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71895E3-BD94-48FD-915E-75C7487C856E}">
  <a:tblStyle styleId="{E71895E3-BD94-48FD-915E-75C7487C856E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343E19D4-2F45-408D-B9AA-8A5B515AB532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slide" Target="slides/slide31.xml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38" Type="http://schemas.openxmlformats.org/officeDocument/2006/relationships/slide" Target="slides/slide32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h7fe1477bced06bc5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h7fe1477bced06bc5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3b1a2ac153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3b1a2ac15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3b1a2ac153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3b1a2ac153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3b1a2ac153_0_3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3b1a2ac153_0_3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3b1a2ac153_0_7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3b1a2ac153_0_7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3b1a2ac153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3b1a2ac153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3b1a2ac153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3b1a2ac153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3b1a2ac153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3b1a2ac153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3b1a2ac153_0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3b1a2ac153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3b1a2ac153_0_4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3b1a2ac153_0_4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3b1a2ac153_0_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33b1a2ac153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3b1a2ac153_0_6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33b1a2ac153_0_6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3b1a2ac153_0_7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33b1a2ac153_0_7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3b1a2ac153_0_7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33b1a2ac153_0_7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345d8c5abd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345d8c5abd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33b1a2ac153_0_8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33b1a2ac153_0_8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3461d2c9d3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3461d2c9d3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3b1a2ac153_0_8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3b1a2ac153_0_8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33b1a2ac153_0_7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33b1a2ac153_0_7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33b1a2ac153_0_8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33b1a2ac153_0_8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33b1a2ac153_0_1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33b1a2ac153_0_1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343492e6ec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343492e6ec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343492e6ecd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343492e6ecd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343492e6ecd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9" name="Google Shape;659;g343492e6ecd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g33b1a2ac153_0_8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0" name="Google Shape;690;g33b1a2ac153_0_8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g33b1a2ac153_0_9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8" name="Google Shape;698;g33b1a2ac153_0_9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345d8c5abd4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" name="Google Shape;782;g345d8c5abd4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g33b1a2ac153_0_8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9" name="Google Shape;859;g33b1a2ac153_0_8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g3461d2c9d32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9" name="Google Shape;869;g3461d2c9d32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33b1a2ac153_0_10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33b1a2ac153_0_10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g33b1a2ac153_0_1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5" name="Google Shape;885;g33b1a2ac153_0_1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g33b1a2ac153_0_1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3" name="Google Shape;893;g33b1a2ac153_0_1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5.jpg"/><Relationship Id="rId5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5.jpg"/><Relationship Id="rId5" Type="http://schemas.openxmlformats.org/officeDocument/2006/relationships/image" Target="../media/image1.png"/><Relationship Id="rId6" Type="http://schemas.openxmlformats.org/officeDocument/2006/relationships/image" Target="../media/image6.jpg"/><Relationship Id="rId7" Type="http://schemas.openxmlformats.org/officeDocument/2006/relationships/image" Target="../media/image1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.png"/><Relationship Id="rId4" Type="http://schemas.openxmlformats.org/officeDocument/2006/relationships/image" Target="../media/image1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8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623675" y="1337425"/>
            <a:ext cx="7660200" cy="87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Design &amp; Analysis of Algorithms</a:t>
            </a:r>
            <a:endParaRPr sz="28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5814725" y="3920025"/>
            <a:ext cx="3283500" cy="118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Dr. Alakesh Kalita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Mathematics and Computing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IIT ISM Dhanbad</a:t>
            </a:r>
            <a:endParaRPr sz="1800"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73375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304800" y="3048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2671000" y="2094750"/>
            <a:ext cx="27546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0000"/>
                </a:solidFill>
              </a:rPr>
              <a:t>B-Tree and B+ Tree</a:t>
            </a:r>
            <a:endParaRPr sz="1900">
              <a:solidFill>
                <a:srgbClr val="FF0000"/>
              </a:solidFill>
            </a:endParaRPr>
          </a:p>
        </p:txBody>
      </p:sp>
      <p:pic>
        <p:nvPicPr>
          <p:cNvPr descr="Cartoon bee image | Public domain vectors"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89650" y="1511574"/>
            <a:ext cx="454000" cy="325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rtoon bee image | Public domain vectors"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4000" y="2246674"/>
            <a:ext cx="454000" cy="325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rtoon bee image | Public domain vectors" id="66" name="Google Shape;6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96400" y="2246674"/>
            <a:ext cx="454000" cy="325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rtoon bee image | Public domain vectors" id="67" name="Google Shape;67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14250" y="3209449"/>
            <a:ext cx="454000" cy="325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rtoon bee image | Public domain vectors"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98875" y="3182024"/>
            <a:ext cx="454000" cy="3250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artoon bee image | Public domain vectors" id="69" name="Google Shape;6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83500" y="3182024"/>
            <a:ext cx="454000" cy="3250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4"/>
          <p:cNvCxnSpPr>
            <a:stCxn id="64" idx="2"/>
          </p:cNvCxnSpPr>
          <p:nvPr/>
        </p:nvCxnSpPr>
        <p:spPr>
          <a:xfrm flipH="1">
            <a:off x="6347350" y="1836649"/>
            <a:ext cx="369300" cy="377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" name="Google Shape;71;p14"/>
          <p:cNvCxnSpPr>
            <a:stCxn id="64" idx="2"/>
            <a:endCxn id="66" idx="0"/>
          </p:cNvCxnSpPr>
          <p:nvPr/>
        </p:nvCxnSpPr>
        <p:spPr>
          <a:xfrm>
            <a:off x="6716650" y="1836649"/>
            <a:ext cx="506700" cy="410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" name="Google Shape;72;p14"/>
          <p:cNvCxnSpPr>
            <a:stCxn id="65" idx="2"/>
          </p:cNvCxnSpPr>
          <p:nvPr/>
        </p:nvCxnSpPr>
        <p:spPr>
          <a:xfrm flipH="1">
            <a:off x="5874400" y="2571749"/>
            <a:ext cx="336600" cy="58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" name="Google Shape;73;p14"/>
          <p:cNvCxnSpPr>
            <a:stCxn id="65" idx="2"/>
            <a:endCxn id="68" idx="0"/>
          </p:cNvCxnSpPr>
          <p:nvPr/>
        </p:nvCxnSpPr>
        <p:spPr>
          <a:xfrm>
            <a:off x="6211000" y="2571749"/>
            <a:ext cx="615000" cy="61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" name="Google Shape;74;p14"/>
          <p:cNvCxnSpPr>
            <a:stCxn id="66" idx="2"/>
            <a:endCxn id="69" idx="0"/>
          </p:cNvCxnSpPr>
          <p:nvPr/>
        </p:nvCxnSpPr>
        <p:spPr>
          <a:xfrm>
            <a:off x="7223400" y="2571749"/>
            <a:ext cx="687000" cy="610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0" name="Google Shape;80;p15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1" name="Google Shape;81;p15"/>
          <p:cNvSpPr txBox="1"/>
          <p:nvPr/>
        </p:nvSpPr>
        <p:spPr>
          <a:xfrm>
            <a:off x="837950" y="11478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arr = [10, 5, 15, 3, 7, 12, 18]</a:t>
            </a:r>
            <a:endParaRPr/>
          </a:p>
        </p:txBody>
      </p:sp>
      <p:sp>
        <p:nvSpPr>
          <p:cNvPr id="82" name="Google Shape;82;p15"/>
          <p:cNvSpPr/>
          <p:nvPr/>
        </p:nvSpPr>
        <p:spPr>
          <a:xfrm>
            <a:off x="1781400" y="2022550"/>
            <a:ext cx="555300" cy="267300"/>
          </a:xfrm>
          <a:prstGeom prst="ellipse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</a:t>
            </a:r>
            <a:endParaRPr/>
          </a:p>
        </p:txBody>
      </p:sp>
      <p:sp>
        <p:nvSpPr>
          <p:cNvPr id="83" name="Google Shape;83;p15"/>
          <p:cNvSpPr/>
          <p:nvPr/>
        </p:nvSpPr>
        <p:spPr>
          <a:xfrm>
            <a:off x="837950" y="2713800"/>
            <a:ext cx="555300" cy="267300"/>
          </a:xfrm>
          <a:prstGeom prst="ellipse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cxnSp>
        <p:nvCxnSpPr>
          <p:cNvPr id="84" name="Google Shape;84;p15"/>
          <p:cNvCxnSpPr>
            <a:stCxn id="82" idx="3"/>
            <a:endCxn id="83" idx="0"/>
          </p:cNvCxnSpPr>
          <p:nvPr/>
        </p:nvCxnSpPr>
        <p:spPr>
          <a:xfrm flipH="1">
            <a:off x="1115722" y="2250705"/>
            <a:ext cx="747000" cy="4632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5" name="Google Shape;85;p15"/>
          <p:cNvSpPr/>
          <p:nvPr/>
        </p:nvSpPr>
        <p:spPr>
          <a:xfrm>
            <a:off x="2708975" y="2713807"/>
            <a:ext cx="555300" cy="267300"/>
          </a:xfrm>
          <a:prstGeom prst="ellipse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15</a:t>
            </a:r>
            <a:endParaRPr/>
          </a:p>
        </p:txBody>
      </p:sp>
      <p:cxnSp>
        <p:nvCxnSpPr>
          <p:cNvPr id="86" name="Google Shape;86;p15"/>
          <p:cNvCxnSpPr>
            <a:stCxn id="82" idx="5"/>
            <a:endCxn id="85" idx="0"/>
          </p:cNvCxnSpPr>
          <p:nvPr/>
        </p:nvCxnSpPr>
        <p:spPr>
          <a:xfrm>
            <a:off x="2255378" y="2250705"/>
            <a:ext cx="731100" cy="4632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7" name="Google Shape;87;p15"/>
          <p:cNvSpPr/>
          <p:nvPr/>
        </p:nvSpPr>
        <p:spPr>
          <a:xfrm>
            <a:off x="185861" y="3430591"/>
            <a:ext cx="555300" cy="267300"/>
          </a:xfrm>
          <a:prstGeom prst="ellipse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cxnSp>
        <p:nvCxnSpPr>
          <p:cNvPr id="88" name="Google Shape;88;p15"/>
          <p:cNvCxnSpPr>
            <a:endCxn id="87" idx="0"/>
          </p:cNvCxnSpPr>
          <p:nvPr/>
        </p:nvCxnSpPr>
        <p:spPr>
          <a:xfrm flipH="1">
            <a:off x="463511" y="2967391"/>
            <a:ext cx="542400" cy="4632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9" name="Google Shape;89;p15"/>
          <p:cNvSpPr/>
          <p:nvPr/>
        </p:nvSpPr>
        <p:spPr>
          <a:xfrm>
            <a:off x="1378398" y="3459607"/>
            <a:ext cx="555300" cy="267300"/>
          </a:xfrm>
          <a:prstGeom prst="ellipse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</a:t>
            </a:r>
            <a:endParaRPr/>
          </a:p>
        </p:txBody>
      </p:sp>
      <p:cxnSp>
        <p:nvCxnSpPr>
          <p:cNvPr id="90" name="Google Shape;90;p15"/>
          <p:cNvCxnSpPr>
            <a:endCxn id="89" idx="0"/>
          </p:cNvCxnSpPr>
          <p:nvPr/>
        </p:nvCxnSpPr>
        <p:spPr>
          <a:xfrm>
            <a:off x="1164648" y="2981107"/>
            <a:ext cx="491400" cy="4785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1" name="Google Shape;91;p15"/>
          <p:cNvSpPr/>
          <p:nvPr/>
        </p:nvSpPr>
        <p:spPr>
          <a:xfrm>
            <a:off x="2204336" y="3459591"/>
            <a:ext cx="555300" cy="267300"/>
          </a:xfrm>
          <a:prstGeom prst="ellipse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12</a:t>
            </a:r>
            <a:endParaRPr/>
          </a:p>
        </p:txBody>
      </p:sp>
      <p:cxnSp>
        <p:nvCxnSpPr>
          <p:cNvPr id="92" name="Google Shape;92;p15"/>
          <p:cNvCxnSpPr>
            <a:stCxn id="85" idx="4"/>
            <a:endCxn id="91" idx="0"/>
          </p:cNvCxnSpPr>
          <p:nvPr/>
        </p:nvCxnSpPr>
        <p:spPr>
          <a:xfrm flipH="1">
            <a:off x="2482025" y="2981107"/>
            <a:ext cx="504600" cy="4785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3" name="Google Shape;93;p15"/>
          <p:cNvSpPr/>
          <p:nvPr/>
        </p:nvSpPr>
        <p:spPr>
          <a:xfrm>
            <a:off x="3243998" y="3459607"/>
            <a:ext cx="555300" cy="267300"/>
          </a:xfrm>
          <a:prstGeom prst="ellipse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18</a:t>
            </a:r>
            <a:endParaRPr/>
          </a:p>
        </p:txBody>
      </p:sp>
      <p:cxnSp>
        <p:nvCxnSpPr>
          <p:cNvPr id="94" name="Google Shape;94;p15"/>
          <p:cNvCxnSpPr>
            <a:endCxn id="93" idx="0"/>
          </p:cNvCxnSpPr>
          <p:nvPr/>
        </p:nvCxnSpPr>
        <p:spPr>
          <a:xfrm>
            <a:off x="3030248" y="2981107"/>
            <a:ext cx="491400" cy="4785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5" name="Google Shape;95;p15"/>
          <p:cNvSpPr txBox="1"/>
          <p:nvPr/>
        </p:nvSpPr>
        <p:spPr>
          <a:xfrm>
            <a:off x="156050" y="236975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m-way Search Trees</a:t>
            </a:r>
            <a:endParaRPr sz="2200"/>
          </a:p>
        </p:txBody>
      </p:sp>
      <p:pic>
        <p:nvPicPr>
          <p:cNvPr id="96" name="Google Shape;9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83675" y="1973424"/>
            <a:ext cx="4589951" cy="18468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5"/>
          <p:cNvSpPr txBox="1"/>
          <p:nvPr/>
        </p:nvSpPr>
        <p:spPr>
          <a:xfrm>
            <a:off x="5628575" y="1309588"/>
            <a:ext cx="2597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4-Way Search Tree</a:t>
            </a:r>
            <a:endParaRPr/>
          </a:p>
        </p:txBody>
      </p:sp>
      <p:sp>
        <p:nvSpPr>
          <p:cNvPr id="98" name="Google Shape;98;p15"/>
          <p:cNvSpPr txBox="1"/>
          <p:nvPr/>
        </p:nvSpPr>
        <p:spPr>
          <a:xfrm>
            <a:off x="3799300" y="4208025"/>
            <a:ext cx="5295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Each internal node has up to </a:t>
            </a:r>
            <a:r>
              <a:rPr lang="en">
                <a:solidFill>
                  <a:srgbClr val="FF0000"/>
                </a:solidFill>
              </a:rPr>
              <a:t>m – 1 keys</a:t>
            </a:r>
            <a:r>
              <a:rPr lang="en"/>
              <a:t> and </a:t>
            </a:r>
            <a:r>
              <a:rPr lang="en">
                <a:solidFill>
                  <a:srgbClr val="FF0000"/>
                </a:solidFill>
              </a:rPr>
              <a:t>m children</a:t>
            </a:r>
            <a:r>
              <a:rPr lang="en"/>
              <a:t>.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 = 2 =&gt; binary search tree.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4" name="Google Shape;104;p16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5" name="Google Shape;105;p16"/>
          <p:cNvSpPr txBox="1"/>
          <p:nvPr/>
        </p:nvSpPr>
        <p:spPr>
          <a:xfrm>
            <a:off x="837950" y="11478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arr = [10, 5, 15, 3, 7, 12, 18]</a:t>
            </a:r>
            <a:endParaRPr/>
          </a:p>
        </p:txBody>
      </p:sp>
      <p:sp>
        <p:nvSpPr>
          <p:cNvPr id="106" name="Google Shape;106;p16"/>
          <p:cNvSpPr/>
          <p:nvPr/>
        </p:nvSpPr>
        <p:spPr>
          <a:xfrm>
            <a:off x="1781400" y="2022550"/>
            <a:ext cx="555300" cy="267300"/>
          </a:xfrm>
          <a:prstGeom prst="ellipse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</a:t>
            </a:r>
            <a:endParaRPr/>
          </a:p>
        </p:txBody>
      </p:sp>
      <p:sp>
        <p:nvSpPr>
          <p:cNvPr id="107" name="Google Shape;107;p16"/>
          <p:cNvSpPr/>
          <p:nvPr/>
        </p:nvSpPr>
        <p:spPr>
          <a:xfrm>
            <a:off x="837950" y="2713800"/>
            <a:ext cx="555300" cy="267300"/>
          </a:xfrm>
          <a:prstGeom prst="ellipse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</a:t>
            </a:r>
            <a:endParaRPr/>
          </a:p>
        </p:txBody>
      </p:sp>
      <p:cxnSp>
        <p:nvCxnSpPr>
          <p:cNvPr id="108" name="Google Shape;108;p16"/>
          <p:cNvCxnSpPr>
            <a:stCxn id="106" idx="3"/>
            <a:endCxn id="107" idx="0"/>
          </p:cNvCxnSpPr>
          <p:nvPr/>
        </p:nvCxnSpPr>
        <p:spPr>
          <a:xfrm flipH="1">
            <a:off x="1115722" y="2250705"/>
            <a:ext cx="747000" cy="4632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9" name="Google Shape;109;p16"/>
          <p:cNvSpPr/>
          <p:nvPr/>
        </p:nvSpPr>
        <p:spPr>
          <a:xfrm>
            <a:off x="2708975" y="2713807"/>
            <a:ext cx="555300" cy="267300"/>
          </a:xfrm>
          <a:prstGeom prst="ellipse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15</a:t>
            </a:r>
            <a:endParaRPr/>
          </a:p>
        </p:txBody>
      </p:sp>
      <p:cxnSp>
        <p:nvCxnSpPr>
          <p:cNvPr id="110" name="Google Shape;110;p16"/>
          <p:cNvCxnSpPr>
            <a:stCxn id="106" idx="5"/>
            <a:endCxn id="109" idx="0"/>
          </p:cNvCxnSpPr>
          <p:nvPr/>
        </p:nvCxnSpPr>
        <p:spPr>
          <a:xfrm>
            <a:off x="2255378" y="2250705"/>
            <a:ext cx="731100" cy="4632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1" name="Google Shape;111;p16"/>
          <p:cNvSpPr/>
          <p:nvPr/>
        </p:nvSpPr>
        <p:spPr>
          <a:xfrm>
            <a:off x="185861" y="3430591"/>
            <a:ext cx="555300" cy="267300"/>
          </a:xfrm>
          <a:prstGeom prst="ellipse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cxnSp>
        <p:nvCxnSpPr>
          <p:cNvPr id="112" name="Google Shape;112;p16"/>
          <p:cNvCxnSpPr>
            <a:endCxn id="111" idx="0"/>
          </p:cNvCxnSpPr>
          <p:nvPr/>
        </p:nvCxnSpPr>
        <p:spPr>
          <a:xfrm flipH="1">
            <a:off x="463511" y="2967391"/>
            <a:ext cx="542400" cy="4632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3" name="Google Shape;113;p16"/>
          <p:cNvSpPr/>
          <p:nvPr/>
        </p:nvSpPr>
        <p:spPr>
          <a:xfrm>
            <a:off x="1378398" y="3459607"/>
            <a:ext cx="555300" cy="267300"/>
          </a:xfrm>
          <a:prstGeom prst="ellipse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7</a:t>
            </a:r>
            <a:endParaRPr/>
          </a:p>
        </p:txBody>
      </p:sp>
      <p:cxnSp>
        <p:nvCxnSpPr>
          <p:cNvPr id="114" name="Google Shape;114;p16"/>
          <p:cNvCxnSpPr>
            <a:endCxn id="113" idx="0"/>
          </p:cNvCxnSpPr>
          <p:nvPr/>
        </p:nvCxnSpPr>
        <p:spPr>
          <a:xfrm>
            <a:off x="1164648" y="2981107"/>
            <a:ext cx="491400" cy="4785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5" name="Google Shape;115;p16"/>
          <p:cNvSpPr/>
          <p:nvPr/>
        </p:nvSpPr>
        <p:spPr>
          <a:xfrm>
            <a:off x="2204336" y="3459591"/>
            <a:ext cx="555300" cy="267300"/>
          </a:xfrm>
          <a:prstGeom prst="ellipse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12</a:t>
            </a:r>
            <a:endParaRPr/>
          </a:p>
        </p:txBody>
      </p:sp>
      <p:cxnSp>
        <p:nvCxnSpPr>
          <p:cNvPr id="116" name="Google Shape;116;p16"/>
          <p:cNvCxnSpPr>
            <a:stCxn id="109" idx="4"/>
            <a:endCxn id="115" idx="0"/>
          </p:cNvCxnSpPr>
          <p:nvPr/>
        </p:nvCxnSpPr>
        <p:spPr>
          <a:xfrm flipH="1">
            <a:off x="2482025" y="2981107"/>
            <a:ext cx="504600" cy="4785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7" name="Google Shape;117;p16"/>
          <p:cNvSpPr/>
          <p:nvPr/>
        </p:nvSpPr>
        <p:spPr>
          <a:xfrm>
            <a:off x="3243998" y="3459607"/>
            <a:ext cx="555300" cy="267300"/>
          </a:xfrm>
          <a:prstGeom prst="ellipse">
            <a:avLst/>
          </a:prstGeom>
          <a:solidFill>
            <a:srgbClr val="EEEEEE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18</a:t>
            </a:r>
            <a:endParaRPr/>
          </a:p>
        </p:txBody>
      </p:sp>
      <p:cxnSp>
        <p:nvCxnSpPr>
          <p:cNvPr id="118" name="Google Shape;118;p16"/>
          <p:cNvCxnSpPr>
            <a:endCxn id="117" idx="0"/>
          </p:cNvCxnSpPr>
          <p:nvPr/>
        </p:nvCxnSpPr>
        <p:spPr>
          <a:xfrm>
            <a:off x="3030248" y="2981107"/>
            <a:ext cx="491400" cy="4785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9" name="Google Shape;119;p16"/>
          <p:cNvSpPr txBox="1"/>
          <p:nvPr/>
        </p:nvSpPr>
        <p:spPr>
          <a:xfrm>
            <a:off x="156050" y="236975"/>
            <a:ext cx="3956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Disadvantages</a:t>
            </a:r>
            <a:r>
              <a:rPr lang="en" sz="2200"/>
              <a:t> of BBST</a:t>
            </a:r>
            <a:endParaRPr sz="2200"/>
          </a:p>
        </p:txBody>
      </p:sp>
      <p:sp>
        <p:nvSpPr>
          <p:cNvPr id="120" name="Google Shape;120;p16"/>
          <p:cNvSpPr txBox="1"/>
          <p:nvPr/>
        </p:nvSpPr>
        <p:spPr>
          <a:xfrm>
            <a:off x="4580000" y="1525150"/>
            <a:ext cx="3445500" cy="1262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n = 2</a:t>
            </a:r>
            <a:r>
              <a:rPr baseline="30000" lang="en"/>
              <a:t>30</a:t>
            </a:r>
            <a:r>
              <a:rPr lang="en"/>
              <a:t> = 10</a:t>
            </a:r>
            <a:r>
              <a:rPr baseline="30000" lang="en"/>
              <a:t>9</a:t>
            </a:r>
            <a:r>
              <a:rPr lang="en"/>
              <a:t> (approx).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30 &lt;= height &lt;= 43.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When the AVL tree resides on a disk, up to 43 disk accesses are made for a search.</a:t>
            </a:r>
            <a:endParaRPr/>
          </a:p>
        </p:txBody>
      </p:sp>
      <p:sp>
        <p:nvSpPr>
          <p:cNvPr id="121" name="Google Shape;121;p16"/>
          <p:cNvSpPr txBox="1"/>
          <p:nvPr/>
        </p:nvSpPr>
        <p:spPr>
          <a:xfrm>
            <a:off x="4572000" y="1124950"/>
            <a:ext cx="980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333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AVL Trees</a:t>
            </a:r>
            <a:endParaRPr/>
          </a:p>
        </p:txBody>
      </p:sp>
      <p:sp>
        <p:nvSpPr>
          <p:cNvPr id="122" name="Google Shape;122;p16"/>
          <p:cNvSpPr txBox="1"/>
          <p:nvPr/>
        </p:nvSpPr>
        <p:spPr>
          <a:xfrm>
            <a:off x="4572000" y="3313625"/>
            <a:ext cx="4194000" cy="16932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n = 2</a:t>
            </a:r>
            <a:r>
              <a:rPr baseline="30000" lang="en"/>
              <a:t>30</a:t>
            </a:r>
            <a:r>
              <a:rPr lang="en"/>
              <a:t> = 10</a:t>
            </a:r>
            <a:r>
              <a:rPr baseline="30000" lang="en"/>
              <a:t>9</a:t>
            </a:r>
            <a:r>
              <a:rPr lang="en"/>
              <a:t> (approx).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30 &lt;= height &lt;= 60.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When the red-black tree resides on a disk, up to 60 disk accesses are made for a search.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This takes up to (approx) 6 seconds.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Not acceptable.</a:t>
            </a:r>
            <a:endParaRPr/>
          </a:p>
        </p:txBody>
      </p:sp>
      <p:sp>
        <p:nvSpPr>
          <p:cNvPr id="123" name="Google Shape;123;p16"/>
          <p:cNvSpPr txBox="1"/>
          <p:nvPr/>
        </p:nvSpPr>
        <p:spPr>
          <a:xfrm>
            <a:off x="4544575" y="2967400"/>
            <a:ext cx="1597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333C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Red-Black Trees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9" name="Google Shape;129;p17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0" name="Google Shape;130;p17"/>
          <p:cNvSpPr txBox="1"/>
          <p:nvPr/>
        </p:nvSpPr>
        <p:spPr>
          <a:xfrm>
            <a:off x="156050" y="236975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m-way Search Trees</a:t>
            </a:r>
            <a:endParaRPr sz="2200"/>
          </a:p>
        </p:txBody>
      </p:sp>
      <p:sp>
        <p:nvSpPr>
          <p:cNvPr id="131" name="Google Shape;131;p17"/>
          <p:cNvSpPr txBox="1"/>
          <p:nvPr/>
        </p:nvSpPr>
        <p:spPr>
          <a:xfrm>
            <a:off x="252000" y="1825175"/>
            <a:ext cx="4320000" cy="184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Happens when all internal nodes are </a:t>
            </a:r>
            <a:r>
              <a:rPr lang="en">
                <a:solidFill>
                  <a:srgbClr val="FF3300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-nodes.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Full degree </a:t>
            </a:r>
            <a:r>
              <a:rPr lang="en">
                <a:solidFill>
                  <a:srgbClr val="FF3300"/>
                </a:solidFill>
              </a:rPr>
              <a:t>m</a:t>
            </a:r>
            <a:r>
              <a:rPr lang="en">
                <a:solidFill>
                  <a:schemeClr val="dk1"/>
                </a:solidFill>
              </a:rPr>
              <a:t> tree.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# of nodes </a:t>
            </a:r>
            <a:r>
              <a:rPr lang="en">
                <a:solidFill>
                  <a:srgbClr val="FF3300"/>
                </a:solidFill>
              </a:rPr>
              <a:t>= 1 + m + m</a:t>
            </a:r>
            <a:r>
              <a:rPr baseline="30000" lang="en">
                <a:solidFill>
                  <a:srgbClr val="FF3300"/>
                </a:solidFill>
              </a:rPr>
              <a:t>2 </a:t>
            </a:r>
            <a:r>
              <a:rPr lang="en">
                <a:solidFill>
                  <a:srgbClr val="FF3300"/>
                </a:solidFill>
              </a:rPr>
              <a:t>+ m</a:t>
            </a:r>
            <a:r>
              <a:rPr baseline="30000" lang="en">
                <a:solidFill>
                  <a:srgbClr val="FF3300"/>
                </a:solidFill>
              </a:rPr>
              <a:t>3 </a:t>
            </a:r>
            <a:r>
              <a:rPr lang="en">
                <a:solidFill>
                  <a:srgbClr val="FF3300"/>
                </a:solidFill>
              </a:rPr>
              <a:t>+ … + m</a:t>
            </a:r>
            <a:r>
              <a:rPr baseline="30000" lang="en">
                <a:solidFill>
                  <a:srgbClr val="FF3300"/>
                </a:solidFill>
              </a:rPr>
              <a:t>h-1</a:t>
            </a:r>
            <a:endParaRPr baseline="30000">
              <a:solidFill>
                <a:srgbClr val="FF3300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aseline="30000" lang="en">
                <a:solidFill>
                  <a:srgbClr val="FF3300"/>
                </a:solidFill>
              </a:rPr>
              <a:t> </a:t>
            </a:r>
            <a:r>
              <a:rPr lang="en">
                <a:solidFill>
                  <a:srgbClr val="FF3300"/>
                </a:solidFill>
              </a:rPr>
              <a:t>  = (m</a:t>
            </a:r>
            <a:r>
              <a:rPr baseline="30000" lang="en">
                <a:solidFill>
                  <a:srgbClr val="FF3300"/>
                </a:solidFill>
              </a:rPr>
              <a:t>h</a:t>
            </a:r>
            <a:r>
              <a:rPr lang="en">
                <a:solidFill>
                  <a:srgbClr val="FF3300"/>
                </a:solidFill>
              </a:rPr>
              <a:t> – 1)/(m – 1).</a:t>
            </a:r>
            <a:endParaRPr>
              <a:solidFill>
                <a:srgbClr val="FF3300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Each node has </a:t>
            </a:r>
            <a:r>
              <a:rPr lang="en">
                <a:solidFill>
                  <a:srgbClr val="FF3300"/>
                </a:solidFill>
              </a:rPr>
              <a:t>m – 1</a:t>
            </a:r>
            <a:r>
              <a:rPr lang="en">
                <a:solidFill>
                  <a:schemeClr val="dk1"/>
                </a:solidFill>
              </a:rPr>
              <a:t> keys.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solidFill>
                  <a:schemeClr val="dk1"/>
                </a:solidFill>
              </a:rPr>
              <a:t>So, # of  keys </a:t>
            </a:r>
            <a:r>
              <a:rPr lang="en">
                <a:solidFill>
                  <a:srgbClr val="FF3300"/>
                </a:solidFill>
              </a:rPr>
              <a:t>= m</a:t>
            </a:r>
            <a:r>
              <a:rPr baseline="30000" lang="en">
                <a:solidFill>
                  <a:srgbClr val="FF3300"/>
                </a:solidFill>
              </a:rPr>
              <a:t>h</a:t>
            </a:r>
            <a:r>
              <a:rPr lang="en">
                <a:solidFill>
                  <a:srgbClr val="FF3300"/>
                </a:solidFill>
              </a:rPr>
              <a:t> – 1</a:t>
            </a: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</p:txBody>
      </p:sp>
      <p:graphicFrame>
        <p:nvGraphicFramePr>
          <p:cNvPr id="132" name="Google Shape;132;p17"/>
          <p:cNvGraphicFramePr/>
          <p:nvPr/>
        </p:nvGraphicFramePr>
        <p:xfrm>
          <a:off x="5540075" y="1957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{E71895E3-BD94-48FD-915E-75C7487C856E}</a:tableStyleId>
              </a:tblPr>
              <a:tblGrid>
                <a:gridCol w="646750"/>
                <a:gridCol w="720775"/>
                <a:gridCol w="1632475"/>
              </a:tblGrid>
              <a:tr h="3613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</a:t>
                      </a:r>
                      <a:endParaRPr/>
                    </a:p>
                  </a:txBody>
                  <a:tcPr marT="91425" marB="91425" marR="73025" marL="73025">
                    <a:lnL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 = 2</a:t>
                      </a:r>
                      <a:endParaRPr/>
                    </a:p>
                  </a:txBody>
                  <a:tcPr marT="91425" marB="91425" marR="73025" marL="730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 = 200</a:t>
                      </a:r>
                      <a:endParaRPr/>
                    </a:p>
                  </a:txBody>
                  <a:tcPr marT="91425" marB="91425" marR="73025" marL="730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3613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h = 3</a:t>
                      </a:r>
                      <a:endParaRPr/>
                    </a:p>
                  </a:txBody>
                  <a:tcPr marT="91425" marB="91425" marR="73025" marL="730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  7</a:t>
                      </a:r>
                      <a:endParaRPr/>
                    </a:p>
                  </a:txBody>
                  <a:tcPr marT="91425" marB="91425" marR="73025" marL="730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8 * 10</a:t>
                      </a:r>
                      <a:r>
                        <a:rPr baseline="30000" lang="en"/>
                        <a:t>6 </a:t>
                      </a:r>
                      <a:r>
                        <a:rPr lang="en"/>
                        <a:t>- 1</a:t>
                      </a:r>
                      <a:endParaRPr/>
                    </a:p>
                  </a:txBody>
                  <a:tcPr marT="91425" marB="91425" marR="73025" marL="730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13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h = 5</a:t>
                      </a:r>
                      <a:endParaRPr/>
                    </a:p>
                  </a:txBody>
                  <a:tcPr marT="91425" marB="91425" marR="73025" marL="730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  31</a:t>
                      </a:r>
                      <a:endParaRPr/>
                    </a:p>
                  </a:txBody>
                  <a:tcPr marT="91425" marB="91425" marR="73025" marL="730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3.2 * 10</a:t>
                      </a:r>
                      <a:r>
                        <a:rPr baseline="30000" lang="en"/>
                        <a:t>11 </a:t>
                      </a:r>
                      <a:r>
                        <a:rPr lang="en"/>
                        <a:t>- 1</a:t>
                      </a:r>
                      <a:endParaRPr/>
                    </a:p>
                  </a:txBody>
                  <a:tcPr marT="91425" marB="91425" marR="73025" marL="730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13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h = 7</a:t>
                      </a:r>
                      <a:endParaRPr/>
                    </a:p>
                  </a:txBody>
                  <a:tcPr marT="91425" marB="91425" marR="73025" marL="730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127</a:t>
                      </a:r>
                      <a:endParaRPr/>
                    </a:p>
                  </a:txBody>
                  <a:tcPr marT="91425" marB="91425" marR="73025" marL="730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1.28 * 10</a:t>
                      </a:r>
                      <a:r>
                        <a:rPr baseline="30000" lang="en"/>
                        <a:t>16 </a:t>
                      </a:r>
                      <a:r>
                        <a:rPr lang="en"/>
                        <a:t>- 1</a:t>
                      </a:r>
                      <a:endParaRPr/>
                    </a:p>
                  </a:txBody>
                  <a:tcPr marT="91425" marB="91425" marR="73025" marL="730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8" name="Google Shape;138;p18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9" name="Google Shape;139;p18"/>
          <p:cNvSpPr txBox="1"/>
          <p:nvPr/>
        </p:nvSpPr>
        <p:spPr>
          <a:xfrm>
            <a:off x="156050" y="236975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Indexing</a:t>
            </a:r>
            <a:endParaRPr sz="2200"/>
          </a:p>
        </p:txBody>
      </p:sp>
      <p:pic>
        <p:nvPicPr>
          <p:cNvPr id="140" name="Google Shape;140;p18" title="cormen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6747" y="1057313"/>
            <a:ext cx="2292877" cy="302887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8"/>
          <p:cNvSpPr txBox="1"/>
          <p:nvPr/>
        </p:nvSpPr>
        <p:spPr>
          <a:xfrm>
            <a:off x="5411350" y="4201625"/>
            <a:ext cx="3633900" cy="8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10 Chapters (same # pages)</a:t>
            </a:r>
            <a:endParaRPr sz="1800">
              <a:solidFill>
                <a:schemeClr val="dk2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n" sz="1800">
                <a:solidFill>
                  <a:schemeClr val="dk2"/>
                </a:solidFill>
              </a:rPr>
              <a:t>5 Topics (</a:t>
            </a:r>
            <a:r>
              <a:rPr lang="en" sz="1800">
                <a:solidFill>
                  <a:schemeClr val="dk2"/>
                </a:solidFill>
              </a:rPr>
              <a:t>same # pages</a:t>
            </a:r>
            <a:r>
              <a:rPr lang="en" sz="1800">
                <a:solidFill>
                  <a:schemeClr val="dk2"/>
                </a:solidFill>
              </a:rPr>
              <a:t>)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42" name="Google Shape;142;p18"/>
          <p:cNvSpPr txBox="1"/>
          <p:nvPr/>
        </p:nvSpPr>
        <p:spPr>
          <a:xfrm>
            <a:off x="355500" y="1263975"/>
            <a:ext cx="5361900" cy="10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Q. Search a topic if index page is not </a:t>
            </a:r>
            <a:r>
              <a:rPr lang="en" sz="1800">
                <a:solidFill>
                  <a:schemeClr val="dk2"/>
                </a:solidFill>
              </a:rPr>
              <a:t>available.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dk2"/>
                </a:solidFill>
              </a:rPr>
              <a:t>Ans:</a:t>
            </a:r>
            <a:r>
              <a:rPr lang="en" sz="1800">
                <a:solidFill>
                  <a:schemeClr val="dk2"/>
                </a:solidFill>
              </a:rPr>
              <a:t> Search all the chapters (Chapter wise BST)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43" name="Google Shape;143;p18"/>
          <p:cNvSpPr txBox="1"/>
          <p:nvPr/>
        </p:nvSpPr>
        <p:spPr>
          <a:xfrm>
            <a:off x="355500" y="2732800"/>
            <a:ext cx="5361900" cy="10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Q. Search a topic if index page is available.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dk2"/>
                </a:solidFill>
              </a:rPr>
              <a:t>Ans:</a:t>
            </a:r>
            <a:r>
              <a:rPr lang="en" sz="1800">
                <a:solidFill>
                  <a:schemeClr val="dk2"/>
                </a:solidFill>
              </a:rPr>
              <a:t> Only search on the index file.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9" name="Google Shape;149;p19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0" name="Google Shape;150;p19"/>
          <p:cNvSpPr txBox="1"/>
          <p:nvPr/>
        </p:nvSpPr>
        <p:spPr>
          <a:xfrm>
            <a:off x="156050" y="236975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Multi-level i</a:t>
            </a:r>
            <a:r>
              <a:rPr lang="en" sz="2200"/>
              <a:t>ndexing</a:t>
            </a:r>
            <a:endParaRPr sz="2200"/>
          </a:p>
        </p:txBody>
      </p:sp>
      <p:pic>
        <p:nvPicPr>
          <p:cNvPr id="151" name="Google Shape;151;p19" title="cormen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6747" y="1057313"/>
            <a:ext cx="2292877" cy="302887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9"/>
          <p:cNvSpPr txBox="1"/>
          <p:nvPr/>
        </p:nvSpPr>
        <p:spPr>
          <a:xfrm>
            <a:off x="5411350" y="4201625"/>
            <a:ext cx="3633900" cy="8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10 Chapters (same # pages)</a:t>
            </a:r>
            <a:endParaRPr sz="1800">
              <a:solidFill>
                <a:schemeClr val="dk2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n" sz="1800">
                <a:solidFill>
                  <a:schemeClr val="dk2"/>
                </a:solidFill>
              </a:rPr>
              <a:t>5 Topics (same # pages)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53" name="Google Shape;153;p19" title="index.png"/>
          <p:cNvPicPr preferRelativeResize="0"/>
          <p:nvPr/>
        </p:nvPicPr>
        <p:blipFill rotWithShape="1">
          <a:blip r:embed="rId5">
            <a:alphaModFix/>
          </a:blip>
          <a:srcRect b="16425" l="55996" r="11131" t="14562"/>
          <a:stretch/>
        </p:blipFill>
        <p:spPr>
          <a:xfrm>
            <a:off x="3436425" y="1570075"/>
            <a:ext cx="1678702" cy="2557549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9"/>
          <p:cNvSpPr txBox="1"/>
          <p:nvPr/>
        </p:nvSpPr>
        <p:spPr>
          <a:xfrm>
            <a:off x="2715550" y="4245400"/>
            <a:ext cx="2794500" cy="4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highlight>
                  <a:srgbClr val="FFFF00"/>
                </a:highlight>
              </a:rPr>
              <a:t>Index is very large</a:t>
            </a:r>
            <a:endParaRPr sz="1800">
              <a:solidFill>
                <a:schemeClr val="dk2"/>
              </a:solidFill>
              <a:highlight>
                <a:srgbClr val="FFFF00"/>
              </a:highlight>
            </a:endParaRPr>
          </a:p>
        </p:txBody>
      </p:sp>
      <p:cxnSp>
        <p:nvCxnSpPr>
          <p:cNvPr id="155" name="Google Shape;155;p19"/>
          <p:cNvCxnSpPr/>
          <p:nvPr/>
        </p:nvCxnSpPr>
        <p:spPr>
          <a:xfrm flipH="1" rot="10800000">
            <a:off x="2241450" y="1905675"/>
            <a:ext cx="1172100" cy="6168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6" name="Google Shape;156;p19"/>
          <p:cNvCxnSpPr/>
          <p:nvPr/>
        </p:nvCxnSpPr>
        <p:spPr>
          <a:xfrm>
            <a:off x="2241449" y="3249464"/>
            <a:ext cx="1165200" cy="4794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7" name="Google Shape;157;p19"/>
          <p:cNvSpPr txBox="1"/>
          <p:nvPr/>
        </p:nvSpPr>
        <p:spPr>
          <a:xfrm>
            <a:off x="611300" y="3873475"/>
            <a:ext cx="1922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highlight>
                  <a:srgbClr val="FFFF00"/>
                </a:highlight>
              </a:rPr>
              <a:t>Index of Index </a:t>
            </a:r>
            <a:endParaRPr/>
          </a:p>
        </p:txBody>
      </p:sp>
      <p:cxnSp>
        <p:nvCxnSpPr>
          <p:cNvPr id="158" name="Google Shape;158;p19"/>
          <p:cNvCxnSpPr/>
          <p:nvPr/>
        </p:nvCxnSpPr>
        <p:spPr>
          <a:xfrm flipH="1" rot="10800000">
            <a:off x="5115125" y="1228875"/>
            <a:ext cx="1283700" cy="7602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9" name="Google Shape;159;p19"/>
          <p:cNvCxnSpPr/>
          <p:nvPr/>
        </p:nvCxnSpPr>
        <p:spPr>
          <a:xfrm>
            <a:off x="5055875" y="3361675"/>
            <a:ext cx="1402200" cy="3357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0" name="Google Shape;160;p19"/>
          <p:cNvSpPr txBox="1"/>
          <p:nvPr/>
        </p:nvSpPr>
        <p:spPr>
          <a:xfrm>
            <a:off x="778700" y="2097800"/>
            <a:ext cx="1754700" cy="15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</a:rPr>
              <a:t>Contents</a:t>
            </a:r>
            <a:endParaRPr sz="13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Chapter 1	1</a:t>
            </a:r>
            <a:endParaRPr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Chapter 11	2</a:t>
            </a:r>
            <a:endParaRPr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.</a:t>
            </a:r>
            <a:endParaRPr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.</a:t>
            </a:r>
            <a:endParaRPr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Chapter 55	5</a:t>
            </a:r>
            <a:endParaRPr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.</a:t>
            </a:r>
            <a:endParaRPr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Chapter 110	10</a:t>
            </a:r>
            <a:endParaRPr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6" name="Google Shape;166;p20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7" name="Google Shape;167;p20"/>
          <p:cNvSpPr txBox="1"/>
          <p:nvPr/>
        </p:nvSpPr>
        <p:spPr>
          <a:xfrm>
            <a:off x="156050" y="236975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Multi-level indexing</a:t>
            </a:r>
            <a:endParaRPr sz="2200"/>
          </a:p>
        </p:txBody>
      </p:sp>
      <p:pic>
        <p:nvPicPr>
          <p:cNvPr id="168" name="Google Shape;168;p20" title="cormen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6747" y="1057313"/>
            <a:ext cx="2292877" cy="302887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0"/>
          <p:cNvSpPr txBox="1"/>
          <p:nvPr/>
        </p:nvSpPr>
        <p:spPr>
          <a:xfrm>
            <a:off x="5411350" y="4201625"/>
            <a:ext cx="3633900" cy="8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10 Chapters (same # pages)</a:t>
            </a:r>
            <a:endParaRPr sz="1800">
              <a:solidFill>
                <a:schemeClr val="dk2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n" sz="1800">
                <a:solidFill>
                  <a:schemeClr val="dk2"/>
                </a:solidFill>
              </a:rPr>
              <a:t>5 Topics (same # pages)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70" name="Google Shape;170;p20" title="disk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200" y="1124325"/>
            <a:ext cx="3333375" cy="333337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0"/>
          <p:cNvSpPr txBox="1"/>
          <p:nvPr/>
        </p:nvSpPr>
        <p:spPr>
          <a:xfrm>
            <a:off x="2185125" y="1144076"/>
            <a:ext cx="7410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F0000"/>
                </a:solidFill>
              </a:rPr>
              <a:t>Track</a:t>
            </a:r>
            <a:endParaRPr sz="1500">
              <a:solidFill>
                <a:srgbClr val="FF0000"/>
              </a:solidFill>
            </a:endParaRPr>
          </a:p>
        </p:txBody>
      </p:sp>
      <p:sp>
        <p:nvSpPr>
          <p:cNvPr id="172" name="Google Shape;172;p20"/>
          <p:cNvSpPr txBox="1"/>
          <p:nvPr/>
        </p:nvSpPr>
        <p:spPr>
          <a:xfrm>
            <a:off x="2981100" y="1672851"/>
            <a:ext cx="7410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F0000"/>
                </a:solidFill>
              </a:rPr>
              <a:t>Sector</a:t>
            </a:r>
            <a:endParaRPr sz="1500">
              <a:solidFill>
                <a:srgbClr val="FF0000"/>
              </a:solidFill>
            </a:endParaRPr>
          </a:p>
        </p:txBody>
      </p:sp>
      <p:sp>
        <p:nvSpPr>
          <p:cNvPr id="173" name="Google Shape;173;p20"/>
          <p:cNvSpPr txBox="1"/>
          <p:nvPr/>
        </p:nvSpPr>
        <p:spPr>
          <a:xfrm>
            <a:off x="2765100" y="1419251"/>
            <a:ext cx="7410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F0000"/>
                </a:solidFill>
              </a:rPr>
              <a:t>Block</a:t>
            </a:r>
            <a:endParaRPr sz="1500">
              <a:solidFill>
                <a:srgbClr val="FF0000"/>
              </a:solidFill>
            </a:endParaRPr>
          </a:p>
        </p:txBody>
      </p:sp>
      <p:sp>
        <p:nvSpPr>
          <p:cNvPr id="174" name="Google Shape;174;p20"/>
          <p:cNvSpPr txBox="1"/>
          <p:nvPr/>
        </p:nvSpPr>
        <p:spPr>
          <a:xfrm>
            <a:off x="2165375" y="4012850"/>
            <a:ext cx="10467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F0000"/>
                </a:solidFill>
              </a:rPr>
              <a:t>Cluster</a:t>
            </a:r>
            <a:endParaRPr sz="1500">
              <a:solidFill>
                <a:srgbClr val="FF0000"/>
              </a:solidFill>
            </a:endParaRPr>
          </a:p>
        </p:txBody>
      </p:sp>
      <p:cxnSp>
        <p:nvCxnSpPr>
          <p:cNvPr id="175" name="Google Shape;175;p20"/>
          <p:cNvCxnSpPr>
            <a:stCxn id="176" idx="3"/>
          </p:cNvCxnSpPr>
          <p:nvPr/>
        </p:nvCxnSpPr>
        <p:spPr>
          <a:xfrm>
            <a:off x="3465950" y="1599675"/>
            <a:ext cx="2922900" cy="26463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6" name="Google Shape;176;p20"/>
          <p:cNvSpPr/>
          <p:nvPr/>
        </p:nvSpPr>
        <p:spPr>
          <a:xfrm>
            <a:off x="2794550" y="1431825"/>
            <a:ext cx="671400" cy="3357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0"/>
          <p:cNvSpPr/>
          <p:nvPr/>
        </p:nvSpPr>
        <p:spPr>
          <a:xfrm>
            <a:off x="6264850" y="4255575"/>
            <a:ext cx="953700" cy="335700"/>
          </a:xfrm>
          <a:prstGeom prst="rect">
            <a:avLst/>
          </a:prstGeom>
          <a:noFill/>
          <a:ln cap="flat" cmpd="sng" w="952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0"/>
          <p:cNvSpPr/>
          <p:nvPr/>
        </p:nvSpPr>
        <p:spPr>
          <a:xfrm>
            <a:off x="6545625" y="4601626"/>
            <a:ext cx="801300" cy="211200"/>
          </a:xfrm>
          <a:prstGeom prst="rect">
            <a:avLst/>
          </a:prstGeom>
          <a:noFill/>
          <a:ln cap="flat" cmpd="sng" w="9525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79" name="Google Shape;179;p20"/>
          <p:cNvCxnSpPr>
            <a:stCxn id="178" idx="2"/>
          </p:cNvCxnSpPr>
          <p:nvPr/>
        </p:nvCxnSpPr>
        <p:spPr>
          <a:xfrm flipH="1" rot="5400000">
            <a:off x="5702925" y="3569476"/>
            <a:ext cx="3900" cy="2482800"/>
          </a:xfrm>
          <a:prstGeom prst="curvedConnector4">
            <a:avLst>
              <a:gd fmla="val -6105769" name="adj1"/>
              <a:gd fmla="val 58069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0" name="Google Shape;180;p20"/>
          <p:cNvSpPr txBox="1"/>
          <p:nvPr/>
        </p:nvSpPr>
        <p:spPr>
          <a:xfrm>
            <a:off x="3604850" y="4551775"/>
            <a:ext cx="10467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F0000"/>
                </a:solidFill>
              </a:rPr>
              <a:t>Records</a:t>
            </a:r>
            <a:endParaRPr sz="1500">
              <a:solidFill>
                <a:srgbClr val="FF0000"/>
              </a:solidFill>
            </a:endParaRPr>
          </a:p>
        </p:txBody>
      </p:sp>
      <p:pic>
        <p:nvPicPr>
          <p:cNvPr id="181" name="Google Shape;181;p20" title="MfJZZ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86950" y="2862750"/>
            <a:ext cx="2800779" cy="147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0" title="hd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26100" y="1057325"/>
            <a:ext cx="3157949" cy="38994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3" name="Google Shape;183;p20"/>
          <p:cNvCxnSpPr>
            <a:stCxn id="180" idx="0"/>
          </p:cNvCxnSpPr>
          <p:nvPr/>
        </p:nvCxnSpPr>
        <p:spPr>
          <a:xfrm rot="10800000">
            <a:off x="4117700" y="3663475"/>
            <a:ext cx="10500" cy="8883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9" name="Google Shape;189;p21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0" name="Google Shape;190;p21"/>
          <p:cNvSpPr txBox="1"/>
          <p:nvPr/>
        </p:nvSpPr>
        <p:spPr>
          <a:xfrm>
            <a:off x="156050" y="236975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Multi-level indexing</a:t>
            </a:r>
            <a:endParaRPr sz="2200"/>
          </a:p>
        </p:txBody>
      </p:sp>
      <p:pic>
        <p:nvPicPr>
          <p:cNvPr id="191" name="Google Shape;191;p21" title="MfJZZ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2625" y="1473775"/>
            <a:ext cx="4015600" cy="2557575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1"/>
          <p:cNvSpPr/>
          <p:nvPr/>
        </p:nvSpPr>
        <p:spPr>
          <a:xfrm>
            <a:off x="5082625" y="1705125"/>
            <a:ext cx="197400" cy="4311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1"/>
          <p:cNvSpPr txBox="1"/>
          <p:nvPr/>
        </p:nvSpPr>
        <p:spPr>
          <a:xfrm>
            <a:off x="4332049" y="1719076"/>
            <a:ext cx="1046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Block 1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94" name="Google Shape;194;p21"/>
          <p:cNvSpPr txBox="1"/>
          <p:nvPr/>
        </p:nvSpPr>
        <p:spPr>
          <a:xfrm>
            <a:off x="4336449" y="2214499"/>
            <a:ext cx="1046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Block 2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95" name="Google Shape;195;p21"/>
          <p:cNvSpPr txBox="1"/>
          <p:nvPr/>
        </p:nvSpPr>
        <p:spPr>
          <a:xfrm>
            <a:off x="4363825" y="2725350"/>
            <a:ext cx="1046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Block 3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196" name="Google Shape;196;p21"/>
          <p:cNvSpPr/>
          <p:nvPr/>
        </p:nvSpPr>
        <p:spPr>
          <a:xfrm>
            <a:off x="5072750" y="2211699"/>
            <a:ext cx="197400" cy="4311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21"/>
          <p:cNvSpPr/>
          <p:nvPr/>
        </p:nvSpPr>
        <p:spPr>
          <a:xfrm>
            <a:off x="5089702" y="2722551"/>
            <a:ext cx="197400" cy="4311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21"/>
          <p:cNvSpPr/>
          <p:nvPr/>
        </p:nvSpPr>
        <p:spPr>
          <a:xfrm>
            <a:off x="5079827" y="3246077"/>
            <a:ext cx="197400" cy="4311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1"/>
          <p:cNvSpPr txBox="1"/>
          <p:nvPr/>
        </p:nvSpPr>
        <p:spPr>
          <a:xfrm>
            <a:off x="4373700" y="3258750"/>
            <a:ext cx="1046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Block 4</a:t>
            </a:r>
            <a:endParaRPr>
              <a:solidFill>
                <a:srgbClr val="FF0000"/>
              </a:solidFill>
            </a:endParaRPr>
          </a:p>
        </p:txBody>
      </p:sp>
      <p:graphicFrame>
        <p:nvGraphicFramePr>
          <p:cNvPr id="200" name="Google Shape;200;p21"/>
          <p:cNvGraphicFramePr/>
          <p:nvPr/>
        </p:nvGraphicFramePr>
        <p:xfrm>
          <a:off x="2680575" y="14191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{343E19D4-2F45-408D-B9AA-8A5B515AB532}</a:tableStyleId>
              </a:tblPr>
              <a:tblGrid>
                <a:gridCol w="830950"/>
                <a:gridCol w="591825"/>
              </a:tblGrid>
              <a:tr h="368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7369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68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7499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3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3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3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68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7902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68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7934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01" name="Google Shape;201;p21"/>
          <p:cNvSpPr txBox="1"/>
          <p:nvPr/>
        </p:nvSpPr>
        <p:spPr>
          <a:xfrm>
            <a:off x="2690850" y="4256325"/>
            <a:ext cx="1402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highlight>
                  <a:srgbClr val="FFFF00"/>
                </a:highlight>
              </a:rPr>
              <a:t>Index </a:t>
            </a:r>
            <a:endParaRPr/>
          </a:p>
        </p:txBody>
      </p:sp>
      <p:graphicFrame>
        <p:nvGraphicFramePr>
          <p:cNvPr id="202" name="Google Shape;202;p21"/>
          <p:cNvGraphicFramePr/>
          <p:nvPr/>
        </p:nvGraphicFramePr>
        <p:xfrm>
          <a:off x="136000" y="23437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{343E19D4-2F45-408D-B9AA-8A5B515AB532}</a:tableStyleId>
              </a:tblPr>
              <a:tblGrid>
                <a:gridCol w="830950"/>
                <a:gridCol w="581950"/>
              </a:tblGrid>
              <a:tr h="368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7369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35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68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17934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03" name="Google Shape;203;p21"/>
          <p:cNvSpPr/>
          <p:nvPr/>
        </p:nvSpPr>
        <p:spPr>
          <a:xfrm>
            <a:off x="2476170" y="1392349"/>
            <a:ext cx="197400" cy="27024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1"/>
          <p:cNvSpPr txBox="1"/>
          <p:nvPr/>
        </p:nvSpPr>
        <p:spPr>
          <a:xfrm>
            <a:off x="1654025" y="2535051"/>
            <a:ext cx="1046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Block 1.1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205" name="Google Shape;205;p21"/>
          <p:cNvSpPr txBox="1"/>
          <p:nvPr/>
        </p:nvSpPr>
        <p:spPr>
          <a:xfrm>
            <a:off x="1558775" y="4662626"/>
            <a:ext cx="1046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Block 1.50</a:t>
            </a:r>
            <a:endParaRPr>
              <a:solidFill>
                <a:srgbClr val="FF0000"/>
              </a:solidFill>
            </a:endParaRPr>
          </a:p>
        </p:txBody>
      </p:sp>
      <p:cxnSp>
        <p:nvCxnSpPr>
          <p:cNvPr id="206" name="Google Shape;206;p21"/>
          <p:cNvCxnSpPr/>
          <p:nvPr/>
        </p:nvCxnSpPr>
        <p:spPr>
          <a:xfrm>
            <a:off x="1175100" y="3416650"/>
            <a:ext cx="740700" cy="13233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7" name="Google Shape;207;p21"/>
          <p:cNvCxnSpPr/>
          <p:nvPr/>
        </p:nvCxnSpPr>
        <p:spPr>
          <a:xfrm rot="10800000">
            <a:off x="2073725" y="3851126"/>
            <a:ext cx="8400" cy="811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3" name="Google Shape;213;p22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4" name="Google Shape;214;p22"/>
          <p:cNvSpPr txBox="1"/>
          <p:nvPr/>
        </p:nvSpPr>
        <p:spPr>
          <a:xfrm>
            <a:off x="92675" y="212975"/>
            <a:ext cx="5896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Multi-level indexing </a:t>
            </a:r>
            <a:endParaRPr sz="2200"/>
          </a:p>
        </p:txBody>
      </p:sp>
      <p:sp>
        <p:nvSpPr>
          <p:cNvPr id="215" name="Google Shape;215;p22"/>
          <p:cNvSpPr/>
          <p:nvPr/>
        </p:nvSpPr>
        <p:spPr>
          <a:xfrm>
            <a:off x="7080775" y="1135450"/>
            <a:ext cx="973500" cy="15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Record </a:t>
            </a:r>
            <a:r>
              <a:rPr lang="en" sz="1000"/>
              <a:t>1</a:t>
            </a:r>
            <a:endParaRPr sz="1000"/>
          </a:p>
        </p:txBody>
      </p:sp>
      <p:sp>
        <p:nvSpPr>
          <p:cNvPr id="216" name="Google Shape;216;p22"/>
          <p:cNvSpPr/>
          <p:nvPr/>
        </p:nvSpPr>
        <p:spPr>
          <a:xfrm>
            <a:off x="7080775" y="1293250"/>
            <a:ext cx="973500" cy="15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</a:t>
            </a:r>
            <a:endParaRPr sz="1000"/>
          </a:p>
        </p:txBody>
      </p:sp>
      <p:sp>
        <p:nvSpPr>
          <p:cNvPr id="217" name="Google Shape;217;p22"/>
          <p:cNvSpPr/>
          <p:nvPr/>
        </p:nvSpPr>
        <p:spPr>
          <a:xfrm>
            <a:off x="7080775" y="1445650"/>
            <a:ext cx="973500" cy="15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</a:t>
            </a:r>
            <a:endParaRPr sz="1000"/>
          </a:p>
        </p:txBody>
      </p:sp>
      <p:sp>
        <p:nvSpPr>
          <p:cNvPr id="218" name="Google Shape;218;p22"/>
          <p:cNvSpPr/>
          <p:nvPr/>
        </p:nvSpPr>
        <p:spPr>
          <a:xfrm>
            <a:off x="7081575" y="1598050"/>
            <a:ext cx="973500" cy="15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</a:t>
            </a:r>
            <a:endParaRPr sz="1000"/>
          </a:p>
        </p:txBody>
      </p:sp>
      <p:sp>
        <p:nvSpPr>
          <p:cNvPr id="219" name="Google Shape;219;p22"/>
          <p:cNvSpPr/>
          <p:nvPr/>
        </p:nvSpPr>
        <p:spPr>
          <a:xfrm>
            <a:off x="7081575" y="1750450"/>
            <a:ext cx="973500" cy="15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</a:t>
            </a:r>
            <a:endParaRPr sz="1000"/>
          </a:p>
        </p:txBody>
      </p:sp>
      <p:sp>
        <p:nvSpPr>
          <p:cNvPr id="220" name="Google Shape;220;p22"/>
          <p:cNvSpPr/>
          <p:nvPr/>
        </p:nvSpPr>
        <p:spPr>
          <a:xfrm>
            <a:off x="7089229" y="2070414"/>
            <a:ext cx="973500" cy="15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6</a:t>
            </a:r>
            <a:endParaRPr sz="1000"/>
          </a:p>
        </p:txBody>
      </p:sp>
      <p:sp>
        <p:nvSpPr>
          <p:cNvPr id="221" name="Google Shape;221;p22"/>
          <p:cNvSpPr/>
          <p:nvPr/>
        </p:nvSpPr>
        <p:spPr>
          <a:xfrm>
            <a:off x="7089229" y="2228214"/>
            <a:ext cx="973500" cy="15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7</a:t>
            </a:r>
            <a:endParaRPr sz="1000"/>
          </a:p>
        </p:txBody>
      </p:sp>
      <p:sp>
        <p:nvSpPr>
          <p:cNvPr id="222" name="Google Shape;222;p22"/>
          <p:cNvSpPr/>
          <p:nvPr/>
        </p:nvSpPr>
        <p:spPr>
          <a:xfrm>
            <a:off x="7089229" y="2380614"/>
            <a:ext cx="973500" cy="15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8</a:t>
            </a:r>
            <a:endParaRPr sz="1000"/>
          </a:p>
        </p:txBody>
      </p:sp>
      <p:sp>
        <p:nvSpPr>
          <p:cNvPr id="223" name="Google Shape;223;p22"/>
          <p:cNvSpPr/>
          <p:nvPr/>
        </p:nvSpPr>
        <p:spPr>
          <a:xfrm>
            <a:off x="7090029" y="2533014"/>
            <a:ext cx="973500" cy="15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9</a:t>
            </a:r>
            <a:endParaRPr sz="1000"/>
          </a:p>
        </p:txBody>
      </p:sp>
      <p:sp>
        <p:nvSpPr>
          <p:cNvPr id="224" name="Google Shape;224;p22"/>
          <p:cNvSpPr/>
          <p:nvPr/>
        </p:nvSpPr>
        <p:spPr>
          <a:xfrm>
            <a:off x="7090029" y="2685414"/>
            <a:ext cx="973500" cy="15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10</a:t>
            </a:r>
            <a:endParaRPr sz="1000"/>
          </a:p>
        </p:txBody>
      </p:sp>
      <p:sp>
        <p:nvSpPr>
          <p:cNvPr id="225" name="Google Shape;225;p22"/>
          <p:cNvSpPr/>
          <p:nvPr/>
        </p:nvSpPr>
        <p:spPr>
          <a:xfrm>
            <a:off x="7102938" y="3975414"/>
            <a:ext cx="973500" cy="15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506</a:t>
            </a:r>
            <a:endParaRPr sz="1000"/>
          </a:p>
        </p:txBody>
      </p:sp>
      <p:sp>
        <p:nvSpPr>
          <p:cNvPr id="226" name="Google Shape;226;p22"/>
          <p:cNvSpPr/>
          <p:nvPr/>
        </p:nvSpPr>
        <p:spPr>
          <a:xfrm>
            <a:off x="7102938" y="4133214"/>
            <a:ext cx="973500" cy="15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507</a:t>
            </a:r>
            <a:endParaRPr sz="1000"/>
          </a:p>
        </p:txBody>
      </p:sp>
      <p:sp>
        <p:nvSpPr>
          <p:cNvPr id="227" name="Google Shape;227;p22"/>
          <p:cNvSpPr/>
          <p:nvPr/>
        </p:nvSpPr>
        <p:spPr>
          <a:xfrm>
            <a:off x="7102938" y="4285614"/>
            <a:ext cx="973500" cy="15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508</a:t>
            </a:r>
            <a:endParaRPr sz="1000"/>
          </a:p>
        </p:txBody>
      </p:sp>
      <p:sp>
        <p:nvSpPr>
          <p:cNvPr id="228" name="Google Shape;228;p22"/>
          <p:cNvSpPr/>
          <p:nvPr/>
        </p:nvSpPr>
        <p:spPr>
          <a:xfrm>
            <a:off x="7103738" y="4438014"/>
            <a:ext cx="973500" cy="15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509</a:t>
            </a:r>
            <a:endParaRPr sz="1000"/>
          </a:p>
        </p:txBody>
      </p:sp>
      <p:sp>
        <p:nvSpPr>
          <p:cNvPr id="229" name="Google Shape;229;p22"/>
          <p:cNvSpPr/>
          <p:nvPr/>
        </p:nvSpPr>
        <p:spPr>
          <a:xfrm>
            <a:off x="7103738" y="4590414"/>
            <a:ext cx="973500" cy="15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510</a:t>
            </a:r>
            <a:endParaRPr sz="1000"/>
          </a:p>
        </p:txBody>
      </p:sp>
      <p:sp>
        <p:nvSpPr>
          <p:cNvPr id="230" name="Google Shape;230;p22"/>
          <p:cNvSpPr txBox="1"/>
          <p:nvPr/>
        </p:nvSpPr>
        <p:spPr>
          <a:xfrm>
            <a:off x="8158550" y="2293150"/>
            <a:ext cx="781500" cy="3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Block 2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231" name="Google Shape;231;p22"/>
          <p:cNvSpPr txBox="1"/>
          <p:nvPr/>
        </p:nvSpPr>
        <p:spPr>
          <a:xfrm>
            <a:off x="8158550" y="1293250"/>
            <a:ext cx="781500" cy="3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Block 1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232" name="Google Shape;232;p22"/>
          <p:cNvSpPr txBox="1"/>
          <p:nvPr/>
        </p:nvSpPr>
        <p:spPr>
          <a:xfrm>
            <a:off x="8124875" y="4229825"/>
            <a:ext cx="973500" cy="3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Block 102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233" name="Google Shape;233;p22"/>
          <p:cNvSpPr/>
          <p:nvPr/>
        </p:nvSpPr>
        <p:spPr>
          <a:xfrm>
            <a:off x="5084375" y="11483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</a:t>
            </a:r>
            <a:endParaRPr sz="900"/>
          </a:p>
        </p:txBody>
      </p:sp>
      <p:sp>
        <p:nvSpPr>
          <p:cNvPr id="234" name="Google Shape;234;p22"/>
          <p:cNvSpPr/>
          <p:nvPr/>
        </p:nvSpPr>
        <p:spPr>
          <a:xfrm>
            <a:off x="5447675" y="11483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1</a:t>
            </a:r>
            <a:endParaRPr sz="800"/>
          </a:p>
        </p:txBody>
      </p:sp>
      <p:sp>
        <p:nvSpPr>
          <p:cNvPr id="235" name="Google Shape;235;p22"/>
          <p:cNvSpPr/>
          <p:nvPr/>
        </p:nvSpPr>
        <p:spPr>
          <a:xfrm>
            <a:off x="5084375" y="13196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2</a:t>
            </a:r>
            <a:endParaRPr sz="900"/>
          </a:p>
        </p:txBody>
      </p:sp>
      <p:sp>
        <p:nvSpPr>
          <p:cNvPr id="236" name="Google Shape;236;p22"/>
          <p:cNvSpPr/>
          <p:nvPr/>
        </p:nvSpPr>
        <p:spPr>
          <a:xfrm>
            <a:off x="5447675" y="13196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</a:t>
            </a:r>
            <a:endParaRPr sz="900"/>
          </a:p>
        </p:txBody>
      </p:sp>
      <p:sp>
        <p:nvSpPr>
          <p:cNvPr id="237" name="Google Shape;237;p22"/>
          <p:cNvSpPr/>
          <p:nvPr/>
        </p:nvSpPr>
        <p:spPr>
          <a:xfrm>
            <a:off x="5084375" y="14909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3</a:t>
            </a:r>
            <a:endParaRPr sz="900"/>
          </a:p>
        </p:txBody>
      </p:sp>
      <p:sp>
        <p:nvSpPr>
          <p:cNvPr id="238" name="Google Shape;238;p22"/>
          <p:cNvSpPr/>
          <p:nvPr/>
        </p:nvSpPr>
        <p:spPr>
          <a:xfrm>
            <a:off x="5447675" y="14909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</a:t>
            </a:r>
            <a:endParaRPr sz="900"/>
          </a:p>
        </p:txBody>
      </p:sp>
      <p:sp>
        <p:nvSpPr>
          <p:cNvPr id="239" name="Google Shape;239;p22"/>
          <p:cNvSpPr/>
          <p:nvPr/>
        </p:nvSpPr>
        <p:spPr>
          <a:xfrm>
            <a:off x="5084375" y="16622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4</a:t>
            </a:r>
            <a:endParaRPr sz="900"/>
          </a:p>
        </p:txBody>
      </p:sp>
      <p:sp>
        <p:nvSpPr>
          <p:cNvPr id="240" name="Google Shape;240;p22"/>
          <p:cNvSpPr/>
          <p:nvPr/>
        </p:nvSpPr>
        <p:spPr>
          <a:xfrm>
            <a:off x="5447675" y="16622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</a:t>
            </a:r>
            <a:endParaRPr sz="900"/>
          </a:p>
        </p:txBody>
      </p:sp>
      <p:sp>
        <p:nvSpPr>
          <p:cNvPr id="241" name="Google Shape;241;p22"/>
          <p:cNvSpPr/>
          <p:nvPr/>
        </p:nvSpPr>
        <p:spPr>
          <a:xfrm>
            <a:off x="5084375" y="39677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507</a:t>
            </a:r>
            <a:endParaRPr sz="800"/>
          </a:p>
        </p:txBody>
      </p:sp>
      <p:sp>
        <p:nvSpPr>
          <p:cNvPr id="242" name="Google Shape;242;p22"/>
          <p:cNvSpPr/>
          <p:nvPr/>
        </p:nvSpPr>
        <p:spPr>
          <a:xfrm>
            <a:off x="5447675" y="39677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102</a:t>
            </a:r>
            <a:endParaRPr sz="800"/>
          </a:p>
        </p:txBody>
      </p:sp>
      <p:sp>
        <p:nvSpPr>
          <p:cNvPr id="243" name="Google Shape;243;p22"/>
          <p:cNvSpPr/>
          <p:nvPr/>
        </p:nvSpPr>
        <p:spPr>
          <a:xfrm>
            <a:off x="5084375" y="41390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508</a:t>
            </a:r>
            <a:endParaRPr sz="800"/>
          </a:p>
        </p:txBody>
      </p:sp>
      <p:sp>
        <p:nvSpPr>
          <p:cNvPr id="244" name="Google Shape;244;p22"/>
          <p:cNvSpPr/>
          <p:nvPr/>
        </p:nvSpPr>
        <p:spPr>
          <a:xfrm>
            <a:off x="5447675" y="41390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102</a:t>
            </a:r>
            <a:endParaRPr sz="800"/>
          </a:p>
        </p:txBody>
      </p:sp>
      <p:sp>
        <p:nvSpPr>
          <p:cNvPr id="245" name="Google Shape;245;p22"/>
          <p:cNvSpPr/>
          <p:nvPr/>
        </p:nvSpPr>
        <p:spPr>
          <a:xfrm>
            <a:off x="5084375" y="43103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509</a:t>
            </a:r>
            <a:endParaRPr sz="800"/>
          </a:p>
        </p:txBody>
      </p:sp>
      <p:sp>
        <p:nvSpPr>
          <p:cNvPr id="246" name="Google Shape;246;p22"/>
          <p:cNvSpPr/>
          <p:nvPr/>
        </p:nvSpPr>
        <p:spPr>
          <a:xfrm>
            <a:off x="5447675" y="43103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102</a:t>
            </a:r>
            <a:endParaRPr sz="800"/>
          </a:p>
        </p:txBody>
      </p:sp>
      <p:sp>
        <p:nvSpPr>
          <p:cNvPr id="247" name="Google Shape;247;p22"/>
          <p:cNvSpPr/>
          <p:nvPr/>
        </p:nvSpPr>
        <p:spPr>
          <a:xfrm>
            <a:off x="5084375" y="44816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510</a:t>
            </a:r>
            <a:endParaRPr sz="800"/>
          </a:p>
        </p:txBody>
      </p:sp>
      <p:sp>
        <p:nvSpPr>
          <p:cNvPr id="248" name="Google Shape;248;p22"/>
          <p:cNvSpPr/>
          <p:nvPr/>
        </p:nvSpPr>
        <p:spPr>
          <a:xfrm>
            <a:off x="5447675" y="44816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102</a:t>
            </a:r>
            <a:endParaRPr sz="800"/>
          </a:p>
        </p:txBody>
      </p:sp>
      <p:sp>
        <p:nvSpPr>
          <p:cNvPr id="249" name="Google Shape;249;p22"/>
          <p:cNvSpPr/>
          <p:nvPr/>
        </p:nvSpPr>
        <p:spPr>
          <a:xfrm>
            <a:off x="5084375" y="18341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5</a:t>
            </a:r>
            <a:endParaRPr sz="900"/>
          </a:p>
        </p:txBody>
      </p:sp>
      <p:sp>
        <p:nvSpPr>
          <p:cNvPr id="250" name="Google Shape;250;p22"/>
          <p:cNvSpPr/>
          <p:nvPr/>
        </p:nvSpPr>
        <p:spPr>
          <a:xfrm>
            <a:off x="5447675" y="18341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1</a:t>
            </a:r>
            <a:endParaRPr sz="800"/>
          </a:p>
        </p:txBody>
      </p:sp>
      <p:sp>
        <p:nvSpPr>
          <p:cNvPr id="251" name="Google Shape;251;p22"/>
          <p:cNvSpPr/>
          <p:nvPr/>
        </p:nvSpPr>
        <p:spPr>
          <a:xfrm>
            <a:off x="5084375" y="20054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6</a:t>
            </a:r>
            <a:endParaRPr sz="900"/>
          </a:p>
        </p:txBody>
      </p:sp>
      <p:sp>
        <p:nvSpPr>
          <p:cNvPr id="252" name="Google Shape;252;p22"/>
          <p:cNvSpPr/>
          <p:nvPr/>
        </p:nvSpPr>
        <p:spPr>
          <a:xfrm>
            <a:off x="5447675" y="20054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2</a:t>
            </a:r>
            <a:endParaRPr sz="900"/>
          </a:p>
        </p:txBody>
      </p:sp>
      <p:sp>
        <p:nvSpPr>
          <p:cNvPr id="253" name="Google Shape;253;p22"/>
          <p:cNvSpPr/>
          <p:nvPr/>
        </p:nvSpPr>
        <p:spPr>
          <a:xfrm>
            <a:off x="5084375" y="21767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7</a:t>
            </a:r>
            <a:endParaRPr sz="900"/>
          </a:p>
        </p:txBody>
      </p:sp>
      <p:sp>
        <p:nvSpPr>
          <p:cNvPr id="254" name="Google Shape;254;p22"/>
          <p:cNvSpPr/>
          <p:nvPr/>
        </p:nvSpPr>
        <p:spPr>
          <a:xfrm>
            <a:off x="5447675" y="21767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2</a:t>
            </a:r>
            <a:endParaRPr sz="900"/>
          </a:p>
        </p:txBody>
      </p:sp>
      <p:sp>
        <p:nvSpPr>
          <p:cNvPr id="255" name="Google Shape;255;p22"/>
          <p:cNvSpPr/>
          <p:nvPr/>
        </p:nvSpPr>
        <p:spPr>
          <a:xfrm>
            <a:off x="5084375" y="23480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8</a:t>
            </a:r>
            <a:endParaRPr sz="900"/>
          </a:p>
        </p:txBody>
      </p:sp>
      <p:sp>
        <p:nvSpPr>
          <p:cNvPr id="256" name="Google Shape;256;p22"/>
          <p:cNvSpPr/>
          <p:nvPr/>
        </p:nvSpPr>
        <p:spPr>
          <a:xfrm>
            <a:off x="5447675" y="23480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2</a:t>
            </a:r>
            <a:endParaRPr sz="900"/>
          </a:p>
        </p:txBody>
      </p:sp>
      <p:sp>
        <p:nvSpPr>
          <p:cNvPr id="257" name="Google Shape;257;p22"/>
          <p:cNvSpPr/>
          <p:nvPr/>
        </p:nvSpPr>
        <p:spPr>
          <a:xfrm>
            <a:off x="5084375" y="2516648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9</a:t>
            </a:r>
            <a:endParaRPr sz="900"/>
          </a:p>
        </p:txBody>
      </p:sp>
      <p:sp>
        <p:nvSpPr>
          <p:cNvPr id="258" name="Google Shape;258;p22"/>
          <p:cNvSpPr/>
          <p:nvPr/>
        </p:nvSpPr>
        <p:spPr>
          <a:xfrm>
            <a:off x="5447675" y="2516648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2</a:t>
            </a:r>
            <a:endParaRPr sz="900"/>
          </a:p>
        </p:txBody>
      </p:sp>
      <p:sp>
        <p:nvSpPr>
          <p:cNvPr id="259" name="Google Shape;259;p22"/>
          <p:cNvSpPr/>
          <p:nvPr/>
        </p:nvSpPr>
        <p:spPr>
          <a:xfrm>
            <a:off x="5084375" y="2687948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10</a:t>
            </a:r>
            <a:endParaRPr sz="900"/>
          </a:p>
        </p:txBody>
      </p:sp>
      <p:sp>
        <p:nvSpPr>
          <p:cNvPr id="260" name="Google Shape;260;p22"/>
          <p:cNvSpPr/>
          <p:nvPr/>
        </p:nvSpPr>
        <p:spPr>
          <a:xfrm>
            <a:off x="5447675" y="2687948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2</a:t>
            </a:r>
            <a:endParaRPr sz="900"/>
          </a:p>
        </p:txBody>
      </p:sp>
      <p:sp>
        <p:nvSpPr>
          <p:cNvPr id="261" name="Google Shape;261;p22"/>
          <p:cNvSpPr txBox="1"/>
          <p:nvPr/>
        </p:nvSpPr>
        <p:spPr>
          <a:xfrm>
            <a:off x="5810975" y="2044475"/>
            <a:ext cx="781500" cy="3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Block 1.1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262" name="Google Shape;262;p22"/>
          <p:cNvSpPr txBox="1"/>
          <p:nvPr/>
        </p:nvSpPr>
        <p:spPr>
          <a:xfrm>
            <a:off x="5884563" y="4139075"/>
            <a:ext cx="781500" cy="3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Block 1.51</a:t>
            </a:r>
            <a:endParaRPr sz="1000">
              <a:solidFill>
                <a:schemeClr val="dk2"/>
              </a:solidFill>
            </a:endParaRPr>
          </a:p>
        </p:txBody>
      </p:sp>
      <p:cxnSp>
        <p:nvCxnSpPr>
          <p:cNvPr id="263" name="Google Shape;263;p22"/>
          <p:cNvCxnSpPr/>
          <p:nvPr/>
        </p:nvCxnSpPr>
        <p:spPr>
          <a:xfrm>
            <a:off x="7597674" y="2942288"/>
            <a:ext cx="4200" cy="907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264" name="Google Shape;264;p22"/>
          <p:cNvCxnSpPr/>
          <p:nvPr/>
        </p:nvCxnSpPr>
        <p:spPr>
          <a:xfrm>
            <a:off x="5447674" y="2969950"/>
            <a:ext cx="10800" cy="887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265" name="Google Shape;265;p22"/>
          <p:cNvCxnSpPr>
            <a:stCxn id="234" idx="3"/>
          </p:cNvCxnSpPr>
          <p:nvPr/>
        </p:nvCxnSpPr>
        <p:spPr>
          <a:xfrm>
            <a:off x="5810975" y="1234025"/>
            <a:ext cx="1098300" cy="3126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266" name="Google Shape;266;p22"/>
          <p:cNvSpPr/>
          <p:nvPr/>
        </p:nvSpPr>
        <p:spPr>
          <a:xfrm>
            <a:off x="6909263" y="1172500"/>
            <a:ext cx="120900" cy="7041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22"/>
          <p:cNvSpPr txBox="1"/>
          <p:nvPr/>
        </p:nvSpPr>
        <p:spPr>
          <a:xfrm rot="1224900">
            <a:off x="5917560" y="1145574"/>
            <a:ext cx="1098282" cy="31267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Block Pointer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268" name="Google Shape;268;p22"/>
          <p:cNvSpPr txBox="1"/>
          <p:nvPr/>
        </p:nvSpPr>
        <p:spPr>
          <a:xfrm>
            <a:off x="6541650" y="4791325"/>
            <a:ext cx="23622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Time to search a record = log(102) + 1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269" name="Google Shape;269;p22"/>
          <p:cNvSpPr txBox="1"/>
          <p:nvPr/>
        </p:nvSpPr>
        <p:spPr>
          <a:xfrm>
            <a:off x="4266150" y="4784475"/>
            <a:ext cx="23622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Time to search a record = log(51) + 1</a:t>
            </a:r>
            <a:endParaRPr sz="1000">
              <a:solidFill>
                <a:schemeClr val="dk2"/>
              </a:solidFill>
            </a:endParaRPr>
          </a:p>
        </p:txBody>
      </p:sp>
      <p:cxnSp>
        <p:nvCxnSpPr>
          <p:cNvPr id="270" name="Google Shape;270;p22"/>
          <p:cNvCxnSpPr/>
          <p:nvPr/>
        </p:nvCxnSpPr>
        <p:spPr>
          <a:xfrm>
            <a:off x="4853025" y="1124150"/>
            <a:ext cx="343500" cy="116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71" name="Google Shape;271;p22"/>
          <p:cNvSpPr txBox="1"/>
          <p:nvPr/>
        </p:nvSpPr>
        <p:spPr>
          <a:xfrm>
            <a:off x="4021175" y="954550"/>
            <a:ext cx="944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Primary key</a:t>
            </a:r>
            <a:endParaRPr/>
          </a:p>
        </p:txBody>
      </p:sp>
      <p:sp>
        <p:nvSpPr>
          <p:cNvPr id="272" name="Google Shape;272;p22"/>
          <p:cNvSpPr/>
          <p:nvPr/>
        </p:nvSpPr>
        <p:spPr>
          <a:xfrm>
            <a:off x="2798375" y="18341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10</a:t>
            </a:r>
            <a:endParaRPr sz="900"/>
          </a:p>
        </p:txBody>
      </p:sp>
      <p:sp>
        <p:nvSpPr>
          <p:cNvPr id="273" name="Google Shape;273;p22"/>
          <p:cNvSpPr/>
          <p:nvPr/>
        </p:nvSpPr>
        <p:spPr>
          <a:xfrm>
            <a:off x="3161675" y="18341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1.1</a:t>
            </a:r>
            <a:endParaRPr sz="800"/>
          </a:p>
        </p:txBody>
      </p:sp>
      <p:sp>
        <p:nvSpPr>
          <p:cNvPr id="274" name="Google Shape;274;p22"/>
          <p:cNvSpPr/>
          <p:nvPr/>
        </p:nvSpPr>
        <p:spPr>
          <a:xfrm>
            <a:off x="2798375" y="20054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20</a:t>
            </a:r>
            <a:endParaRPr sz="900"/>
          </a:p>
        </p:txBody>
      </p:sp>
      <p:sp>
        <p:nvSpPr>
          <p:cNvPr id="275" name="Google Shape;275;p22"/>
          <p:cNvSpPr/>
          <p:nvPr/>
        </p:nvSpPr>
        <p:spPr>
          <a:xfrm>
            <a:off x="3161675" y="20054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1.2</a:t>
            </a:r>
            <a:endParaRPr sz="900"/>
          </a:p>
        </p:txBody>
      </p:sp>
      <p:sp>
        <p:nvSpPr>
          <p:cNvPr id="276" name="Google Shape;276;p22"/>
          <p:cNvSpPr/>
          <p:nvPr/>
        </p:nvSpPr>
        <p:spPr>
          <a:xfrm>
            <a:off x="2798375" y="21767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30</a:t>
            </a:r>
            <a:endParaRPr sz="900"/>
          </a:p>
        </p:txBody>
      </p:sp>
      <p:sp>
        <p:nvSpPr>
          <p:cNvPr id="277" name="Google Shape;277;p22"/>
          <p:cNvSpPr/>
          <p:nvPr/>
        </p:nvSpPr>
        <p:spPr>
          <a:xfrm>
            <a:off x="3161675" y="21767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1.3</a:t>
            </a:r>
            <a:endParaRPr sz="900"/>
          </a:p>
        </p:txBody>
      </p:sp>
      <p:sp>
        <p:nvSpPr>
          <p:cNvPr id="278" name="Google Shape;278;p22"/>
          <p:cNvSpPr/>
          <p:nvPr/>
        </p:nvSpPr>
        <p:spPr>
          <a:xfrm>
            <a:off x="2798375" y="23480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40</a:t>
            </a:r>
            <a:endParaRPr sz="900"/>
          </a:p>
        </p:txBody>
      </p:sp>
      <p:sp>
        <p:nvSpPr>
          <p:cNvPr id="279" name="Google Shape;279;p22"/>
          <p:cNvSpPr/>
          <p:nvPr/>
        </p:nvSpPr>
        <p:spPr>
          <a:xfrm>
            <a:off x="3161675" y="23480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1.4</a:t>
            </a:r>
            <a:endParaRPr sz="900"/>
          </a:p>
        </p:txBody>
      </p:sp>
      <p:sp>
        <p:nvSpPr>
          <p:cNvPr id="280" name="Google Shape;280;p22"/>
          <p:cNvSpPr/>
          <p:nvPr/>
        </p:nvSpPr>
        <p:spPr>
          <a:xfrm>
            <a:off x="2798375" y="25199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50</a:t>
            </a:r>
            <a:endParaRPr sz="900"/>
          </a:p>
        </p:txBody>
      </p:sp>
      <p:sp>
        <p:nvSpPr>
          <p:cNvPr id="281" name="Google Shape;281;p22"/>
          <p:cNvSpPr/>
          <p:nvPr/>
        </p:nvSpPr>
        <p:spPr>
          <a:xfrm>
            <a:off x="3161675" y="25199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1.5</a:t>
            </a:r>
            <a:endParaRPr sz="800"/>
          </a:p>
        </p:txBody>
      </p:sp>
      <p:sp>
        <p:nvSpPr>
          <p:cNvPr id="282" name="Google Shape;282;p22"/>
          <p:cNvSpPr/>
          <p:nvPr/>
        </p:nvSpPr>
        <p:spPr>
          <a:xfrm>
            <a:off x="2798375" y="26912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60</a:t>
            </a:r>
            <a:endParaRPr sz="900"/>
          </a:p>
        </p:txBody>
      </p:sp>
      <p:sp>
        <p:nvSpPr>
          <p:cNvPr id="283" name="Google Shape;283;p22"/>
          <p:cNvSpPr/>
          <p:nvPr/>
        </p:nvSpPr>
        <p:spPr>
          <a:xfrm>
            <a:off x="3161675" y="26912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1.6</a:t>
            </a:r>
            <a:endParaRPr sz="900"/>
          </a:p>
        </p:txBody>
      </p:sp>
      <p:sp>
        <p:nvSpPr>
          <p:cNvPr id="284" name="Google Shape;284;p22"/>
          <p:cNvSpPr/>
          <p:nvPr/>
        </p:nvSpPr>
        <p:spPr>
          <a:xfrm>
            <a:off x="2798375" y="28625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70</a:t>
            </a:r>
            <a:endParaRPr sz="900"/>
          </a:p>
        </p:txBody>
      </p:sp>
      <p:sp>
        <p:nvSpPr>
          <p:cNvPr id="285" name="Google Shape;285;p22"/>
          <p:cNvSpPr/>
          <p:nvPr/>
        </p:nvSpPr>
        <p:spPr>
          <a:xfrm>
            <a:off x="3161675" y="28625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1.7</a:t>
            </a:r>
            <a:endParaRPr sz="900"/>
          </a:p>
        </p:txBody>
      </p:sp>
      <p:sp>
        <p:nvSpPr>
          <p:cNvPr id="286" name="Google Shape;286;p22"/>
          <p:cNvSpPr/>
          <p:nvPr/>
        </p:nvSpPr>
        <p:spPr>
          <a:xfrm>
            <a:off x="2798375" y="30338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80</a:t>
            </a:r>
            <a:endParaRPr sz="900"/>
          </a:p>
        </p:txBody>
      </p:sp>
      <p:sp>
        <p:nvSpPr>
          <p:cNvPr id="287" name="Google Shape;287;p22"/>
          <p:cNvSpPr/>
          <p:nvPr/>
        </p:nvSpPr>
        <p:spPr>
          <a:xfrm>
            <a:off x="3161675" y="30338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1.8</a:t>
            </a:r>
            <a:endParaRPr sz="900"/>
          </a:p>
        </p:txBody>
      </p:sp>
      <p:sp>
        <p:nvSpPr>
          <p:cNvPr id="288" name="Google Shape;288;p22"/>
          <p:cNvSpPr/>
          <p:nvPr/>
        </p:nvSpPr>
        <p:spPr>
          <a:xfrm>
            <a:off x="2798375" y="3202448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90</a:t>
            </a:r>
            <a:endParaRPr sz="900"/>
          </a:p>
        </p:txBody>
      </p:sp>
      <p:sp>
        <p:nvSpPr>
          <p:cNvPr id="289" name="Google Shape;289;p22"/>
          <p:cNvSpPr/>
          <p:nvPr/>
        </p:nvSpPr>
        <p:spPr>
          <a:xfrm>
            <a:off x="3161675" y="3202448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1.9</a:t>
            </a:r>
            <a:endParaRPr sz="900"/>
          </a:p>
        </p:txBody>
      </p:sp>
      <p:sp>
        <p:nvSpPr>
          <p:cNvPr id="290" name="Google Shape;290;p22"/>
          <p:cNvSpPr/>
          <p:nvPr/>
        </p:nvSpPr>
        <p:spPr>
          <a:xfrm>
            <a:off x="2798375" y="3373748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100</a:t>
            </a:r>
            <a:endParaRPr sz="800"/>
          </a:p>
        </p:txBody>
      </p:sp>
      <p:sp>
        <p:nvSpPr>
          <p:cNvPr id="291" name="Google Shape;291;p22"/>
          <p:cNvSpPr/>
          <p:nvPr/>
        </p:nvSpPr>
        <p:spPr>
          <a:xfrm>
            <a:off x="3161675" y="3373748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1.10</a:t>
            </a:r>
            <a:endParaRPr sz="700"/>
          </a:p>
        </p:txBody>
      </p:sp>
      <p:sp>
        <p:nvSpPr>
          <p:cNvPr id="292" name="Google Shape;292;p22"/>
          <p:cNvSpPr/>
          <p:nvPr/>
        </p:nvSpPr>
        <p:spPr>
          <a:xfrm>
            <a:off x="2798375" y="4211948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51</a:t>
            </a:r>
            <a:r>
              <a:rPr lang="en" sz="800"/>
              <a:t>0</a:t>
            </a:r>
            <a:endParaRPr sz="800"/>
          </a:p>
        </p:txBody>
      </p:sp>
      <p:sp>
        <p:nvSpPr>
          <p:cNvPr id="293" name="Google Shape;293;p22"/>
          <p:cNvSpPr/>
          <p:nvPr/>
        </p:nvSpPr>
        <p:spPr>
          <a:xfrm>
            <a:off x="3161675" y="4211948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1.51</a:t>
            </a:r>
            <a:endParaRPr sz="700"/>
          </a:p>
        </p:txBody>
      </p:sp>
      <p:sp>
        <p:nvSpPr>
          <p:cNvPr id="294" name="Google Shape;294;p22"/>
          <p:cNvSpPr txBox="1"/>
          <p:nvPr/>
        </p:nvSpPr>
        <p:spPr>
          <a:xfrm>
            <a:off x="1944625" y="2538425"/>
            <a:ext cx="781500" cy="3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Block 2.1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295" name="Google Shape;295;p22"/>
          <p:cNvSpPr txBox="1"/>
          <p:nvPr/>
        </p:nvSpPr>
        <p:spPr>
          <a:xfrm>
            <a:off x="1850250" y="4114600"/>
            <a:ext cx="781500" cy="3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Block 2.6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296" name="Google Shape;296;p22"/>
          <p:cNvSpPr/>
          <p:nvPr/>
        </p:nvSpPr>
        <p:spPr>
          <a:xfrm>
            <a:off x="4895625" y="1224575"/>
            <a:ext cx="120900" cy="16188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97" name="Google Shape;297;p22"/>
          <p:cNvCxnSpPr>
            <a:endCxn id="296" idx="1"/>
          </p:cNvCxnSpPr>
          <p:nvPr/>
        </p:nvCxnSpPr>
        <p:spPr>
          <a:xfrm>
            <a:off x="3481425" y="1892075"/>
            <a:ext cx="1414200" cy="14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98" name="Google Shape;298;p22"/>
          <p:cNvCxnSpPr/>
          <p:nvPr/>
        </p:nvCxnSpPr>
        <p:spPr>
          <a:xfrm>
            <a:off x="3551063" y="4293575"/>
            <a:ext cx="1414200" cy="14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9" name="Google Shape;299;p22"/>
          <p:cNvSpPr/>
          <p:nvPr/>
        </p:nvSpPr>
        <p:spPr>
          <a:xfrm>
            <a:off x="4931500" y="3545050"/>
            <a:ext cx="120900" cy="11076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22"/>
          <p:cNvSpPr txBox="1"/>
          <p:nvPr/>
        </p:nvSpPr>
        <p:spPr>
          <a:xfrm>
            <a:off x="1903950" y="4706675"/>
            <a:ext cx="23622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Time to search a record = log(6) + 1</a:t>
            </a:r>
            <a:endParaRPr sz="1000">
              <a:solidFill>
                <a:schemeClr val="dk2"/>
              </a:solidFill>
            </a:endParaRPr>
          </a:p>
        </p:txBody>
      </p:sp>
      <p:cxnSp>
        <p:nvCxnSpPr>
          <p:cNvPr id="301" name="Google Shape;301;p22"/>
          <p:cNvCxnSpPr/>
          <p:nvPr/>
        </p:nvCxnSpPr>
        <p:spPr>
          <a:xfrm>
            <a:off x="5819525" y="1240675"/>
            <a:ext cx="1432500" cy="6237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302" name="Google Shape;302;p22"/>
          <p:cNvSpPr txBox="1"/>
          <p:nvPr/>
        </p:nvSpPr>
        <p:spPr>
          <a:xfrm rot="2103444">
            <a:off x="6024109" y="1583907"/>
            <a:ext cx="1098370" cy="3127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Record</a:t>
            </a:r>
            <a:r>
              <a:rPr lang="en" sz="1000">
                <a:solidFill>
                  <a:schemeClr val="dk2"/>
                </a:solidFill>
              </a:rPr>
              <a:t> Pointer</a:t>
            </a:r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8" name="Google Shape;308;p23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9" name="Google Shape;309;p23"/>
          <p:cNvSpPr txBox="1"/>
          <p:nvPr/>
        </p:nvSpPr>
        <p:spPr>
          <a:xfrm>
            <a:off x="92675" y="212975"/>
            <a:ext cx="5896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Multi-level indexing with m-way search tree</a:t>
            </a:r>
            <a:endParaRPr sz="2200"/>
          </a:p>
        </p:txBody>
      </p:sp>
      <p:pic>
        <p:nvPicPr>
          <p:cNvPr id="310" name="Google Shape;31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6950" y="2364825"/>
            <a:ext cx="2782424" cy="1119525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23"/>
          <p:cNvSpPr/>
          <p:nvPr/>
        </p:nvSpPr>
        <p:spPr>
          <a:xfrm>
            <a:off x="7375593" y="1165680"/>
            <a:ext cx="831300" cy="1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Record 1</a:t>
            </a:r>
            <a:endParaRPr sz="1000"/>
          </a:p>
        </p:txBody>
      </p:sp>
      <p:sp>
        <p:nvSpPr>
          <p:cNvPr id="312" name="Google Shape;312;p23"/>
          <p:cNvSpPr/>
          <p:nvPr/>
        </p:nvSpPr>
        <p:spPr>
          <a:xfrm>
            <a:off x="7375593" y="1313187"/>
            <a:ext cx="831300" cy="1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</a:t>
            </a:r>
            <a:endParaRPr sz="1000"/>
          </a:p>
        </p:txBody>
      </p:sp>
      <p:sp>
        <p:nvSpPr>
          <p:cNvPr id="313" name="Google Shape;313;p23"/>
          <p:cNvSpPr/>
          <p:nvPr/>
        </p:nvSpPr>
        <p:spPr>
          <a:xfrm>
            <a:off x="7375593" y="1455647"/>
            <a:ext cx="831300" cy="1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</a:t>
            </a:r>
            <a:endParaRPr sz="1000"/>
          </a:p>
        </p:txBody>
      </p:sp>
      <p:sp>
        <p:nvSpPr>
          <p:cNvPr id="314" name="Google Shape;314;p23"/>
          <p:cNvSpPr/>
          <p:nvPr/>
        </p:nvSpPr>
        <p:spPr>
          <a:xfrm>
            <a:off x="7376276" y="1598107"/>
            <a:ext cx="831300" cy="1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</a:t>
            </a:r>
            <a:endParaRPr sz="1000"/>
          </a:p>
        </p:txBody>
      </p:sp>
      <p:sp>
        <p:nvSpPr>
          <p:cNvPr id="315" name="Google Shape;315;p23"/>
          <p:cNvSpPr/>
          <p:nvPr/>
        </p:nvSpPr>
        <p:spPr>
          <a:xfrm>
            <a:off x="7376276" y="1740566"/>
            <a:ext cx="831300" cy="1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</a:t>
            </a:r>
            <a:endParaRPr sz="1000"/>
          </a:p>
        </p:txBody>
      </p:sp>
      <p:sp>
        <p:nvSpPr>
          <p:cNvPr id="316" name="Google Shape;316;p23"/>
          <p:cNvSpPr/>
          <p:nvPr/>
        </p:nvSpPr>
        <p:spPr>
          <a:xfrm>
            <a:off x="7382812" y="2039660"/>
            <a:ext cx="831300" cy="1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6</a:t>
            </a:r>
            <a:endParaRPr sz="1000"/>
          </a:p>
        </p:txBody>
      </p:sp>
      <p:sp>
        <p:nvSpPr>
          <p:cNvPr id="317" name="Google Shape;317;p23"/>
          <p:cNvSpPr/>
          <p:nvPr/>
        </p:nvSpPr>
        <p:spPr>
          <a:xfrm>
            <a:off x="7382812" y="2187168"/>
            <a:ext cx="831300" cy="1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7</a:t>
            </a:r>
            <a:endParaRPr sz="1000"/>
          </a:p>
        </p:txBody>
      </p:sp>
      <p:sp>
        <p:nvSpPr>
          <p:cNvPr id="318" name="Google Shape;318;p23"/>
          <p:cNvSpPr/>
          <p:nvPr/>
        </p:nvSpPr>
        <p:spPr>
          <a:xfrm>
            <a:off x="7382812" y="2329627"/>
            <a:ext cx="831300" cy="1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8</a:t>
            </a:r>
            <a:endParaRPr sz="1000"/>
          </a:p>
        </p:txBody>
      </p:sp>
      <p:sp>
        <p:nvSpPr>
          <p:cNvPr id="319" name="Google Shape;319;p23"/>
          <p:cNvSpPr/>
          <p:nvPr/>
        </p:nvSpPr>
        <p:spPr>
          <a:xfrm>
            <a:off x="7383495" y="2472087"/>
            <a:ext cx="831300" cy="1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9</a:t>
            </a:r>
            <a:endParaRPr sz="1000"/>
          </a:p>
        </p:txBody>
      </p:sp>
      <p:sp>
        <p:nvSpPr>
          <p:cNvPr id="320" name="Google Shape;320;p23"/>
          <p:cNvSpPr/>
          <p:nvPr/>
        </p:nvSpPr>
        <p:spPr>
          <a:xfrm>
            <a:off x="7383495" y="2614547"/>
            <a:ext cx="831300" cy="1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10</a:t>
            </a:r>
            <a:endParaRPr sz="1000"/>
          </a:p>
        </p:txBody>
      </p:sp>
      <p:sp>
        <p:nvSpPr>
          <p:cNvPr id="321" name="Google Shape;321;p23"/>
          <p:cNvSpPr/>
          <p:nvPr/>
        </p:nvSpPr>
        <p:spPr>
          <a:xfrm>
            <a:off x="7394518" y="3820406"/>
            <a:ext cx="831300" cy="1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506</a:t>
            </a:r>
            <a:endParaRPr sz="1000"/>
          </a:p>
        </p:txBody>
      </p:sp>
      <p:sp>
        <p:nvSpPr>
          <p:cNvPr id="322" name="Google Shape;322;p23"/>
          <p:cNvSpPr/>
          <p:nvPr/>
        </p:nvSpPr>
        <p:spPr>
          <a:xfrm>
            <a:off x="7394518" y="3967914"/>
            <a:ext cx="831300" cy="1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507</a:t>
            </a:r>
            <a:endParaRPr sz="1000"/>
          </a:p>
        </p:txBody>
      </p:sp>
      <p:sp>
        <p:nvSpPr>
          <p:cNvPr id="323" name="Google Shape;323;p23"/>
          <p:cNvSpPr/>
          <p:nvPr/>
        </p:nvSpPr>
        <p:spPr>
          <a:xfrm>
            <a:off x="7394518" y="4110374"/>
            <a:ext cx="831300" cy="1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508</a:t>
            </a:r>
            <a:endParaRPr sz="1000"/>
          </a:p>
        </p:txBody>
      </p:sp>
      <p:sp>
        <p:nvSpPr>
          <p:cNvPr id="324" name="Google Shape;324;p23"/>
          <p:cNvSpPr/>
          <p:nvPr/>
        </p:nvSpPr>
        <p:spPr>
          <a:xfrm>
            <a:off x="7395201" y="4252833"/>
            <a:ext cx="831300" cy="1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509</a:t>
            </a:r>
            <a:endParaRPr sz="1000"/>
          </a:p>
        </p:txBody>
      </p:sp>
      <p:sp>
        <p:nvSpPr>
          <p:cNvPr id="325" name="Google Shape;325;p23"/>
          <p:cNvSpPr/>
          <p:nvPr/>
        </p:nvSpPr>
        <p:spPr>
          <a:xfrm>
            <a:off x="7395201" y="4395293"/>
            <a:ext cx="831300" cy="1476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510</a:t>
            </a:r>
            <a:endParaRPr sz="1000"/>
          </a:p>
        </p:txBody>
      </p:sp>
      <p:sp>
        <p:nvSpPr>
          <p:cNvPr id="326" name="Google Shape;326;p23"/>
          <p:cNvSpPr txBox="1"/>
          <p:nvPr/>
        </p:nvSpPr>
        <p:spPr>
          <a:xfrm>
            <a:off x="8295879" y="2247869"/>
            <a:ext cx="667200" cy="3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Block 2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327" name="Google Shape;327;p23"/>
          <p:cNvSpPr txBox="1"/>
          <p:nvPr/>
        </p:nvSpPr>
        <p:spPr>
          <a:xfrm>
            <a:off x="8295879" y="1313187"/>
            <a:ext cx="667200" cy="3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Block 1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328" name="Google Shape;328;p23"/>
          <p:cNvSpPr txBox="1"/>
          <p:nvPr/>
        </p:nvSpPr>
        <p:spPr>
          <a:xfrm>
            <a:off x="8267125" y="4058224"/>
            <a:ext cx="831300" cy="3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Block 102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329" name="Google Shape;329;p23"/>
          <p:cNvSpPr/>
          <p:nvPr/>
        </p:nvSpPr>
        <p:spPr>
          <a:xfrm>
            <a:off x="5670916" y="1177762"/>
            <a:ext cx="3102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</a:t>
            </a:r>
            <a:endParaRPr sz="900"/>
          </a:p>
        </p:txBody>
      </p:sp>
      <p:sp>
        <p:nvSpPr>
          <p:cNvPr id="330" name="Google Shape;330;p23"/>
          <p:cNvSpPr/>
          <p:nvPr/>
        </p:nvSpPr>
        <p:spPr>
          <a:xfrm>
            <a:off x="5981129" y="1177762"/>
            <a:ext cx="3102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1</a:t>
            </a:r>
            <a:endParaRPr sz="800"/>
          </a:p>
        </p:txBody>
      </p:sp>
      <p:sp>
        <p:nvSpPr>
          <p:cNvPr id="331" name="Google Shape;331;p23"/>
          <p:cNvSpPr/>
          <p:nvPr/>
        </p:nvSpPr>
        <p:spPr>
          <a:xfrm>
            <a:off x="5670916" y="1337889"/>
            <a:ext cx="3102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2</a:t>
            </a:r>
            <a:endParaRPr sz="900"/>
          </a:p>
        </p:txBody>
      </p:sp>
      <p:sp>
        <p:nvSpPr>
          <p:cNvPr id="332" name="Google Shape;332;p23"/>
          <p:cNvSpPr/>
          <p:nvPr/>
        </p:nvSpPr>
        <p:spPr>
          <a:xfrm>
            <a:off x="5981129" y="1337889"/>
            <a:ext cx="3102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</a:t>
            </a:r>
            <a:endParaRPr sz="900"/>
          </a:p>
        </p:txBody>
      </p:sp>
      <p:sp>
        <p:nvSpPr>
          <p:cNvPr id="333" name="Google Shape;333;p23"/>
          <p:cNvSpPr/>
          <p:nvPr/>
        </p:nvSpPr>
        <p:spPr>
          <a:xfrm>
            <a:off x="5670916" y="1498016"/>
            <a:ext cx="3102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3</a:t>
            </a:r>
            <a:endParaRPr sz="900"/>
          </a:p>
        </p:txBody>
      </p:sp>
      <p:sp>
        <p:nvSpPr>
          <p:cNvPr id="334" name="Google Shape;334;p23"/>
          <p:cNvSpPr/>
          <p:nvPr/>
        </p:nvSpPr>
        <p:spPr>
          <a:xfrm>
            <a:off x="5981129" y="1498016"/>
            <a:ext cx="3102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</a:t>
            </a:r>
            <a:endParaRPr sz="900"/>
          </a:p>
        </p:txBody>
      </p:sp>
      <p:sp>
        <p:nvSpPr>
          <p:cNvPr id="335" name="Google Shape;335;p23"/>
          <p:cNvSpPr/>
          <p:nvPr/>
        </p:nvSpPr>
        <p:spPr>
          <a:xfrm>
            <a:off x="5670916" y="1658143"/>
            <a:ext cx="3102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4</a:t>
            </a:r>
            <a:endParaRPr sz="900"/>
          </a:p>
        </p:txBody>
      </p:sp>
      <p:sp>
        <p:nvSpPr>
          <p:cNvPr id="336" name="Google Shape;336;p23"/>
          <p:cNvSpPr/>
          <p:nvPr/>
        </p:nvSpPr>
        <p:spPr>
          <a:xfrm>
            <a:off x="5981129" y="1658143"/>
            <a:ext cx="3102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</a:t>
            </a:r>
            <a:endParaRPr sz="900"/>
          </a:p>
        </p:txBody>
      </p:sp>
      <p:sp>
        <p:nvSpPr>
          <p:cNvPr id="337" name="Google Shape;337;p23"/>
          <p:cNvSpPr/>
          <p:nvPr/>
        </p:nvSpPr>
        <p:spPr>
          <a:xfrm>
            <a:off x="5587527" y="3813275"/>
            <a:ext cx="3936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507</a:t>
            </a:r>
            <a:endParaRPr sz="800"/>
          </a:p>
        </p:txBody>
      </p:sp>
      <p:sp>
        <p:nvSpPr>
          <p:cNvPr id="338" name="Google Shape;338;p23"/>
          <p:cNvSpPr/>
          <p:nvPr/>
        </p:nvSpPr>
        <p:spPr>
          <a:xfrm>
            <a:off x="5981124" y="3813275"/>
            <a:ext cx="3936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102</a:t>
            </a:r>
            <a:endParaRPr sz="800"/>
          </a:p>
        </p:txBody>
      </p:sp>
      <p:sp>
        <p:nvSpPr>
          <p:cNvPr id="339" name="Google Shape;339;p23"/>
          <p:cNvSpPr/>
          <p:nvPr/>
        </p:nvSpPr>
        <p:spPr>
          <a:xfrm>
            <a:off x="5587527" y="3973400"/>
            <a:ext cx="3936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508</a:t>
            </a:r>
            <a:endParaRPr sz="800"/>
          </a:p>
        </p:txBody>
      </p:sp>
      <p:sp>
        <p:nvSpPr>
          <p:cNvPr id="340" name="Google Shape;340;p23"/>
          <p:cNvSpPr/>
          <p:nvPr/>
        </p:nvSpPr>
        <p:spPr>
          <a:xfrm>
            <a:off x="5981124" y="3973400"/>
            <a:ext cx="3936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102</a:t>
            </a:r>
            <a:endParaRPr sz="800"/>
          </a:p>
        </p:txBody>
      </p:sp>
      <p:sp>
        <p:nvSpPr>
          <p:cNvPr id="341" name="Google Shape;341;p23"/>
          <p:cNvSpPr/>
          <p:nvPr/>
        </p:nvSpPr>
        <p:spPr>
          <a:xfrm>
            <a:off x="5587527" y="4133525"/>
            <a:ext cx="3936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509</a:t>
            </a:r>
            <a:endParaRPr sz="800"/>
          </a:p>
        </p:txBody>
      </p:sp>
      <p:sp>
        <p:nvSpPr>
          <p:cNvPr id="342" name="Google Shape;342;p23"/>
          <p:cNvSpPr/>
          <p:nvPr/>
        </p:nvSpPr>
        <p:spPr>
          <a:xfrm>
            <a:off x="5981124" y="4133525"/>
            <a:ext cx="3936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102</a:t>
            </a:r>
            <a:endParaRPr sz="800"/>
          </a:p>
        </p:txBody>
      </p:sp>
      <p:sp>
        <p:nvSpPr>
          <p:cNvPr id="343" name="Google Shape;343;p23"/>
          <p:cNvSpPr/>
          <p:nvPr/>
        </p:nvSpPr>
        <p:spPr>
          <a:xfrm>
            <a:off x="5587527" y="4293650"/>
            <a:ext cx="3936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510</a:t>
            </a:r>
            <a:endParaRPr sz="800"/>
          </a:p>
        </p:txBody>
      </p:sp>
      <p:sp>
        <p:nvSpPr>
          <p:cNvPr id="344" name="Google Shape;344;p23"/>
          <p:cNvSpPr/>
          <p:nvPr/>
        </p:nvSpPr>
        <p:spPr>
          <a:xfrm>
            <a:off x="5981124" y="4293650"/>
            <a:ext cx="3936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102</a:t>
            </a:r>
            <a:endParaRPr sz="800"/>
          </a:p>
        </p:txBody>
      </p:sp>
      <p:sp>
        <p:nvSpPr>
          <p:cNvPr id="345" name="Google Shape;345;p23"/>
          <p:cNvSpPr/>
          <p:nvPr/>
        </p:nvSpPr>
        <p:spPr>
          <a:xfrm>
            <a:off x="5670916" y="1818830"/>
            <a:ext cx="3102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5</a:t>
            </a:r>
            <a:endParaRPr sz="900"/>
          </a:p>
        </p:txBody>
      </p:sp>
      <p:sp>
        <p:nvSpPr>
          <p:cNvPr id="346" name="Google Shape;346;p23"/>
          <p:cNvSpPr/>
          <p:nvPr/>
        </p:nvSpPr>
        <p:spPr>
          <a:xfrm>
            <a:off x="5981129" y="1818830"/>
            <a:ext cx="3102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1</a:t>
            </a:r>
            <a:endParaRPr sz="800"/>
          </a:p>
        </p:txBody>
      </p:sp>
      <p:sp>
        <p:nvSpPr>
          <p:cNvPr id="347" name="Google Shape;347;p23"/>
          <p:cNvSpPr/>
          <p:nvPr/>
        </p:nvSpPr>
        <p:spPr>
          <a:xfrm>
            <a:off x="5670916" y="1978957"/>
            <a:ext cx="3102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6</a:t>
            </a:r>
            <a:endParaRPr sz="900"/>
          </a:p>
        </p:txBody>
      </p:sp>
      <p:sp>
        <p:nvSpPr>
          <p:cNvPr id="348" name="Google Shape;348;p23"/>
          <p:cNvSpPr/>
          <p:nvPr/>
        </p:nvSpPr>
        <p:spPr>
          <a:xfrm>
            <a:off x="5981129" y="1978957"/>
            <a:ext cx="3102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2</a:t>
            </a:r>
            <a:endParaRPr sz="900"/>
          </a:p>
        </p:txBody>
      </p:sp>
      <p:sp>
        <p:nvSpPr>
          <p:cNvPr id="349" name="Google Shape;349;p23"/>
          <p:cNvSpPr/>
          <p:nvPr/>
        </p:nvSpPr>
        <p:spPr>
          <a:xfrm>
            <a:off x="5670916" y="2139084"/>
            <a:ext cx="3102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7</a:t>
            </a:r>
            <a:endParaRPr sz="900"/>
          </a:p>
        </p:txBody>
      </p:sp>
      <p:sp>
        <p:nvSpPr>
          <p:cNvPr id="350" name="Google Shape;350;p23"/>
          <p:cNvSpPr/>
          <p:nvPr/>
        </p:nvSpPr>
        <p:spPr>
          <a:xfrm>
            <a:off x="5981129" y="2139084"/>
            <a:ext cx="3102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2</a:t>
            </a:r>
            <a:endParaRPr sz="900"/>
          </a:p>
        </p:txBody>
      </p:sp>
      <p:sp>
        <p:nvSpPr>
          <p:cNvPr id="351" name="Google Shape;351;p23"/>
          <p:cNvSpPr/>
          <p:nvPr/>
        </p:nvSpPr>
        <p:spPr>
          <a:xfrm>
            <a:off x="5670916" y="2299211"/>
            <a:ext cx="3102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8</a:t>
            </a:r>
            <a:endParaRPr sz="900"/>
          </a:p>
        </p:txBody>
      </p:sp>
      <p:sp>
        <p:nvSpPr>
          <p:cNvPr id="352" name="Google Shape;352;p23"/>
          <p:cNvSpPr/>
          <p:nvPr/>
        </p:nvSpPr>
        <p:spPr>
          <a:xfrm>
            <a:off x="5981129" y="2299211"/>
            <a:ext cx="3102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2</a:t>
            </a:r>
            <a:endParaRPr sz="900"/>
          </a:p>
        </p:txBody>
      </p:sp>
      <p:sp>
        <p:nvSpPr>
          <p:cNvPr id="353" name="Google Shape;353;p23"/>
          <p:cNvSpPr/>
          <p:nvPr/>
        </p:nvSpPr>
        <p:spPr>
          <a:xfrm>
            <a:off x="5670916" y="2456789"/>
            <a:ext cx="3102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9</a:t>
            </a:r>
            <a:endParaRPr sz="900"/>
          </a:p>
        </p:txBody>
      </p:sp>
      <p:sp>
        <p:nvSpPr>
          <p:cNvPr id="354" name="Google Shape;354;p23"/>
          <p:cNvSpPr/>
          <p:nvPr/>
        </p:nvSpPr>
        <p:spPr>
          <a:xfrm>
            <a:off x="5981129" y="2456789"/>
            <a:ext cx="3102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2</a:t>
            </a:r>
            <a:endParaRPr sz="900"/>
          </a:p>
        </p:txBody>
      </p:sp>
      <p:sp>
        <p:nvSpPr>
          <p:cNvPr id="355" name="Google Shape;355;p23"/>
          <p:cNvSpPr/>
          <p:nvPr/>
        </p:nvSpPr>
        <p:spPr>
          <a:xfrm>
            <a:off x="5670916" y="2616915"/>
            <a:ext cx="3102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10</a:t>
            </a:r>
            <a:endParaRPr sz="900"/>
          </a:p>
        </p:txBody>
      </p:sp>
      <p:sp>
        <p:nvSpPr>
          <p:cNvPr id="356" name="Google Shape;356;p23"/>
          <p:cNvSpPr/>
          <p:nvPr/>
        </p:nvSpPr>
        <p:spPr>
          <a:xfrm>
            <a:off x="5981129" y="2616915"/>
            <a:ext cx="3102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2</a:t>
            </a:r>
            <a:endParaRPr sz="900"/>
          </a:p>
        </p:txBody>
      </p:sp>
      <p:sp>
        <p:nvSpPr>
          <p:cNvPr id="357" name="Google Shape;357;p23"/>
          <p:cNvSpPr txBox="1"/>
          <p:nvPr/>
        </p:nvSpPr>
        <p:spPr>
          <a:xfrm>
            <a:off x="6291342" y="2015413"/>
            <a:ext cx="667200" cy="3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Block 1.1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358" name="Google Shape;358;p23"/>
          <p:cNvSpPr txBox="1"/>
          <p:nvPr/>
        </p:nvSpPr>
        <p:spPr>
          <a:xfrm>
            <a:off x="6354177" y="3973393"/>
            <a:ext cx="667200" cy="3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Block 1.51</a:t>
            </a:r>
            <a:endParaRPr sz="1000">
              <a:solidFill>
                <a:schemeClr val="dk2"/>
              </a:solidFill>
            </a:endParaRPr>
          </a:p>
        </p:txBody>
      </p:sp>
      <p:cxnSp>
        <p:nvCxnSpPr>
          <p:cNvPr id="359" name="Google Shape;359;p23"/>
          <p:cNvCxnSpPr/>
          <p:nvPr/>
        </p:nvCxnSpPr>
        <p:spPr>
          <a:xfrm>
            <a:off x="7816961" y="2854666"/>
            <a:ext cx="3600" cy="848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360" name="Google Shape;360;p23"/>
          <p:cNvCxnSpPr/>
          <p:nvPr/>
        </p:nvCxnSpPr>
        <p:spPr>
          <a:xfrm>
            <a:off x="5981128" y="2880524"/>
            <a:ext cx="9000" cy="829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361" name="Google Shape;361;p23"/>
          <p:cNvCxnSpPr>
            <a:stCxn id="330" idx="3"/>
          </p:cNvCxnSpPr>
          <p:nvPr/>
        </p:nvCxnSpPr>
        <p:spPr>
          <a:xfrm>
            <a:off x="6291329" y="1257862"/>
            <a:ext cx="937800" cy="2922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362" name="Google Shape;362;p23"/>
          <p:cNvSpPr/>
          <p:nvPr/>
        </p:nvSpPr>
        <p:spPr>
          <a:xfrm>
            <a:off x="7229143" y="1200313"/>
            <a:ext cx="103500" cy="6582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23"/>
          <p:cNvSpPr txBox="1"/>
          <p:nvPr/>
        </p:nvSpPr>
        <p:spPr>
          <a:xfrm rot="1330689">
            <a:off x="6376695" y="1176666"/>
            <a:ext cx="948905" cy="28954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Block Pointer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364" name="Google Shape;364;p23"/>
          <p:cNvSpPr txBox="1"/>
          <p:nvPr/>
        </p:nvSpPr>
        <p:spPr>
          <a:xfrm>
            <a:off x="6989279" y="4583100"/>
            <a:ext cx="1942800" cy="2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Time to search a record = log(102) +1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365" name="Google Shape;365;p23"/>
          <p:cNvSpPr txBox="1"/>
          <p:nvPr/>
        </p:nvSpPr>
        <p:spPr>
          <a:xfrm>
            <a:off x="4972253" y="4576697"/>
            <a:ext cx="2016900" cy="2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Time to search a record = log(51) + 1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366" name="Google Shape;366;p23"/>
          <p:cNvSpPr txBox="1"/>
          <p:nvPr/>
        </p:nvSpPr>
        <p:spPr>
          <a:xfrm>
            <a:off x="5180620" y="977800"/>
            <a:ext cx="49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key</a:t>
            </a:r>
            <a:endParaRPr/>
          </a:p>
        </p:txBody>
      </p:sp>
      <p:sp>
        <p:nvSpPr>
          <p:cNvPr id="367" name="Google Shape;367;p23"/>
          <p:cNvSpPr/>
          <p:nvPr/>
        </p:nvSpPr>
        <p:spPr>
          <a:xfrm>
            <a:off x="3718956" y="1818830"/>
            <a:ext cx="3102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10</a:t>
            </a:r>
            <a:endParaRPr sz="900"/>
          </a:p>
        </p:txBody>
      </p:sp>
      <p:sp>
        <p:nvSpPr>
          <p:cNvPr id="368" name="Google Shape;368;p23"/>
          <p:cNvSpPr/>
          <p:nvPr/>
        </p:nvSpPr>
        <p:spPr>
          <a:xfrm>
            <a:off x="4029176" y="1818825"/>
            <a:ext cx="3936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1.1</a:t>
            </a:r>
            <a:endParaRPr sz="800"/>
          </a:p>
        </p:txBody>
      </p:sp>
      <p:sp>
        <p:nvSpPr>
          <p:cNvPr id="369" name="Google Shape;369;p23"/>
          <p:cNvSpPr/>
          <p:nvPr/>
        </p:nvSpPr>
        <p:spPr>
          <a:xfrm>
            <a:off x="3718956" y="1978957"/>
            <a:ext cx="3102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20</a:t>
            </a:r>
            <a:endParaRPr sz="900"/>
          </a:p>
        </p:txBody>
      </p:sp>
      <p:sp>
        <p:nvSpPr>
          <p:cNvPr id="370" name="Google Shape;370;p23"/>
          <p:cNvSpPr/>
          <p:nvPr/>
        </p:nvSpPr>
        <p:spPr>
          <a:xfrm>
            <a:off x="4029176" y="1978950"/>
            <a:ext cx="3936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1.2</a:t>
            </a:r>
            <a:endParaRPr sz="900"/>
          </a:p>
        </p:txBody>
      </p:sp>
      <p:sp>
        <p:nvSpPr>
          <p:cNvPr id="371" name="Google Shape;371;p23"/>
          <p:cNvSpPr/>
          <p:nvPr/>
        </p:nvSpPr>
        <p:spPr>
          <a:xfrm>
            <a:off x="3718956" y="2139084"/>
            <a:ext cx="3102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30</a:t>
            </a:r>
            <a:endParaRPr sz="900"/>
          </a:p>
        </p:txBody>
      </p:sp>
      <p:sp>
        <p:nvSpPr>
          <p:cNvPr id="372" name="Google Shape;372;p23"/>
          <p:cNvSpPr/>
          <p:nvPr/>
        </p:nvSpPr>
        <p:spPr>
          <a:xfrm>
            <a:off x="4029177" y="2139075"/>
            <a:ext cx="3936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1.3</a:t>
            </a:r>
            <a:endParaRPr sz="900"/>
          </a:p>
        </p:txBody>
      </p:sp>
      <p:sp>
        <p:nvSpPr>
          <p:cNvPr id="373" name="Google Shape;373;p23"/>
          <p:cNvSpPr/>
          <p:nvPr/>
        </p:nvSpPr>
        <p:spPr>
          <a:xfrm>
            <a:off x="3718956" y="2299211"/>
            <a:ext cx="3102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40</a:t>
            </a:r>
            <a:endParaRPr sz="900"/>
          </a:p>
        </p:txBody>
      </p:sp>
      <p:sp>
        <p:nvSpPr>
          <p:cNvPr id="374" name="Google Shape;374;p23"/>
          <p:cNvSpPr/>
          <p:nvPr/>
        </p:nvSpPr>
        <p:spPr>
          <a:xfrm>
            <a:off x="4029177" y="2299200"/>
            <a:ext cx="3936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1.4</a:t>
            </a:r>
            <a:endParaRPr sz="900"/>
          </a:p>
        </p:txBody>
      </p:sp>
      <p:sp>
        <p:nvSpPr>
          <p:cNvPr id="375" name="Google Shape;375;p23"/>
          <p:cNvSpPr/>
          <p:nvPr/>
        </p:nvSpPr>
        <p:spPr>
          <a:xfrm>
            <a:off x="3718956" y="2459899"/>
            <a:ext cx="3102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50</a:t>
            </a:r>
            <a:endParaRPr sz="900"/>
          </a:p>
        </p:txBody>
      </p:sp>
      <p:sp>
        <p:nvSpPr>
          <p:cNvPr id="376" name="Google Shape;376;p23"/>
          <p:cNvSpPr/>
          <p:nvPr/>
        </p:nvSpPr>
        <p:spPr>
          <a:xfrm>
            <a:off x="4029177" y="2459900"/>
            <a:ext cx="3936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1.5</a:t>
            </a:r>
            <a:endParaRPr sz="800"/>
          </a:p>
        </p:txBody>
      </p:sp>
      <p:sp>
        <p:nvSpPr>
          <p:cNvPr id="377" name="Google Shape;377;p23"/>
          <p:cNvSpPr/>
          <p:nvPr/>
        </p:nvSpPr>
        <p:spPr>
          <a:xfrm>
            <a:off x="3718956" y="2620026"/>
            <a:ext cx="3102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60</a:t>
            </a:r>
            <a:endParaRPr sz="900"/>
          </a:p>
        </p:txBody>
      </p:sp>
      <p:sp>
        <p:nvSpPr>
          <p:cNvPr id="378" name="Google Shape;378;p23"/>
          <p:cNvSpPr/>
          <p:nvPr/>
        </p:nvSpPr>
        <p:spPr>
          <a:xfrm>
            <a:off x="4029177" y="2620025"/>
            <a:ext cx="3936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1.6</a:t>
            </a:r>
            <a:endParaRPr sz="900"/>
          </a:p>
        </p:txBody>
      </p:sp>
      <p:sp>
        <p:nvSpPr>
          <p:cNvPr id="379" name="Google Shape;379;p23"/>
          <p:cNvSpPr/>
          <p:nvPr/>
        </p:nvSpPr>
        <p:spPr>
          <a:xfrm>
            <a:off x="3718956" y="2780153"/>
            <a:ext cx="3102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70</a:t>
            </a:r>
            <a:endParaRPr sz="900"/>
          </a:p>
        </p:txBody>
      </p:sp>
      <p:sp>
        <p:nvSpPr>
          <p:cNvPr id="380" name="Google Shape;380;p23"/>
          <p:cNvSpPr/>
          <p:nvPr/>
        </p:nvSpPr>
        <p:spPr>
          <a:xfrm>
            <a:off x="4029177" y="2780150"/>
            <a:ext cx="3936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1.7</a:t>
            </a:r>
            <a:endParaRPr sz="900"/>
          </a:p>
        </p:txBody>
      </p:sp>
      <p:sp>
        <p:nvSpPr>
          <p:cNvPr id="381" name="Google Shape;381;p23"/>
          <p:cNvSpPr/>
          <p:nvPr/>
        </p:nvSpPr>
        <p:spPr>
          <a:xfrm>
            <a:off x="3718956" y="2940280"/>
            <a:ext cx="3102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80</a:t>
            </a:r>
            <a:endParaRPr sz="900"/>
          </a:p>
        </p:txBody>
      </p:sp>
      <p:sp>
        <p:nvSpPr>
          <p:cNvPr id="382" name="Google Shape;382;p23"/>
          <p:cNvSpPr/>
          <p:nvPr/>
        </p:nvSpPr>
        <p:spPr>
          <a:xfrm>
            <a:off x="4029177" y="2940275"/>
            <a:ext cx="3936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1.8</a:t>
            </a:r>
            <a:endParaRPr sz="900"/>
          </a:p>
        </p:txBody>
      </p:sp>
      <p:sp>
        <p:nvSpPr>
          <p:cNvPr id="383" name="Google Shape;383;p23"/>
          <p:cNvSpPr/>
          <p:nvPr/>
        </p:nvSpPr>
        <p:spPr>
          <a:xfrm>
            <a:off x="3718956" y="3097857"/>
            <a:ext cx="3102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90</a:t>
            </a:r>
            <a:endParaRPr sz="900"/>
          </a:p>
        </p:txBody>
      </p:sp>
      <p:sp>
        <p:nvSpPr>
          <p:cNvPr id="384" name="Google Shape;384;p23"/>
          <p:cNvSpPr/>
          <p:nvPr/>
        </p:nvSpPr>
        <p:spPr>
          <a:xfrm>
            <a:off x="4029177" y="3097850"/>
            <a:ext cx="3936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1.9</a:t>
            </a:r>
            <a:endParaRPr sz="900"/>
          </a:p>
        </p:txBody>
      </p:sp>
      <p:sp>
        <p:nvSpPr>
          <p:cNvPr id="385" name="Google Shape;385;p23"/>
          <p:cNvSpPr/>
          <p:nvPr/>
        </p:nvSpPr>
        <p:spPr>
          <a:xfrm>
            <a:off x="3674049" y="3257975"/>
            <a:ext cx="3552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100</a:t>
            </a:r>
            <a:endParaRPr sz="800"/>
          </a:p>
        </p:txBody>
      </p:sp>
      <p:sp>
        <p:nvSpPr>
          <p:cNvPr id="386" name="Google Shape;386;p23"/>
          <p:cNvSpPr/>
          <p:nvPr/>
        </p:nvSpPr>
        <p:spPr>
          <a:xfrm>
            <a:off x="4029176" y="3257975"/>
            <a:ext cx="3936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1.10</a:t>
            </a:r>
            <a:endParaRPr sz="700"/>
          </a:p>
        </p:txBody>
      </p:sp>
      <p:sp>
        <p:nvSpPr>
          <p:cNvPr id="387" name="Google Shape;387;p23"/>
          <p:cNvSpPr/>
          <p:nvPr/>
        </p:nvSpPr>
        <p:spPr>
          <a:xfrm>
            <a:off x="3635549" y="4041500"/>
            <a:ext cx="3936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510</a:t>
            </a:r>
            <a:endParaRPr sz="800"/>
          </a:p>
        </p:txBody>
      </p:sp>
      <p:sp>
        <p:nvSpPr>
          <p:cNvPr id="388" name="Google Shape;388;p23"/>
          <p:cNvSpPr/>
          <p:nvPr/>
        </p:nvSpPr>
        <p:spPr>
          <a:xfrm>
            <a:off x="4029177" y="4041500"/>
            <a:ext cx="393600" cy="16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1.51</a:t>
            </a:r>
            <a:endParaRPr sz="700"/>
          </a:p>
        </p:txBody>
      </p:sp>
      <p:sp>
        <p:nvSpPr>
          <p:cNvPr id="389" name="Google Shape;389;p23"/>
          <p:cNvSpPr txBox="1"/>
          <p:nvPr/>
        </p:nvSpPr>
        <p:spPr>
          <a:xfrm>
            <a:off x="2989948" y="2477150"/>
            <a:ext cx="831300" cy="3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Block 2.1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390" name="Google Shape;390;p23"/>
          <p:cNvSpPr txBox="1"/>
          <p:nvPr/>
        </p:nvSpPr>
        <p:spPr>
          <a:xfrm>
            <a:off x="2909375" y="3950600"/>
            <a:ext cx="831300" cy="3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</a:rPr>
              <a:t>Block 2.6</a:t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391" name="Google Shape;391;p23"/>
          <p:cNvSpPr/>
          <p:nvPr/>
        </p:nvSpPr>
        <p:spPr>
          <a:xfrm>
            <a:off x="5509747" y="1248992"/>
            <a:ext cx="103500" cy="15132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92" name="Google Shape;392;p23"/>
          <p:cNvCxnSpPr>
            <a:endCxn id="391" idx="1"/>
          </p:cNvCxnSpPr>
          <p:nvPr/>
        </p:nvCxnSpPr>
        <p:spPr>
          <a:xfrm>
            <a:off x="4302247" y="1872992"/>
            <a:ext cx="1207500" cy="132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3" name="Google Shape;393;p23"/>
          <p:cNvCxnSpPr/>
          <p:nvPr/>
        </p:nvCxnSpPr>
        <p:spPr>
          <a:xfrm>
            <a:off x="4361658" y="4117816"/>
            <a:ext cx="1053300" cy="111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94" name="Google Shape;394;p23"/>
          <p:cNvSpPr/>
          <p:nvPr/>
        </p:nvSpPr>
        <p:spPr>
          <a:xfrm>
            <a:off x="5449492" y="3418163"/>
            <a:ext cx="103500" cy="10353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23"/>
          <p:cNvSpPr txBox="1"/>
          <p:nvPr/>
        </p:nvSpPr>
        <p:spPr>
          <a:xfrm>
            <a:off x="2955228" y="4503971"/>
            <a:ext cx="2016900" cy="2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Time to search a record = log(6)  + 1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396" name="Google Shape;396;p23"/>
          <p:cNvSpPr txBox="1"/>
          <p:nvPr/>
        </p:nvSpPr>
        <p:spPr>
          <a:xfrm>
            <a:off x="164500" y="3737750"/>
            <a:ext cx="2639100" cy="12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B-Tree and B+ Tree are based on multi-level indexing. But why do we need these trees?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 u="sng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dk2"/>
                </a:solidFill>
              </a:rPr>
              <a:t>Ans:</a:t>
            </a:r>
            <a:r>
              <a:rPr lang="en" sz="1200">
                <a:solidFill>
                  <a:schemeClr val="dk2"/>
                </a:solidFill>
              </a:rPr>
              <a:t> To make multi-level indexing </a:t>
            </a:r>
            <a:r>
              <a:rPr b="1" lang="en" sz="1200">
                <a:solidFill>
                  <a:schemeClr val="accent1"/>
                </a:solidFill>
              </a:rPr>
              <a:t>dynamic.</a:t>
            </a:r>
            <a:endParaRPr b="1" sz="1200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Google Shape;40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2" name="Google Shape;402;p24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3" name="Google Shape;403;p24"/>
          <p:cNvSpPr txBox="1"/>
          <p:nvPr/>
        </p:nvSpPr>
        <p:spPr>
          <a:xfrm>
            <a:off x="92675" y="212975"/>
            <a:ext cx="5896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Exercise (Sparse index)</a:t>
            </a:r>
            <a:endParaRPr sz="2200"/>
          </a:p>
        </p:txBody>
      </p:sp>
      <p:sp>
        <p:nvSpPr>
          <p:cNvPr id="404" name="Google Shape;404;p24"/>
          <p:cNvSpPr txBox="1"/>
          <p:nvPr/>
        </p:nvSpPr>
        <p:spPr>
          <a:xfrm>
            <a:off x="178225" y="1110425"/>
            <a:ext cx="4275300" cy="19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Q. Data Records = 30000 </a:t>
            </a:r>
            <a:endParaRPr baseline="30000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Record size = 100 bytes</a:t>
            </a:r>
            <a:endParaRPr baseline="30000"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Block Size = 1024 bytes 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Key size = 9 bytes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Block pointer = 6 bytes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Find the avg number of blocks to search </a:t>
            </a:r>
            <a:r>
              <a:rPr lang="en" sz="1200">
                <a:solidFill>
                  <a:schemeClr val="dk2"/>
                </a:solidFill>
              </a:rPr>
              <a:t>with</a:t>
            </a:r>
            <a:r>
              <a:rPr lang="en" sz="1200">
                <a:solidFill>
                  <a:schemeClr val="dk2"/>
                </a:solidFill>
              </a:rPr>
              <a:t> and without index?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405" name="Google Shape;405;p24"/>
          <p:cNvSpPr txBox="1"/>
          <p:nvPr/>
        </p:nvSpPr>
        <p:spPr>
          <a:xfrm>
            <a:off x="4265875" y="1110425"/>
            <a:ext cx="4899300" cy="16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accent1"/>
                </a:solidFill>
              </a:rPr>
              <a:t>Ans:</a:t>
            </a:r>
            <a:r>
              <a:rPr lang="en" sz="1200">
                <a:solidFill>
                  <a:schemeClr val="dk2"/>
                </a:solidFill>
              </a:rPr>
              <a:t>  </a:t>
            </a:r>
            <a:endParaRPr sz="1200">
              <a:solidFill>
                <a:schemeClr val="dk2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Number of Record per Blocks = 1024/100 = 10 </a:t>
            </a:r>
            <a:r>
              <a:rPr lang="en" sz="1200">
                <a:solidFill>
                  <a:srgbClr val="FF0000"/>
                </a:solidFill>
              </a:rPr>
              <a:t>(unspanned)</a:t>
            </a:r>
            <a:endParaRPr sz="1200">
              <a:solidFill>
                <a:srgbClr val="FF0000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Number of Blocks requires for entire data = 30000/10 = 3000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	</a:t>
            </a:r>
            <a:endParaRPr sz="1200">
              <a:solidFill>
                <a:schemeClr val="dk2"/>
              </a:solidFill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1"/>
                </a:solidFill>
              </a:rPr>
              <a:t>Without index</a:t>
            </a:r>
            <a:r>
              <a:rPr lang="en" sz="1200">
                <a:solidFill>
                  <a:schemeClr val="dk2"/>
                </a:solidFill>
              </a:rPr>
              <a:t> = log (3000)</a:t>
            </a:r>
            <a:endParaRPr sz="1200">
              <a:solidFill>
                <a:schemeClr val="dk2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 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en" sz="1200">
                <a:solidFill>
                  <a:schemeClr val="dk2"/>
                </a:solidFill>
              </a:rPr>
              <a:t> </a:t>
            </a:r>
            <a:endParaRPr baseline="30000" sz="1200">
              <a:solidFill>
                <a:schemeClr val="dk2"/>
              </a:solidFill>
            </a:endParaRPr>
          </a:p>
        </p:txBody>
      </p:sp>
      <p:sp>
        <p:nvSpPr>
          <p:cNvPr id="406" name="Google Shape;406;p24"/>
          <p:cNvSpPr txBox="1"/>
          <p:nvPr/>
        </p:nvSpPr>
        <p:spPr>
          <a:xfrm>
            <a:off x="3396900" y="3439650"/>
            <a:ext cx="53715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Number of</a:t>
            </a:r>
            <a:r>
              <a:rPr lang="en" sz="1200">
                <a:solidFill>
                  <a:schemeClr val="dk2"/>
                </a:solidFill>
              </a:rPr>
              <a:t> index entry per block =block size/ (key size + Block pointer)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		    		         = 1024/15 = 68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Number of blocks = 3000/68 = 45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1"/>
                </a:solidFill>
              </a:rPr>
              <a:t>With index</a:t>
            </a:r>
            <a:r>
              <a:rPr lang="en" sz="1200">
                <a:solidFill>
                  <a:schemeClr val="dk2"/>
                </a:solidFill>
              </a:rPr>
              <a:t> = log(45)</a:t>
            </a:r>
            <a:endParaRPr sz="1200"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" name="Google Shape;41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2" name="Google Shape;412;p25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3" name="Google Shape;413;p25"/>
          <p:cNvSpPr txBox="1"/>
          <p:nvPr/>
        </p:nvSpPr>
        <p:spPr>
          <a:xfrm>
            <a:off x="92675" y="212975"/>
            <a:ext cx="5896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Exercise (Dense Index)</a:t>
            </a:r>
            <a:endParaRPr sz="2200"/>
          </a:p>
        </p:txBody>
      </p:sp>
      <p:sp>
        <p:nvSpPr>
          <p:cNvPr id="414" name="Google Shape;414;p25"/>
          <p:cNvSpPr txBox="1"/>
          <p:nvPr/>
        </p:nvSpPr>
        <p:spPr>
          <a:xfrm>
            <a:off x="178225" y="1110425"/>
            <a:ext cx="3872700" cy="19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Q. Data Records = 16384 = 2</a:t>
            </a:r>
            <a:r>
              <a:rPr baseline="30000" lang="en">
                <a:solidFill>
                  <a:schemeClr val="dk2"/>
                </a:solidFill>
              </a:rPr>
              <a:t>14</a:t>
            </a:r>
            <a:endParaRPr baseline="30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Record size = 32 bytes = 2</a:t>
            </a:r>
            <a:r>
              <a:rPr baseline="30000" lang="en">
                <a:solidFill>
                  <a:schemeClr val="dk2"/>
                </a:solidFill>
              </a:rPr>
              <a:t>5</a:t>
            </a:r>
            <a:endParaRPr baseline="30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Block Size = 1024 bytes = 2</a:t>
            </a:r>
            <a:r>
              <a:rPr baseline="30000" lang="en">
                <a:solidFill>
                  <a:schemeClr val="dk2"/>
                </a:solidFill>
              </a:rPr>
              <a:t>10</a:t>
            </a:r>
            <a:r>
              <a:rPr lang="en">
                <a:solidFill>
                  <a:schemeClr val="dk2"/>
                </a:solidFill>
              </a:rPr>
              <a:t> 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Key size = 6 bytes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Block pointer = 10 bytes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Find the number of 1</a:t>
            </a:r>
            <a:r>
              <a:rPr baseline="30000" lang="en">
                <a:solidFill>
                  <a:schemeClr val="dk2"/>
                </a:solidFill>
              </a:rPr>
              <a:t>st    </a:t>
            </a:r>
            <a:r>
              <a:rPr lang="en">
                <a:solidFill>
                  <a:schemeClr val="dk2"/>
                </a:solidFill>
              </a:rPr>
              <a:t>(dense index) and 2</a:t>
            </a:r>
            <a:r>
              <a:rPr baseline="30000" lang="en">
                <a:solidFill>
                  <a:schemeClr val="dk2"/>
                </a:solidFill>
              </a:rPr>
              <a:t>nd</a:t>
            </a:r>
            <a:r>
              <a:rPr lang="en">
                <a:solidFill>
                  <a:schemeClr val="dk2"/>
                </a:solidFill>
              </a:rPr>
              <a:t> level blocks in multi-level indexing.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415" name="Google Shape;415;p25"/>
          <p:cNvSpPr txBox="1"/>
          <p:nvPr/>
        </p:nvSpPr>
        <p:spPr>
          <a:xfrm>
            <a:off x="4392875" y="909950"/>
            <a:ext cx="4428000" cy="24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accent1"/>
                </a:solidFill>
              </a:rPr>
              <a:t>Ans:</a:t>
            </a:r>
            <a:r>
              <a:rPr lang="en">
                <a:solidFill>
                  <a:schemeClr val="dk2"/>
                </a:solidFill>
              </a:rPr>
              <a:t> Index entry size = key size + block pointer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			         = 16 bytes = 2</a:t>
            </a:r>
            <a:r>
              <a:rPr baseline="30000" lang="en">
                <a:solidFill>
                  <a:schemeClr val="dk2"/>
                </a:solidFill>
              </a:rPr>
              <a:t>4</a:t>
            </a:r>
            <a:endParaRPr baseline="30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aseline="30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2"/>
                </a:solidFill>
              </a:rPr>
              <a:t>Number of index entry = # data = 2</a:t>
            </a:r>
            <a:r>
              <a:rPr baseline="30000" lang="en">
                <a:solidFill>
                  <a:schemeClr val="dk2"/>
                </a:solidFill>
              </a:rPr>
              <a:t>14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aseline="30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FF0000"/>
                </a:solidFill>
              </a:rPr>
              <a:t>In 1</a:t>
            </a:r>
            <a:r>
              <a:rPr baseline="30000" lang="en" u="sng">
                <a:solidFill>
                  <a:srgbClr val="FF0000"/>
                </a:solidFill>
              </a:rPr>
              <a:t>st</a:t>
            </a:r>
            <a:r>
              <a:rPr lang="en" u="sng">
                <a:solidFill>
                  <a:srgbClr val="FF0000"/>
                </a:solidFill>
              </a:rPr>
              <a:t> level index table</a:t>
            </a:r>
            <a:endParaRPr u="sng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Number of</a:t>
            </a:r>
            <a:r>
              <a:rPr lang="en">
                <a:solidFill>
                  <a:schemeClr val="dk2"/>
                </a:solidFill>
              </a:rPr>
              <a:t> index record per Block = 2</a:t>
            </a:r>
            <a:r>
              <a:rPr baseline="30000" lang="en">
                <a:solidFill>
                  <a:schemeClr val="dk2"/>
                </a:solidFill>
              </a:rPr>
              <a:t>10</a:t>
            </a:r>
            <a:r>
              <a:rPr lang="en">
                <a:solidFill>
                  <a:schemeClr val="dk2"/>
                </a:solidFill>
              </a:rPr>
              <a:t>/2</a:t>
            </a:r>
            <a:r>
              <a:rPr baseline="30000" lang="en">
                <a:solidFill>
                  <a:schemeClr val="dk2"/>
                </a:solidFill>
              </a:rPr>
              <a:t>4</a:t>
            </a:r>
            <a:r>
              <a:rPr lang="en">
                <a:solidFill>
                  <a:schemeClr val="dk2"/>
                </a:solidFill>
              </a:rPr>
              <a:t> = 2</a:t>
            </a:r>
            <a:r>
              <a:rPr baseline="30000" lang="en">
                <a:solidFill>
                  <a:schemeClr val="dk2"/>
                </a:solidFill>
              </a:rPr>
              <a:t>6</a:t>
            </a:r>
            <a:endParaRPr baseline="30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Number of</a:t>
            </a:r>
            <a:r>
              <a:rPr lang="en">
                <a:solidFill>
                  <a:schemeClr val="dk2"/>
                </a:solidFill>
              </a:rPr>
              <a:t> Blocks i</a:t>
            </a:r>
            <a:r>
              <a:rPr lang="en">
                <a:solidFill>
                  <a:schemeClr val="dk2"/>
                </a:solidFill>
              </a:rPr>
              <a:t>n 1</a:t>
            </a:r>
            <a:r>
              <a:rPr baseline="30000" lang="en">
                <a:solidFill>
                  <a:schemeClr val="dk2"/>
                </a:solidFill>
              </a:rPr>
              <a:t>st</a:t>
            </a:r>
            <a:r>
              <a:rPr lang="en">
                <a:solidFill>
                  <a:schemeClr val="dk2"/>
                </a:solidFill>
              </a:rPr>
              <a:t> level</a:t>
            </a:r>
            <a:r>
              <a:rPr lang="en">
                <a:solidFill>
                  <a:schemeClr val="dk2"/>
                </a:solidFill>
              </a:rPr>
              <a:t> = 2</a:t>
            </a:r>
            <a:r>
              <a:rPr baseline="30000" lang="en">
                <a:solidFill>
                  <a:schemeClr val="dk2"/>
                </a:solidFill>
              </a:rPr>
              <a:t>14</a:t>
            </a:r>
            <a:r>
              <a:rPr lang="en">
                <a:solidFill>
                  <a:schemeClr val="dk2"/>
                </a:solidFill>
              </a:rPr>
              <a:t>/2</a:t>
            </a:r>
            <a:r>
              <a:rPr baseline="30000" lang="en">
                <a:solidFill>
                  <a:schemeClr val="dk2"/>
                </a:solidFill>
              </a:rPr>
              <a:t>6</a:t>
            </a:r>
            <a:r>
              <a:rPr lang="en">
                <a:solidFill>
                  <a:schemeClr val="dk2"/>
                </a:solidFill>
              </a:rPr>
              <a:t> = 2</a:t>
            </a:r>
            <a:r>
              <a:rPr baseline="30000" lang="en">
                <a:solidFill>
                  <a:schemeClr val="dk2"/>
                </a:solidFill>
              </a:rPr>
              <a:t>8 </a:t>
            </a:r>
            <a:r>
              <a:rPr lang="en">
                <a:solidFill>
                  <a:schemeClr val="dk2"/>
                </a:solidFill>
              </a:rPr>
              <a:t>= 256  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en">
                <a:solidFill>
                  <a:schemeClr val="dk2"/>
                </a:solidFill>
              </a:rPr>
              <a:t> </a:t>
            </a:r>
            <a:endParaRPr baseline="30000">
              <a:solidFill>
                <a:schemeClr val="dk2"/>
              </a:solidFill>
            </a:endParaRPr>
          </a:p>
        </p:txBody>
      </p:sp>
      <p:sp>
        <p:nvSpPr>
          <p:cNvPr id="416" name="Google Shape;416;p25"/>
          <p:cNvSpPr txBox="1"/>
          <p:nvPr/>
        </p:nvSpPr>
        <p:spPr>
          <a:xfrm>
            <a:off x="4392875" y="3342150"/>
            <a:ext cx="42549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FF0000"/>
                </a:solidFill>
              </a:rPr>
              <a:t>In 2</a:t>
            </a:r>
            <a:r>
              <a:rPr baseline="30000" lang="en" u="sng">
                <a:solidFill>
                  <a:srgbClr val="FF0000"/>
                </a:solidFill>
              </a:rPr>
              <a:t>nd</a:t>
            </a:r>
            <a:r>
              <a:rPr lang="en" u="sng">
                <a:solidFill>
                  <a:srgbClr val="FF0000"/>
                </a:solidFill>
              </a:rPr>
              <a:t> level</a:t>
            </a:r>
            <a:endParaRPr u="sng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Number of </a:t>
            </a:r>
            <a:r>
              <a:rPr lang="en">
                <a:solidFill>
                  <a:schemeClr val="dk2"/>
                </a:solidFill>
              </a:rPr>
              <a:t>index entry = 256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Number </a:t>
            </a:r>
            <a:r>
              <a:rPr lang="en">
                <a:solidFill>
                  <a:schemeClr val="dk2"/>
                </a:solidFill>
              </a:rPr>
              <a:t> Index record per  Blocks = 2</a:t>
            </a:r>
            <a:r>
              <a:rPr baseline="30000" lang="en">
                <a:solidFill>
                  <a:schemeClr val="dk2"/>
                </a:solidFill>
              </a:rPr>
              <a:t>10</a:t>
            </a:r>
            <a:r>
              <a:rPr lang="en">
                <a:solidFill>
                  <a:schemeClr val="dk2"/>
                </a:solidFill>
              </a:rPr>
              <a:t>/2</a:t>
            </a:r>
            <a:r>
              <a:rPr baseline="30000" lang="en">
                <a:solidFill>
                  <a:schemeClr val="dk2"/>
                </a:solidFill>
              </a:rPr>
              <a:t>4</a:t>
            </a:r>
            <a:r>
              <a:rPr lang="en">
                <a:solidFill>
                  <a:schemeClr val="dk2"/>
                </a:solidFill>
              </a:rPr>
              <a:t> = 2</a:t>
            </a:r>
            <a:r>
              <a:rPr baseline="30000" lang="en">
                <a:solidFill>
                  <a:schemeClr val="dk2"/>
                </a:solidFill>
              </a:rPr>
              <a:t>6</a:t>
            </a:r>
            <a:endParaRPr baseline="30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aseline="30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Number </a:t>
            </a:r>
            <a:r>
              <a:rPr lang="en">
                <a:solidFill>
                  <a:schemeClr val="dk2"/>
                </a:solidFill>
              </a:rPr>
              <a:t>Blocks i</a:t>
            </a:r>
            <a:r>
              <a:rPr lang="en">
                <a:solidFill>
                  <a:schemeClr val="dk2"/>
                </a:solidFill>
              </a:rPr>
              <a:t>n 2</a:t>
            </a:r>
            <a:r>
              <a:rPr baseline="30000" lang="en">
                <a:solidFill>
                  <a:schemeClr val="dk2"/>
                </a:solidFill>
              </a:rPr>
              <a:t>nd</a:t>
            </a:r>
            <a:r>
              <a:rPr lang="en">
                <a:solidFill>
                  <a:schemeClr val="dk2"/>
                </a:solidFill>
              </a:rPr>
              <a:t> level</a:t>
            </a:r>
            <a:r>
              <a:rPr lang="en">
                <a:solidFill>
                  <a:schemeClr val="dk2"/>
                </a:solidFill>
              </a:rPr>
              <a:t>= 2</a:t>
            </a:r>
            <a:r>
              <a:rPr baseline="30000" lang="en">
                <a:solidFill>
                  <a:schemeClr val="dk2"/>
                </a:solidFill>
              </a:rPr>
              <a:t>8</a:t>
            </a:r>
            <a:r>
              <a:rPr lang="en">
                <a:solidFill>
                  <a:schemeClr val="dk2"/>
                </a:solidFill>
              </a:rPr>
              <a:t>/2</a:t>
            </a:r>
            <a:r>
              <a:rPr baseline="30000" lang="en">
                <a:solidFill>
                  <a:schemeClr val="dk2"/>
                </a:solidFill>
              </a:rPr>
              <a:t>6</a:t>
            </a:r>
            <a:r>
              <a:rPr lang="en">
                <a:solidFill>
                  <a:schemeClr val="dk2"/>
                </a:solidFill>
              </a:rPr>
              <a:t> = 2</a:t>
            </a:r>
            <a:r>
              <a:rPr baseline="30000" lang="en">
                <a:solidFill>
                  <a:schemeClr val="dk2"/>
                </a:solidFill>
              </a:rPr>
              <a:t>2 </a:t>
            </a:r>
            <a:r>
              <a:rPr lang="en">
                <a:solidFill>
                  <a:schemeClr val="dk2"/>
                </a:solidFill>
              </a:rPr>
              <a:t>= 4  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Google Shape;42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22" name="Google Shape;422;p26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3" name="Google Shape;423;p26"/>
          <p:cNvSpPr txBox="1"/>
          <p:nvPr/>
        </p:nvSpPr>
        <p:spPr>
          <a:xfrm>
            <a:off x="92675" y="212975"/>
            <a:ext cx="5896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B-Tree</a:t>
            </a:r>
            <a:endParaRPr sz="2200"/>
          </a:p>
        </p:txBody>
      </p:sp>
      <p:pic>
        <p:nvPicPr>
          <p:cNvPr id="424" name="Google Shape;42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28450" y="2925625"/>
            <a:ext cx="4097424" cy="1714925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26"/>
          <p:cNvSpPr txBox="1"/>
          <p:nvPr/>
        </p:nvSpPr>
        <p:spPr>
          <a:xfrm>
            <a:off x="4572000" y="4640550"/>
            <a:ext cx="435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Blocks organized into a 2-3 tree (B-Tree of order 3) </a:t>
            </a:r>
            <a:endParaRPr/>
          </a:p>
        </p:txBody>
      </p:sp>
      <p:sp>
        <p:nvSpPr>
          <p:cNvPr id="426" name="Google Shape;426;p26"/>
          <p:cNvSpPr txBox="1"/>
          <p:nvPr/>
        </p:nvSpPr>
        <p:spPr>
          <a:xfrm>
            <a:off x="92675" y="980200"/>
            <a:ext cx="4201800" cy="19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</a:rPr>
              <a:t>B-tree of order </a:t>
            </a:r>
            <a:r>
              <a:rPr i="1" lang="en" sz="1300">
                <a:solidFill>
                  <a:schemeClr val="dk2"/>
                </a:solidFill>
              </a:rPr>
              <a:t>m</a:t>
            </a:r>
            <a:r>
              <a:rPr lang="en" sz="1300">
                <a:solidFill>
                  <a:schemeClr val="dk2"/>
                </a:solidFill>
              </a:rPr>
              <a:t>.</a:t>
            </a:r>
            <a:endParaRPr sz="1300">
              <a:solidFill>
                <a:schemeClr val="dk2"/>
              </a:solidFill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</a:pPr>
            <a:r>
              <a:rPr lang="en" sz="1300">
                <a:solidFill>
                  <a:schemeClr val="dk2"/>
                </a:solidFill>
              </a:rPr>
              <a:t>Contains at max </a:t>
            </a:r>
            <a:r>
              <a:rPr i="1" lang="en" sz="1300">
                <a:solidFill>
                  <a:schemeClr val="dk2"/>
                </a:solidFill>
              </a:rPr>
              <a:t>m</a:t>
            </a:r>
            <a:r>
              <a:rPr lang="en" sz="1300">
                <a:solidFill>
                  <a:schemeClr val="dk2"/>
                </a:solidFill>
              </a:rPr>
              <a:t>-1 keys in each node.</a:t>
            </a:r>
            <a:endParaRPr sz="1300">
              <a:solidFill>
                <a:schemeClr val="dk2"/>
              </a:solidFill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</a:pPr>
            <a:r>
              <a:rPr lang="en" sz="1300">
                <a:solidFill>
                  <a:schemeClr val="dk2"/>
                </a:solidFill>
              </a:rPr>
              <a:t>Root has at least </a:t>
            </a:r>
            <a:r>
              <a:rPr lang="en" sz="1300" u="sng">
                <a:solidFill>
                  <a:schemeClr val="dk2"/>
                </a:solidFill>
              </a:rPr>
              <a:t>2 children</a:t>
            </a:r>
            <a:r>
              <a:rPr lang="en" sz="1300">
                <a:solidFill>
                  <a:schemeClr val="dk2"/>
                </a:solidFill>
              </a:rPr>
              <a:t>.</a:t>
            </a:r>
            <a:endParaRPr sz="1300">
              <a:solidFill>
                <a:schemeClr val="dk2"/>
              </a:solidFill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</a:pPr>
            <a:r>
              <a:rPr lang="en" sz="1300">
                <a:solidFill>
                  <a:schemeClr val="dk2"/>
                </a:solidFill>
              </a:rPr>
              <a:t>Remaining internal nodes (if any) have </a:t>
            </a:r>
            <a:r>
              <a:rPr lang="en" sz="1300" u="sng">
                <a:solidFill>
                  <a:schemeClr val="dk2"/>
                </a:solidFill>
              </a:rPr>
              <a:t>at least </a:t>
            </a:r>
            <a:r>
              <a:rPr b="1" lang="en" sz="1300" u="sng">
                <a:solidFill>
                  <a:srgbClr val="FF3300"/>
                </a:solidFill>
              </a:rPr>
              <a:t>ceil</a:t>
            </a:r>
            <a:r>
              <a:rPr lang="en" sz="1300" u="sng">
                <a:solidFill>
                  <a:schemeClr val="dk2"/>
                </a:solidFill>
              </a:rPr>
              <a:t>(m/2) children</a:t>
            </a:r>
            <a:r>
              <a:rPr lang="en" sz="1300">
                <a:solidFill>
                  <a:schemeClr val="dk2"/>
                </a:solidFill>
              </a:rPr>
              <a:t>.</a:t>
            </a:r>
            <a:endParaRPr sz="1300">
              <a:solidFill>
                <a:schemeClr val="dk2"/>
              </a:solidFill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</a:pPr>
            <a:r>
              <a:rPr lang="en" sz="1300">
                <a:solidFill>
                  <a:schemeClr val="dk2"/>
                </a:solidFill>
              </a:rPr>
              <a:t>External (or failure) nodes on same level.</a:t>
            </a:r>
            <a:endParaRPr sz="1300">
              <a:solidFill>
                <a:schemeClr val="dk2"/>
              </a:solidFill>
            </a:endParaRPr>
          </a:p>
        </p:txBody>
      </p:sp>
      <p:pic>
        <p:nvPicPr>
          <p:cNvPr id="427" name="Google Shape;42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58925" y="1158426"/>
            <a:ext cx="3766949" cy="808825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26"/>
          <p:cNvSpPr/>
          <p:nvPr/>
        </p:nvSpPr>
        <p:spPr>
          <a:xfrm rot="5400000">
            <a:off x="6782400" y="640800"/>
            <a:ext cx="120000" cy="3047100"/>
          </a:xfrm>
          <a:prstGeom prst="rightBrace">
            <a:avLst>
              <a:gd fmla="val 50000" name="adj1"/>
              <a:gd fmla="val 48603" name="adj2"/>
            </a:avLst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26"/>
          <p:cNvSpPr/>
          <p:nvPr/>
        </p:nvSpPr>
        <p:spPr>
          <a:xfrm>
            <a:off x="5888925" y="2824075"/>
            <a:ext cx="1637400" cy="438600"/>
          </a:xfrm>
          <a:prstGeom prst="ellipse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0" name="Google Shape;430;p26"/>
          <p:cNvCxnSpPr>
            <a:stCxn id="429" idx="0"/>
            <a:endCxn id="428" idx="1"/>
          </p:cNvCxnSpPr>
          <p:nvPr/>
        </p:nvCxnSpPr>
        <p:spPr>
          <a:xfrm flipH="1" rot="10800000">
            <a:off x="6707625" y="2224375"/>
            <a:ext cx="177300" cy="599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431" name="Google Shape;431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6350" y="3017625"/>
            <a:ext cx="3493956" cy="2023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Google Shape;43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37" name="Google Shape;437;p27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38" name="Google Shape;438;p27"/>
          <p:cNvSpPr txBox="1"/>
          <p:nvPr/>
        </p:nvSpPr>
        <p:spPr>
          <a:xfrm>
            <a:off x="92675" y="212975"/>
            <a:ext cx="5896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B-Tree</a:t>
            </a:r>
            <a:endParaRPr sz="2200"/>
          </a:p>
        </p:txBody>
      </p:sp>
      <p:sp>
        <p:nvSpPr>
          <p:cNvPr id="439" name="Google Shape;439;p27"/>
          <p:cNvSpPr/>
          <p:nvPr/>
        </p:nvSpPr>
        <p:spPr>
          <a:xfrm>
            <a:off x="3006250" y="954825"/>
            <a:ext cx="2233800" cy="341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27"/>
          <p:cNvSpPr/>
          <p:nvPr/>
        </p:nvSpPr>
        <p:spPr>
          <a:xfrm>
            <a:off x="3077075" y="1009525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sz="700"/>
          </a:p>
        </p:txBody>
      </p:sp>
      <p:sp>
        <p:nvSpPr>
          <p:cNvPr id="441" name="Google Shape;441;p27"/>
          <p:cNvSpPr/>
          <p:nvPr/>
        </p:nvSpPr>
        <p:spPr>
          <a:xfrm>
            <a:off x="3454775" y="1009525"/>
            <a:ext cx="446400" cy="238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K, RP</a:t>
            </a:r>
            <a:endParaRPr sz="700"/>
          </a:p>
        </p:txBody>
      </p:sp>
      <p:sp>
        <p:nvSpPr>
          <p:cNvPr id="442" name="Google Shape;442;p27"/>
          <p:cNvSpPr/>
          <p:nvPr/>
        </p:nvSpPr>
        <p:spPr>
          <a:xfrm>
            <a:off x="4008400" y="1009525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sz="700"/>
          </a:p>
        </p:txBody>
      </p:sp>
      <p:sp>
        <p:nvSpPr>
          <p:cNvPr id="443" name="Google Shape;443;p27"/>
          <p:cNvSpPr/>
          <p:nvPr/>
        </p:nvSpPr>
        <p:spPr>
          <a:xfrm>
            <a:off x="4894650" y="1009525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sz="700"/>
          </a:p>
        </p:txBody>
      </p:sp>
      <p:sp>
        <p:nvSpPr>
          <p:cNvPr id="444" name="Google Shape;444;p27"/>
          <p:cNvSpPr/>
          <p:nvPr/>
        </p:nvSpPr>
        <p:spPr>
          <a:xfrm>
            <a:off x="4379687" y="1009525"/>
            <a:ext cx="446400" cy="238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K, RP</a:t>
            </a:r>
            <a:endParaRPr sz="700"/>
          </a:p>
        </p:txBody>
      </p:sp>
      <p:sp>
        <p:nvSpPr>
          <p:cNvPr id="445" name="Google Shape;445;p27"/>
          <p:cNvSpPr/>
          <p:nvPr/>
        </p:nvSpPr>
        <p:spPr>
          <a:xfrm>
            <a:off x="491650" y="1869225"/>
            <a:ext cx="2233800" cy="341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27"/>
          <p:cNvSpPr/>
          <p:nvPr/>
        </p:nvSpPr>
        <p:spPr>
          <a:xfrm>
            <a:off x="562475" y="1923925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sz="700"/>
          </a:p>
        </p:txBody>
      </p:sp>
      <p:sp>
        <p:nvSpPr>
          <p:cNvPr id="447" name="Google Shape;447;p27"/>
          <p:cNvSpPr/>
          <p:nvPr/>
        </p:nvSpPr>
        <p:spPr>
          <a:xfrm>
            <a:off x="940175" y="1923925"/>
            <a:ext cx="446400" cy="238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K, RP</a:t>
            </a:r>
            <a:endParaRPr sz="700"/>
          </a:p>
        </p:txBody>
      </p:sp>
      <p:sp>
        <p:nvSpPr>
          <p:cNvPr id="448" name="Google Shape;448;p27"/>
          <p:cNvSpPr/>
          <p:nvPr/>
        </p:nvSpPr>
        <p:spPr>
          <a:xfrm>
            <a:off x="1493800" y="1923925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sz="700"/>
          </a:p>
        </p:txBody>
      </p:sp>
      <p:sp>
        <p:nvSpPr>
          <p:cNvPr id="449" name="Google Shape;449;p27"/>
          <p:cNvSpPr/>
          <p:nvPr/>
        </p:nvSpPr>
        <p:spPr>
          <a:xfrm>
            <a:off x="2380050" y="1923925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sz="700"/>
          </a:p>
        </p:txBody>
      </p:sp>
      <p:sp>
        <p:nvSpPr>
          <p:cNvPr id="450" name="Google Shape;450;p27"/>
          <p:cNvSpPr/>
          <p:nvPr/>
        </p:nvSpPr>
        <p:spPr>
          <a:xfrm>
            <a:off x="1865087" y="1923925"/>
            <a:ext cx="446400" cy="238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K, RP</a:t>
            </a:r>
            <a:endParaRPr sz="700"/>
          </a:p>
        </p:txBody>
      </p:sp>
      <p:sp>
        <p:nvSpPr>
          <p:cNvPr id="451" name="Google Shape;451;p27"/>
          <p:cNvSpPr/>
          <p:nvPr/>
        </p:nvSpPr>
        <p:spPr>
          <a:xfrm>
            <a:off x="3234850" y="1869225"/>
            <a:ext cx="2233800" cy="341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27"/>
          <p:cNvSpPr/>
          <p:nvPr/>
        </p:nvSpPr>
        <p:spPr>
          <a:xfrm>
            <a:off x="3305675" y="1923925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sz="700"/>
          </a:p>
        </p:txBody>
      </p:sp>
      <p:sp>
        <p:nvSpPr>
          <p:cNvPr id="453" name="Google Shape;453;p27"/>
          <p:cNvSpPr/>
          <p:nvPr/>
        </p:nvSpPr>
        <p:spPr>
          <a:xfrm>
            <a:off x="3683375" y="1923925"/>
            <a:ext cx="446400" cy="238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K, RP</a:t>
            </a:r>
            <a:endParaRPr sz="700"/>
          </a:p>
        </p:txBody>
      </p:sp>
      <p:sp>
        <p:nvSpPr>
          <p:cNvPr id="454" name="Google Shape;454;p27"/>
          <p:cNvSpPr/>
          <p:nvPr/>
        </p:nvSpPr>
        <p:spPr>
          <a:xfrm>
            <a:off x="4237000" y="1923925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sz="700"/>
          </a:p>
        </p:txBody>
      </p:sp>
      <p:sp>
        <p:nvSpPr>
          <p:cNvPr id="455" name="Google Shape;455;p27"/>
          <p:cNvSpPr/>
          <p:nvPr/>
        </p:nvSpPr>
        <p:spPr>
          <a:xfrm>
            <a:off x="5123250" y="1923925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sz="700"/>
          </a:p>
        </p:txBody>
      </p:sp>
      <p:sp>
        <p:nvSpPr>
          <p:cNvPr id="456" name="Google Shape;456;p27"/>
          <p:cNvSpPr/>
          <p:nvPr/>
        </p:nvSpPr>
        <p:spPr>
          <a:xfrm>
            <a:off x="4608287" y="1923925"/>
            <a:ext cx="446400" cy="238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K, RP</a:t>
            </a:r>
            <a:endParaRPr sz="700"/>
          </a:p>
        </p:txBody>
      </p:sp>
      <p:sp>
        <p:nvSpPr>
          <p:cNvPr id="457" name="Google Shape;457;p27"/>
          <p:cNvSpPr/>
          <p:nvPr/>
        </p:nvSpPr>
        <p:spPr>
          <a:xfrm>
            <a:off x="6054250" y="1869225"/>
            <a:ext cx="2233800" cy="341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27"/>
          <p:cNvSpPr/>
          <p:nvPr/>
        </p:nvSpPr>
        <p:spPr>
          <a:xfrm>
            <a:off x="6125075" y="1923925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sz="700"/>
          </a:p>
        </p:txBody>
      </p:sp>
      <p:sp>
        <p:nvSpPr>
          <p:cNvPr id="459" name="Google Shape;459;p27"/>
          <p:cNvSpPr/>
          <p:nvPr/>
        </p:nvSpPr>
        <p:spPr>
          <a:xfrm>
            <a:off x="6502775" y="1923925"/>
            <a:ext cx="446400" cy="238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K, RP</a:t>
            </a:r>
            <a:endParaRPr sz="700"/>
          </a:p>
        </p:txBody>
      </p:sp>
      <p:sp>
        <p:nvSpPr>
          <p:cNvPr id="460" name="Google Shape;460;p27"/>
          <p:cNvSpPr/>
          <p:nvPr/>
        </p:nvSpPr>
        <p:spPr>
          <a:xfrm>
            <a:off x="7056400" y="1923925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sz="700"/>
          </a:p>
        </p:txBody>
      </p:sp>
      <p:sp>
        <p:nvSpPr>
          <p:cNvPr id="461" name="Google Shape;461;p27"/>
          <p:cNvSpPr/>
          <p:nvPr/>
        </p:nvSpPr>
        <p:spPr>
          <a:xfrm>
            <a:off x="7942650" y="1923925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sz="700"/>
          </a:p>
        </p:txBody>
      </p:sp>
      <p:sp>
        <p:nvSpPr>
          <p:cNvPr id="462" name="Google Shape;462;p27"/>
          <p:cNvSpPr/>
          <p:nvPr/>
        </p:nvSpPr>
        <p:spPr>
          <a:xfrm>
            <a:off x="7427687" y="1923925"/>
            <a:ext cx="446400" cy="238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K, RP</a:t>
            </a:r>
            <a:endParaRPr sz="700"/>
          </a:p>
        </p:txBody>
      </p:sp>
      <p:sp>
        <p:nvSpPr>
          <p:cNvPr id="463" name="Google Shape;463;p27"/>
          <p:cNvSpPr/>
          <p:nvPr/>
        </p:nvSpPr>
        <p:spPr>
          <a:xfrm>
            <a:off x="110650" y="2936025"/>
            <a:ext cx="1079100" cy="341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" name="Google Shape;464;p27"/>
          <p:cNvSpPr/>
          <p:nvPr/>
        </p:nvSpPr>
        <p:spPr>
          <a:xfrm>
            <a:off x="181475" y="2990725"/>
            <a:ext cx="446400" cy="238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K, RP</a:t>
            </a:r>
            <a:endParaRPr sz="700"/>
          </a:p>
        </p:txBody>
      </p:sp>
      <p:sp>
        <p:nvSpPr>
          <p:cNvPr id="465" name="Google Shape;465;p27"/>
          <p:cNvSpPr/>
          <p:nvPr/>
        </p:nvSpPr>
        <p:spPr>
          <a:xfrm>
            <a:off x="1329850" y="2936025"/>
            <a:ext cx="1079100" cy="341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27"/>
          <p:cNvSpPr/>
          <p:nvPr/>
        </p:nvSpPr>
        <p:spPr>
          <a:xfrm>
            <a:off x="1400675" y="2990725"/>
            <a:ext cx="446400" cy="238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K, RP</a:t>
            </a:r>
            <a:endParaRPr sz="700"/>
          </a:p>
        </p:txBody>
      </p:sp>
      <p:sp>
        <p:nvSpPr>
          <p:cNvPr id="467" name="Google Shape;467;p27"/>
          <p:cNvSpPr/>
          <p:nvPr/>
        </p:nvSpPr>
        <p:spPr>
          <a:xfrm>
            <a:off x="2549050" y="2936025"/>
            <a:ext cx="354300" cy="341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27"/>
          <p:cNvSpPr/>
          <p:nvPr/>
        </p:nvSpPr>
        <p:spPr>
          <a:xfrm>
            <a:off x="6745200" y="2936025"/>
            <a:ext cx="1079100" cy="341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27"/>
          <p:cNvSpPr/>
          <p:nvPr/>
        </p:nvSpPr>
        <p:spPr>
          <a:xfrm>
            <a:off x="6816025" y="2990725"/>
            <a:ext cx="446400" cy="238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K, RP</a:t>
            </a:r>
            <a:endParaRPr sz="700"/>
          </a:p>
        </p:txBody>
      </p:sp>
      <p:sp>
        <p:nvSpPr>
          <p:cNvPr id="470" name="Google Shape;470;p27"/>
          <p:cNvSpPr/>
          <p:nvPr/>
        </p:nvSpPr>
        <p:spPr>
          <a:xfrm>
            <a:off x="7964400" y="2936025"/>
            <a:ext cx="1079100" cy="341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27"/>
          <p:cNvSpPr/>
          <p:nvPr/>
        </p:nvSpPr>
        <p:spPr>
          <a:xfrm>
            <a:off x="8035225" y="2990725"/>
            <a:ext cx="446400" cy="238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K, RP</a:t>
            </a:r>
            <a:endParaRPr sz="700"/>
          </a:p>
        </p:txBody>
      </p:sp>
      <p:sp>
        <p:nvSpPr>
          <p:cNvPr id="472" name="Google Shape;472;p27"/>
          <p:cNvSpPr/>
          <p:nvPr/>
        </p:nvSpPr>
        <p:spPr>
          <a:xfrm>
            <a:off x="3428875" y="2914525"/>
            <a:ext cx="354300" cy="341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27"/>
          <p:cNvSpPr/>
          <p:nvPr/>
        </p:nvSpPr>
        <p:spPr>
          <a:xfrm>
            <a:off x="4262650" y="2908025"/>
            <a:ext cx="354300" cy="341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27"/>
          <p:cNvSpPr/>
          <p:nvPr/>
        </p:nvSpPr>
        <p:spPr>
          <a:xfrm>
            <a:off x="5087038" y="2914525"/>
            <a:ext cx="354300" cy="341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27"/>
          <p:cNvSpPr/>
          <p:nvPr/>
        </p:nvSpPr>
        <p:spPr>
          <a:xfrm>
            <a:off x="6073375" y="2936025"/>
            <a:ext cx="354300" cy="341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6" name="Google Shape;476;p27"/>
          <p:cNvCxnSpPr>
            <a:stCxn id="440" idx="2"/>
          </p:cNvCxnSpPr>
          <p:nvPr/>
        </p:nvCxnSpPr>
        <p:spPr>
          <a:xfrm flipH="1">
            <a:off x="1480625" y="1247725"/>
            <a:ext cx="1747800" cy="622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477" name="Google Shape;477;p27"/>
          <p:cNvCxnSpPr>
            <a:stCxn id="446" idx="2"/>
            <a:endCxn id="463" idx="0"/>
          </p:cNvCxnSpPr>
          <p:nvPr/>
        </p:nvCxnSpPr>
        <p:spPr>
          <a:xfrm flipH="1">
            <a:off x="650225" y="2162125"/>
            <a:ext cx="63600" cy="774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78" name="Google Shape;478;p27"/>
          <p:cNvCxnSpPr>
            <a:stCxn id="448" idx="2"/>
          </p:cNvCxnSpPr>
          <p:nvPr/>
        </p:nvCxnSpPr>
        <p:spPr>
          <a:xfrm>
            <a:off x="1645150" y="2162125"/>
            <a:ext cx="234600" cy="770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79" name="Google Shape;479;p27"/>
          <p:cNvCxnSpPr>
            <a:stCxn id="449" idx="2"/>
            <a:endCxn id="467" idx="0"/>
          </p:cNvCxnSpPr>
          <p:nvPr/>
        </p:nvCxnSpPr>
        <p:spPr>
          <a:xfrm>
            <a:off x="2531400" y="2162125"/>
            <a:ext cx="194700" cy="774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80" name="Google Shape;480;p27"/>
          <p:cNvCxnSpPr>
            <a:stCxn id="452" idx="2"/>
            <a:endCxn id="472" idx="0"/>
          </p:cNvCxnSpPr>
          <p:nvPr/>
        </p:nvCxnSpPr>
        <p:spPr>
          <a:xfrm>
            <a:off x="3457025" y="2162125"/>
            <a:ext cx="149100" cy="75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81" name="Google Shape;481;p27"/>
          <p:cNvCxnSpPr>
            <a:stCxn id="454" idx="2"/>
            <a:endCxn id="473" idx="0"/>
          </p:cNvCxnSpPr>
          <p:nvPr/>
        </p:nvCxnSpPr>
        <p:spPr>
          <a:xfrm>
            <a:off x="4388350" y="2162125"/>
            <a:ext cx="51600" cy="74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82" name="Google Shape;482;p27"/>
          <p:cNvCxnSpPr>
            <a:stCxn id="455" idx="2"/>
            <a:endCxn id="474" idx="0"/>
          </p:cNvCxnSpPr>
          <p:nvPr/>
        </p:nvCxnSpPr>
        <p:spPr>
          <a:xfrm flipH="1">
            <a:off x="5264100" y="2162125"/>
            <a:ext cx="10500" cy="75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83" name="Google Shape;483;p27"/>
          <p:cNvCxnSpPr>
            <a:stCxn id="458" idx="2"/>
            <a:endCxn id="475" idx="0"/>
          </p:cNvCxnSpPr>
          <p:nvPr/>
        </p:nvCxnSpPr>
        <p:spPr>
          <a:xfrm flipH="1">
            <a:off x="6250625" y="2162125"/>
            <a:ext cx="25800" cy="774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84" name="Google Shape;484;p27"/>
          <p:cNvCxnSpPr>
            <a:stCxn id="460" idx="2"/>
            <a:endCxn id="468" idx="0"/>
          </p:cNvCxnSpPr>
          <p:nvPr/>
        </p:nvCxnSpPr>
        <p:spPr>
          <a:xfrm>
            <a:off x="7207750" y="2162125"/>
            <a:ext cx="77100" cy="774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85" name="Google Shape;485;p27"/>
          <p:cNvCxnSpPr>
            <a:stCxn id="461" idx="2"/>
          </p:cNvCxnSpPr>
          <p:nvPr/>
        </p:nvCxnSpPr>
        <p:spPr>
          <a:xfrm>
            <a:off x="8094000" y="2162125"/>
            <a:ext cx="448500" cy="77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86" name="Google Shape;486;p27"/>
          <p:cNvCxnSpPr>
            <a:stCxn id="442" idx="2"/>
            <a:endCxn id="451" idx="0"/>
          </p:cNvCxnSpPr>
          <p:nvPr/>
        </p:nvCxnSpPr>
        <p:spPr>
          <a:xfrm>
            <a:off x="4159750" y="1247725"/>
            <a:ext cx="192000" cy="621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87" name="Google Shape;487;p27"/>
          <p:cNvCxnSpPr>
            <a:stCxn id="443" idx="2"/>
            <a:endCxn id="457" idx="0"/>
          </p:cNvCxnSpPr>
          <p:nvPr/>
        </p:nvCxnSpPr>
        <p:spPr>
          <a:xfrm>
            <a:off x="5046000" y="1247725"/>
            <a:ext cx="2125200" cy="621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488" name="Google Shape;488;p27" title="disk.png"/>
          <p:cNvPicPr preferRelativeResize="0"/>
          <p:nvPr/>
        </p:nvPicPr>
        <p:blipFill rotWithShape="1">
          <a:blip r:embed="rId4">
            <a:alphaModFix/>
          </a:blip>
          <a:srcRect b="16151" l="15441" r="15901" t="14889"/>
          <a:stretch/>
        </p:blipFill>
        <p:spPr>
          <a:xfrm>
            <a:off x="3937425" y="3437500"/>
            <a:ext cx="1602925" cy="1610050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27"/>
          <p:cNvSpPr/>
          <p:nvPr/>
        </p:nvSpPr>
        <p:spPr>
          <a:xfrm>
            <a:off x="2871191" y="1295525"/>
            <a:ext cx="1433475" cy="2858350"/>
          </a:xfrm>
          <a:custGeom>
            <a:rect b="b" l="l" r="r" t="t"/>
            <a:pathLst>
              <a:path extrusionOk="0" h="114334" w="57339">
                <a:moveTo>
                  <a:pt x="38969" y="0"/>
                </a:moveTo>
                <a:cubicBezTo>
                  <a:pt x="32617" y="5529"/>
                  <a:pt x="5244" y="21615"/>
                  <a:pt x="857" y="33176"/>
                </a:cubicBezTo>
                <a:cubicBezTo>
                  <a:pt x="-3530" y="44737"/>
                  <a:pt x="10225" y="57395"/>
                  <a:pt x="12647" y="69368"/>
                </a:cubicBezTo>
                <a:cubicBezTo>
                  <a:pt x="15069" y="81341"/>
                  <a:pt x="7940" y="97518"/>
                  <a:pt x="15389" y="105012"/>
                </a:cubicBezTo>
                <a:cubicBezTo>
                  <a:pt x="22838" y="112506"/>
                  <a:pt x="50347" y="112780"/>
                  <a:pt x="57339" y="114334"/>
                </a:cubicBezTo>
              </a:path>
            </a:pathLst>
          </a:cu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490" name="Google Shape;490;p27"/>
          <p:cNvSpPr/>
          <p:nvPr/>
        </p:nvSpPr>
        <p:spPr>
          <a:xfrm>
            <a:off x="1939850" y="3290200"/>
            <a:ext cx="2371675" cy="1083025"/>
          </a:xfrm>
          <a:custGeom>
            <a:rect b="b" l="l" r="r" t="t"/>
            <a:pathLst>
              <a:path extrusionOk="0" h="43321" w="94867">
                <a:moveTo>
                  <a:pt x="0" y="0"/>
                </a:moveTo>
                <a:cubicBezTo>
                  <a:pt x="503" y="4204"/>
                  <a:pt x="-914" y="18690"/>
                  <a:pt x="3016" y="25225"/>
                </a:cubicBezTo>
                <a:cubicBezTo>
                  <a:pt x="6946" y="31760"/>
                  <a:pt x="8271" y="36192"/>
                  <a:pt x="23579" y="39208"/>
                </a:cubicBezTo>
                <a:cubicBezTo>
                  <a:pt x="38888" y="42224"/>
                  <a:pt x="82986" y="42636"/>
                  <a:pt x="94867" y="43321"/>
                </a:cubicBezTo>
              </a:path>
            </a:pathLst>
          </a:cu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491" name="Google Shape;491;p27"/>
          <p:cNvSpPr/>
          <p:nvPr/>
        </p:nvSpPr>
        <p:spPr>
          <a:xfrm>
            <a:off x="5188900" y="3221650"/>
            <a:ext cx="3509550" cy="1103575"/>
          </a:xfrm>
          <a:custGeom>
            <a:rect b="b" l="l" r="r" t="t"/>
            <a:pathLst>
              <a:path extrusionOk="0" h="44143" w="140382">
                <a:moveTo>
                  <a:pt x="140382" y="0"/>
                </a:moveTo>
                <a:cubicBezTo>
                  <a:pt x="137549" y="4615"/>
                  <a:pt x="146780" y="20335"/>
                  <a:pt x="123383" y="27692"/>
                </a:cubicBezTo>
                <a:cubicBezTo>
                  <a:pt x="99986" y="35049"/>
                  <a:pt x="20564" y="41401"/>
                  <a:pt x="0" y="44143"/>
                </a:cubicBezTo>
              </a:path>
            </a:pathLst>
          </a:custGeom>
          <a:noFill/>
          <a:ln cap="flat" cmpd="sng" w="9525">
            <a:solidFill>
              <a:srgbClr val="FF3300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492" name="Google Shape;492;p27"/>
          <p:cNvSpPr/>
          <p:nvPr/>
        </p:nvSpPr>
        <p:spPr>
          <a:xfrm>
            <a:off x="446225" y="3701676"/>
            <a:ext cx="676500" cy="105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</a:t>
            </a:r>
            <a:endParaRPr sz="1000"/>
          </a:p>
        </p:txBody>
      </p:sp>
      <p:sp>
        <p:nvSpPr>
          <p:cNvPr id="493" name="Google Shape;493;p27"/>
          <p:cNvSpPr/>
          <p:nvPr/>
        </p:nvSpPr>
        <p:spPr>
          <a:xfrm>
            <a:off x="446225" y="3803181"/>
            <a:ext cx="676500" cy="105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</a:t>
            </a:r>
            <a:endParaRPr sz="1000"/>
          </a:p>
        </p:txBody>
      </p:sp>
      <p:sp>
        <p:nvSpPr>
          <p:cNvPr id="494" name="Google Shape;494;p27"/>
          <p:cNvSpPr/>
          <p:nvPr/>
        </p:nvSpPr>
        <p:spPr>
          <a:xfrm>
            <a:off x="446781" y="3904686"/>
            <a:ext cx="676500" cy="105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</a:t>
            </a:r>
            <a:endParaRPr sz="1000"/>
          </a:p>
        </p:txBody>
      </p:sp>
      <p:sp>
        <p:nvSpPr>
          <p:cNvPr id="495" name="Google Shape;495;p27"/>
          <p:cNvSpPr/>
          <p:nvPr/>
        </p:nvSpPr>
        <p:spPr>
          <a:xfrm>
            <a:off x="446781" y="4006192"/>
            <a:ext cx="676500" cy="105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</a:t>
            </a:r>
            <a:endParaRPr sz="1000"/>
          </a:p>
        </p:txBody>
      </p:sp>
      <p:sp>
        <p:nvSpPr>
          <p:cNvPr id="496" name="Google Shape;496;p27"/>
          <p:cNvSpPr/>
          <p:nvPr/>
        </p:nvSpPr>
        <p:spPr>
          <a:xfrm>
            <a:off x="461626" y="4497519"/>
            <a:ext cx="676500" cy="105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506</a:t>
            </a:r>
            <a:endParaRPr sz="1000"/>
          </a:p>
        </p:txBody>
      </p:sp>
      <p:sp>
        <p:nvSpPr>
          <p:cNvPr id="497" name="Google Shape;497;p27"/>
          <p:cNvSpPr/>
          <p:nvPr/>
        </p:nvSpPr>
        <p:spPr>
          <a:xfrm>
            <a:off x="461626" y="4602621"/>
            <a:ext cx="676500" cy="105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507</a:t>
            </a:r>
            <a:endParaRPr sz="1000"/>
          </a:p>
        </p:txBody>
      </p:sp>
      <p:sp>
        <p:nvSpPr>
          <p:cNvPr id="498" name="Google Shape;498;p27"/>
          <p:cNvSpPr/>
          <p:nvPr/>
        </p:nvSpPr>
        <p:spPr>
          <a:xfrm>
            <a:off x="461626" y="4704126"/>
            <a:ext cx="676500" cy="105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508</a:t>
            </a:r>
            <a:endParaRPr sz="1000"/>
          </a:p>
        </p:txBody>
      </p:sp>
      <p:sp>
        <p:nvSpPr>
          <p:cNvPr id="499" name="Google Shape;499;p27"/>
          <p:cNvSpPr/>
          <p:nvPr/>
        </p:nvSpPr>
        <p:spPr>
          <a:xfrm>
            <a:off x="462182" y="4805631"/>
            <a:ext cx="676500" cy="105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509</a:t>
            </a:r>
            <a:endParaRPr sz="1000"/>
          </a:p>
        </p:txBody>
      </p:sp>
      <p:sp>
        <p:nvSpPr>
          <p:cNvPr id="500" name="Google Shape;500;p27"/>
          <p:cNvSpPr/>
          <p:nvPr/>
        </p:nvSpPr>
        <p:spPr>
          <a:xfrm>
            <a:off x="462182" y="4907137"/>
            <a:ext cx="676500" cy="105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510</a:t>
            </a:r>
            <a:endParaRPr sz="1000"/>
          </a:p>
        </p:txBody>
      </p:sp>
      <p:cxnSp>
        <p:nvCxnSpPr>
          <p:cNvPr id="501" name="Google Shape;501;p27"/>
          <p:cNvCxnSpPr/>
          <p:nvPr/>
        </p:nvCxnSpPr>
        <p:spPr>
          <a:xfrm flipH="1">
            <a:off x="802718" y="4190410"/>
            <a:ext cx="2700" cy="333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502" name="Google Shape;502;p27"/>
          <p:cNvSpPr/>
          <p:nvPr/>
        </p:nvSpPr>
        <p:spPr>
          <a:xfrm>
            <a:off x="446225" y="3610371"/>
            <a:ext cx="676500" cy="105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</a:t>
            </a:r>
            <a:endParaRPr sz="1000"/>
          </a:p>
        </p:txBody>
      </p:sp>
      <p:sp>
        <p:nvSpPr>
          <p:cNvPr id="503" name="Google Shape;503;p27"/>
          <p:cNvSpPr/>
          <p:nvPr/>
        </p:nvSpPr>
        <p:spPr>
          <a:xfrm>
            <a:off x="1138125" y="3610375"/>
            <a:ext cx="149100" cy="1372500"/>
          </a:xfrm>
          <a:prstGeom prst="rightBrace">
            <a:avLst>
              <a:gd fmla="val 50000" name="adj1"/>
              <a:gd fmla="val 50087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27"/>
          <p:cNvSpPr/>
          <p:nvPr/>
        </p:nvSpPr>
        <p:spPr>
          <a:xfrm>
            <a:off x="1281800" y="4380075"/>
            <a:ext cx="3139400" cy="497950"/>
          </a:xfrm>
          <a:custGeom>
            <a:rect b="b" l="l" r="r" t="t"/>
            <a:pathLst>
              <a:path extrusionOk="0" h="19918" w="125576">
                <a:moveTo>
                  <a:pt x="0" y="0"/>
                </a:moveTo>
                <a:cubicBezTo>
                  <a:pt x="7814" y="3290"/>
                  <a:pt x="25956" y="18324"/>
                  <a:pt x="46885" y="19741"/>
                </a:cubicBezTo>
                <a:cubicBezTo>
                  <a:pt x="67814" y="21158"/>
                  <a:pt x="112461" y="10374"/>
                  <a:pt x="125576" y="8500"/>
                </a:cubicBez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505" name="Google Shape;505;p27"/>
          <p:cNvSpPr/>
          <p:nvPr/>
        </p:nvSpPr>
        <p:spPr>
          <a:xfrm>
            <a:off x="1007625" y="3153100"/>
            <a:ext cx="690175" cy="563625"/>
          </a:xfrm>
          <a:custGeom>
            <a:rect b="b" l="l" r="r" t="t"/>
            <a:pathLst>
              <a:path extrusionOk="0" h="22545" w="27607">
                <a:moveTo>
                  <a:pt x="26596" y="0"/>
                </a:moveTo>
                <a:cubicBezTo>
                  <a:pt x="26368" y="3473"/>
                  <a:pt x="29658" y="17319"/>
                  <a:pt x="25225" y="20838"/>
                </a:cubicBezTo>
                <a:cubicBezTo>
                  <a:pt x="20792" y="24357"/>
                  <a:pt x="4204" y="21066"/>
                  <a:pt x="0" y="21112"/>
                </a:cubicBezTo>
              </a:path>
            </a:pathLst>
          </a:cu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0" name="Google Shape;51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11" name="Google Shape;511;p28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12" name="Google Shape;512;p28"/>
          <p:cNvSpPr txBox="1"/>
          <p:nvPr/>
        </p:nvSpPr>
        <p:spPr>
          <a:xfrm>
            <a:off x="92675" y="212975"/>
            <a:ext cx="5896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B-Tree</a:t>
            </a:r>
            <a:endParaRPr sz="2200"/>
          </a:p>
        </p:txBody>
      </p:sp>
      <p:sp>
        <p:nvSpPr>
          <p:cNvPr id="513" name="Google Shape;513;p28"/>
          <p:cNvSpPr txBox="1"/>
          <p:nvPr/>
        </p:nvSpPr>
        <p:spPr>
          <a:xfrm>
            <a:off x="513850" y="1313213"/>
            <a:ext cx="42018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</a:rPr>
              <a:t>B-tree of order </a:t>
            </a:r>
            <a:r>
              <a:rPr i="1" lang="en" sz="1300">
                <a:solidFill>
                  <a:schemeClr val="dk2"/>
                </a:solidFill>
              </a:rPr>
              <a:t>5</a:t>
            </a:r>
            <a:r>
              <a:rPr lang="en" sz="1300">
                <a:solidFill>
                  <a:schemeClr val="dk2"/>
                </a:solidFill>
              </a:rPr>
              <a:t>.</a:t>
            </a:r>
            <a:endParaRPr sz="1300">
              <a:solidFill>
                <a:schemeClr val="dk2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2"/>
              </a:solidFill>
            </a:endParaRPr>
          </a:p>
        </p:txBody>
      </p:sp>
      <p:graphicFrame>
        <p:nvGraphicFramePr>
          <p:cNvPr id="514" name="Google Shape;514;p28"/>
          <p:cNvGraphicFramePr/>
          <p:nvPr/>
        </p:nvGraphicFramePr>
        <p:xfrm>
          <a:off x="246500" y="1902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{343E19D4-2F45-408D-B9AA-8A5B515AB532}</a:tableStyleId>
              </a:tblPr>
              <a:tblGrid>
                <a:gridCol w="835650"/>
                <a:gridCol w="506825"/>
                <a:gridCol w="481175"/>
                <a:gridCol w="538575"/>
                <a:gridCol w="1076775"/>
                <a:gridCol w="544125"/>
              </a:tblGrid>
              <a:tr h="32917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Node type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Min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Max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Min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Max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</a:tr>
              <a:tr h="329175"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Root</a:t>
                      </a:r>
                      <a:endParaRPr/>
                    </a:p>
                  </a:txBody>
                  <a:tcPr marT="274300" marB="91425" marR="91425" marL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BP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9EAD3"/>
                    </a:solidFill>
                  </a:tcPr>
                </a:tc>
              </a:tr>
              <a:tr h="3291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Key</a:t>
                      </a:r>
                      <a:endParaRPr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p-1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D9EAD3"/>
                    </a:solidFill>
                  </a:tcPr>
                </a:tc>
              </a:tr>
              <a:tr h="329175"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Internal</a:t>
                      </a:r>
                      <a:endParaRPr/>
                    </a:p>
                  </a:txBody>
                  <a:tcPr marT="274300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BP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ceil(p/2)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</a:tr>
              <a:tr h="38170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Key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ceil(p/2)-1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p-1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C9DAF8"/>
                    </a:solidFill>
                  </a:tcPr>
                </a:tc>
              </a:tr>
              <a:tr h="329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Leaf</a:t>
                      </a:r>
                      <a:endParaRPr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key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ceil(p/2)-1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CE5C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p-1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CE5CD"/>
                    </a:solidFill>
                  </a:tcPr>
                </a:tc>
              </a:tr>
            </a:tbl>
          </a:graphicData>
        </a:graphic>
      </p:graphicFrame>
      <p:sp>
        <p:nvSpPr>
          <p:cNvPr id="515" name="Google Shape;515;p28"/>
          <p:cNvSpPr txBox="1"/>
          <p:nvPr/>
        </p:nvSpPr>
        <p:spPr>
          <a:xfrm>
            <a:off x="4489750" y="2571750"/>
            <a:ext cx="4441800" cy="15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dk2"/>
                </a:solidFill>
              </a:rPr>
              <a:t>Overflow</a:t>
            </a:r>
            <a:r>
              <a:rPr lang="en">
                <a:solidFill>
                  <a:schemeClr val="dk2"/>
                </a:solidFill>
              </a:rPr>
              <a:t>: Inserting more than allowed nodes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dk2"/>
                </a:solidFill>
              </a:rPr>
              <a:t>Underflow</a:t>
            </a:r>
            <a:r>
              <a:rPr lang="en">
                <a:solidFill>
                  <a:schemeClr val="dk2"/>
                </a:solidFill>
              </a:rPr>
              <a:t>: A node contains less than required nodes 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" name="Google Shape;52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21" name="Google Shape;521;p29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22" name="Google Shape;522;p29"/>
          <p:cNvSpPr txBox="1"/>
          <p:nvPr/>
        </p:nvSpPr>
        <p:spPr>
          <a:xfrm>
            <a:off x="92675" y="212975"/>
            <a:ext cx="5896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B-Tree: Exercises</a:t>
            </a:r>
            <a:endParaRPr sz="2200"/>
          </a:p>
        </p:txBody>
      </p:sp>
      <p:sp>
        <p:nvSpPr>
          <p:cNvPr id="523" name="Google Shape;523;p29"/>
          <p:cNvSpPr txBox="1"/>
          <p:nvPr/>
        </p:nvSpPr>
        <p:spPr>
          <a:xfrm>
            <a:off x="486675" y="1405175"/>
            <a:ext cx="3303900" cy="15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Search key = 9 B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Disk block size = 512 B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Record pointer = 7 B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Block Pointer = 6B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Find the order of the B-Tree. 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524" name="Google Shape;524;p29" title="Screenshot 2025-03-25 at 12.12.08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27675" y="1280275"/>
            <a:ext cx="5048626" cy="30609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30" name="Google Shape;530;p30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1" name="Google Shape;531;p30"/>
          <p:cNvSpPr txBox="1"/>
          <p:nvPr/>
        </p:nvSpPr>
        <p:spPr>
          <a:xfrm>
            <a:off x="92675" y="212975"/>
            <a:ext cx="5896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B-Tree: </a:t>
            </a:r>
            <a:r>
              <a:rPr lang="en" sz="2200">
                <a:solidFill>
                  <a:schemeClr val="dk1"/>
                </a:solidFill>
              </a:rPr>
              <a:t>Exercises 2</a:t>
            </a:r>
            <a:endParaRPr sz="2200"/>
          </a:p>
        </p:txBody>
      </p:sp>
      <p:sp>
        <p:nvSpPr>
          <p:cNvPr id="532" name="Google Shape;532;p30"/>
          <p:cNvSpPr txBox="1"/>
          <p:nvPr/>
        </p:nvSpPr>
        <p:spPr>
          <a:xfrm>
            <a:off x="0" y="921270"/>
            <a:ext cx="8821800" cy="3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The order of a B Tree is 23. Then how many index records will be stored in a 4 level (considering root at level 1) B-Tree.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533" name="Google Shape;533;p30"/>
          <p:cNvSpPr/>
          <p:nvPr/>
        </p:nvSpPr>
        <p:spPr>
          <a:xfrm>
            <a:off x="2786900" y="1661650"/>
            <a:ext cx="2233800" cy="341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30"/>
          <p:cNvSpPr/>
          <p:nvPr/>
        </p:nvSpPr>
        <p:spPr>
          <a:xfrm>
            <a:off x="2857725" y="1716350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baseline="30000" sz="700"/>
          </a:p>
        </p:txBody>
      </p:sp>
      <p:sp>
        <p:nvSpPr>
          <p:cNvPr id="535" name="Google Shape;535;p30"/>
          <p:cNvSpPr/>
          <p:nvPr/>
        </p:nvSpPr>
        <p:spPr>
          <a:xfrm>
            <a:off x="3202352" y="1716350"/>
            <a:ext cx="446400" cy="238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K, RP</a:t>
            </a:r>
            <a:endParaRPr sz="700"/>
          </a:p>
        </p:txBody>
      </p:sp>
      <p:sp>
        <p:nvSpPr>
          <p:cNvPr id="536" name="Google Shape;536;p30"/>
          <p:cNvSpPr/>
          <p:nvPr/>
        </p:nvSpPr>
        <p:spPr>
          <a:xfrm>
            <a:off x="3693082" y="1713100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sz="700"/>
          </a:p>
        </p:txBody>
      </p:sp>
      <p:sp>
        <p:nvSpPr>
          <p:cNvPr id="537" name="Google Shape;537;p30"/>
          <p:cNvSpPr/>
          <p:nvPr/>
        </p:nvSpPr>
        <p:spPr>
          <a:xfrm>
            <a:off x="4675300" y="1716350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sz="700"/>
          </a:p>
        </p:txBody>
      </p:sp>
      <p:cxnSp>
        <p:nvCxnSpPr>
          <p:cNvPr id="538" name="Google Shape;538;p30"/>
          <p:cNvCxnSpPr/>
          <p:nvPr/>
        </p:nvCxnSpPr>
        <p:spPr>
          <a:xfrm>
            <a:off x="4098600" y="1832200"/>
            <a:ext cx="459600" cy="5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539" name="Google Shape;539;p30"/>
          <p:cNvSpPr txBox="1"/>
          <p:nvPr/>
        </p:nvSpPr>
        <p:spPr>
          <a:xfrm>
            <a:off x="5496375" y="1664900"/>
            <a:ext cx="837300" cy="34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KE/IE : 22</a:t>
            </a:r>
            <a:endParaRPr sz="1000">
              <a:solidFill>
                <a:schemeClr val="dk2"/>
              </a:solidFill>
            </a:endParaRPr>
          </a:p>
        </p:txBody>
      </p:sp>
      <p:cxnSp>
        <p:nvCxnSpPr>
          <p:cNvPr id="540" name="Google Shape;540;p30"/>
          <p:cNvCxnSpPr>
            <a:stCxn id="534" idx="2"/>
          </p:cNvCxnSpPr>
          <p:nvPr/>
        </p:nvCxnSpPr>
        <p:spPr>
          <a:xfrm flipH="1">
            <a:off x="1783575" y="1954550"/>
            <a:ext cx="1225500" cy="444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541" name="Google Shape;541;p30"/>
          <p:cNvCxnSpPr>
            <a:stCxn id="536" idx="2"/>
            <a:endCxn id="542" idx="0"/>
          </p:cNvCxnSpPr>
          <p:nvPr/>
        </p:nvCxnSpPr>
        <p:spPr>
          <a:xfrm flipH="1">
            <a:off x="3751432" y="1951300"/>
            <a:ext cx="93000" cy="45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43" name="Google Shape;543;p30"/>
          <p:cNvCxnSpPr>
            <a:stCxn id="537" idx="2"/>
          </p:cNvCxnSpPr>
          <p:nvPr/>
        </p:nvCxnSpPr>
        <p:spPr>
          <a:xfrm>
            <a:off x="4826650" y="1954550"/>
            <a:ext cx="1534500" cy="423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44" name="Google Shape;544;p30"/>
          <p:cNvSpPr/>
          <p:nvPr/>
        </p:nvSpPr>
        <p:spPr>
          <a:xfrm>
            <a:off x="119900" y="2423650"/>
            <a:ext cx="2233800" cy="341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p30"/>
          <p:cNvSpPr/>
          <p:nvPr/>
        </p:nvSpPr>
        <p:spPr>
          <a:xfrm>
            <a:off x="190725" y="2478350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baseline="30000" sz="700"/>
          </a:p>
        </p:txBody>
      </p:sp>
      <p:sp>
        <p:nvSpPr>
          <p:cNvPr id="546" name="Google Shape;546;p30"/>
          <p:cNvSpPr/>
          <p:nvPr/>
        </p:nvSpPr>
        <p:spPr>
          <a:xfrm>
            <a:off x="535352" y="2478350"/>
            <a:ext cx="446400" cy="238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K, RP</a:t>
            </a:r>
            <a:endParaRPr sz="700"/>
          </a:p>
        </p:txBody>
      </p:sp>
      <p:sp>
        <p:nvSpPr>
          <p:cNvPr id="547" name="Google Shape;547;p30"/>
          <p:cNvSpPr/>
          <p:nvPr/>
        </p:nvSpPr>
        <p:spPr>
          <a:xfrm>
            <a:off x="1026082" y="2475100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sz="700"/>
          </a:p>
        </p:txBody>
      </p:sp>
      <p:sp>
        <p:nvSpPr>
          <p:cNvPr id="548" name="Google Shape;548;p30"/>
          <p:cNvSpPr/>
          <p:nvPr/>
        </p:nvSpPr>
        <p:spPr>
          <a:xfrm>
            <a:off x="2008300" y="2478350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sz="700"/>
          </a:p>
        </p:txBody>
      </p:sp>
      <p:cxnSp>
        <p:nvCxnSpPr>
          <p:cNvPr id="549" name="Google Shape;549;p30"/>
          <p:cNvCxnSpPr/>
          <p:nvPr/>
        </p:nvCxnSpPr>
        <p:spPr>
          <a:xfrm>
            <a:off x="1431600" y="2594200"/>
            <a:ext cx="459600" cy="5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542" name="Google Shape;542;p30"/>
          <p:cNvSpPr/>
          <p:nvPr/>
        </p:nvSpPr>
        <p:spPr>
          <a:xfrm>
            <a:off x="2634500" y="2403086"/>
            <a:ext cx="2233800" cy="341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30"/>
          <p:cNvSpPr/>
          <p:nvPr/>
        </p:nvSpPr>
        <p:spPr>
          <a:xfrm>
            <a:off x="2705325" y="2457786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baseline="30000" sz="700"/>
          </a:p>
        </p:txBody>
      </p:sp>
      <p:sp>
        <p:nvSpPr>
          <p:cNvPr id="551" name="Google Shape;551;p30"/>
          <p:cNvSpPr/>
          <p:nvPr/>
        </p:nvSpPr>
        <p:spPr>
          <a:xfrm>
            <a:off x="3049952" y="2457786"/>
            <a:ext cx="446400" cy="238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K, RP</a:t>
            </a:r>
            <a:endParaRPr sz="700"/>
          </a:p>
        </p:txBody>
      </p:sp>
      <p:sp>
        <p:nvSpPr>
          <p:cNvPr id="552" name="Google Shape;552;p30"/>
          <p:cNvSpPr/>
          <p:nvPr/>
        </p:nvSpPr>
        <p:spPr>
          <a:xfrm>
            <a:off x="3540682" y="2454536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sz="700"/>
          </a:p>
        </p:txBody>
      </p:sp>
      <p:sp>
        <p:nvSpPr>
          <p:cNvPr id="553" name="Google Shape;553;p30"/>
          <p:cNvSpPr/>
          <p:nvPr/>
        </p:nvSpPr>
        <p:spPr>
          <a:xfrm>
            <a:off x="4522900" y="2457786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sz="700"/>
          </a:p>
        </p:txBody>
      </p:sp>
      <p:cxnSp>
        <p:nvCxnSpPr>
          <p:cNvPr id="554" name="Google Shape;554;p30"/>
          <p:cNvCxnSpPr/>
          <p:nvPr/>
        </p:nvCxnSpPr>
        <p:spPr>
          <a:xfrm>
            <a:off x="4036575" y="2594211"/>
            <a:ext cx="459600" cy="5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555" name="Google Shape;555;p30"/>
          <p:cNvSpPr/>
          <p:nvPr/>
        </p:nvSpPr>
        <p:spPr>
          <a:xfrm>
            <a:off x="5453900" y="2403086"/>
            <a:ext cx="2233800" cy="341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30"/>
          <p:cNvSpPr/>
          <p:nvPr/>
        </p:nvSpPr>
        <p:spPr>
          <a:xfrm>
            <a:off x="5524725" y="2457786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baseline="30000" sz="700"/>
          </a:p>
        </p:txBody>
      </p:sp>
      <p:sp>
        <p:nvSpPr>
          <p:cNvPr id="557" name="Google Shape;557;p30"/>
          <p:cNvSpPr/>
          <p:nvPr/>
        </p:nvSpPr>
        <p:spPr>
          <a:xfrm>
            <a:off x="5869352" y="2457786"/>
            <a:ext cx="446400" cy="238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K, RP</a:t>
            </a:r>
            <a:endParaRPr sz="700"/>
          </a:p>
        </p:txBody>
      </p:sp>
      <p:sp>
        <p:nvSpPr>
          <p:cNvPr id="558" name="Google Shape;558;p30"/>
          <p:cNvSpPr/>
          <p:nvPr/>
        </p:nvSpPr>
        <p:spPr>
          <a:xfrm>
            <a:off x="6360082" y="2454536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sz="700"/>
          </a:p>
        </p:txBody>
      </p:sp>
      <p:sp>
        <p:nvSpPr>
          <p:cNvPr id="559" name="Google Shape;559;p30"/>
          <p:cNvSpPr/>
          <p:nvPr/>
        </p:nvSpPr>
        <p:spPr>
          <a:xfrm>
            <a:off x="7342300" y="2457786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sz="700"/>
          </a:p>
        </p:txBody>
      </p:sp>
      <p:cxnSp>
        <p:nvCxnSpPr>
          <p:cNvPr id="560" name="Google Shape;560;p30"/>
          <p:cNvCxnSpPr/>
          <p:nvPr/>
        </p:nvCxnSpPr>
        <p:spPr>
          <a:xfrm>
            <a:off x="6765600" y="2573636"/>
            <a:ext cx="459600" cy="5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561" name="Google Shape;561;p30"/>
          <p:cNvCxnSpPr/>
          <p:nvPr/>
        </p:nvCxnSpPr>
        <p:spPr>
          <a:xfrm>
            <a:off x="4927013" y="2591350"/>
            <a:ext cx="459600" cy="5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562" name="Google Shape;562;p30"/>
          <p:cNvSpPr txBox="1"/>
          <p:nvPr/>
        </p:nvSpPr>
        <p:spPr>
          <a:xfrm>
            <a:off x="7917625" y="2319400"/>
            <a:ext cx="1014000" cy="5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N: 23 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KE/IE : 22*23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563" name="Google Shape;563;p30"/>
          <p:cNvSpPr txBox="1"/>
          <p:nvPr/>
        </p:nvSpPr>
        <p:spPr>
          <a:xfrm>
            <a:off x="7749025" y="3458875"/>
            <a:ext cx="1259100" cy="5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N: 23*23 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KE/IE : 22*23*23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564" name="Google Shape;564;p30"/>
          <p:cNvSpPr txBox="1"/>
          <p:nvPr/>
        </p:nvSpPr>
        <p:spPr>
          <a:xfrm>
            <a:off x="7749025" y="4350050"/>
            <a:ext cx="1351200" cy="5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N: 23*23*23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KE/IE : 22*23*23*23</a:t>
            </a:r>
            <a:endParaRPr sz="1000">
              <a:solidFill>
                <a:schemeClr val="dk2"/>
              </a:solidFill>
            </a:endParaRPr>
          </a:p>
        </p:txBody>
      </p:sp>
      <p:sp>
        <p:nvSpPr>
          <p:cNvPr id="565" name="Google Shape;565;p30"/>
          <p:cNvSpPr/>
          <p:nvPr/>
        </p:nvSpPr>
        <p:spPr>
          <a:xfrm>
            <a:off x="5524725" y="1725375"/>
            <a:ext cx="664800" cy="230700"/>
          </a:xfrm>
          <a:prstGeom prst="rect">
            <a:avLst/>
          </a:prstGeom>
          <a:noFill/>
          <a:ln cap="flat" cmpd="sng" w="9525">
            <a:solidFill>
              <a:srgbClr val="FF33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30"/>
          <p:cNvSpPr/>
          <p:nvPr/>
        </p:nvSpPr>
        <p:spPr>
          <a:xfrm>
            <a:off x="8002650" y="2571750"/>
            <a:ext cx="837300" cy="230700"/>
          </a:xfrm>
          <a:prstGeom prst="rect">
            <a:avLst/>
          </a:prstGeom>
          <a:noFill/>
          <a:ln cap="flat" cmpd="sng" w="9525">
            <a:solidFill>
              <a:srgbClr val="FF33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30"/>
          <p:cNvSpPr/>
          <p:nvPr/>
        </p:nvSpPr>
        <p:spPr>
          <a:xfrm>
            <a:off x="7807800" y="3683800"/>
            <a:ext cx="1014000" cy="230700"/>
          </a:xfrm>
          <a:prstGeom prst="rect">
            <a:avLst/>
          </a:prstGeom>
          <a:noFill/>
          <a:ln cap="flat" cmpd="sng" w="9525">
            <a:solidFill>
              <a:srgbClr val="FF33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p30"/>
          <p:cNvSpPr/>
          <p:nvPr/>
        </p:nvSpPr>
        <p:spPr>
          <a:xfrm>
            <a:off x="7830175" y="4598350"/>
            <a:ext cx="1188900" cy="230700"/>
          </a:xfrm>
          <a:prstGeom prst="rect">
            <a:avLst/>
          </a:prstGeom>
          <a:noFill/>
          <a:ln cap="flat" cmpd="sng" w="9525">
            <a:solidFill>
              <a:srgbClr val="FF33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30"/>
          <p:cNvSpPr/>
          <p:nvPr/>
        </p:nvSpPr>
        <p:spPr>
          <a:xfrm>
            <a:off x="6902550" y="1912425"/>
            <a:ext cx="219300" cy="283500"/>
          </a:xfrm>
          <a:prstGeom prst="mathPlus">
            <a:avLst>
              <a:gd fmla="val 23520" name="adj1"/>
            </a:avLst>
          </a:prstGeom>
          <a:solidFill>
            <a:schemeClr val="lt2"/>
          </a:solidFill>
          <a:ln cap="flat" cmpd="sng" w="9525">
            <a:solidFill>
              <a:srgbClr val="FF33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30"/>
          <p:cNvSpPr/>
          <p:nvPr/>
        </p:nvSpPr>
        <p:spPr>
          <a:xfrm>
            <a:off x="8268925" y="3101363"/>
            <a:ext cx="219300" cy="283500"/>
          </a:xfrm>
          <a:prstGeom prst="mathPlus">
            <a:avLst>
              <a:gd fmla="val 23520" name="adj1"/>
            </a:avLst>
          </a:prstGeom>
          <a:solidFill>
            <a:schemeClr val="lt2"/>
          </a:solidFill>
          <a:ln cap="flat" cmpd="sng" w="9525">
            <a:solidFill>
              <a:srgbClr val="FF33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30"/>
          <p:cNvSpPr/>
          <p:nvPr/>
        </p:nvSpPr>
        <p:spPr>
          <a:xfrm>
            <a:off x="8314975" y="4040350"/>
            <a:ext cx="219300" cy="283500"/>
          </a:xfrm>
          <a:prstGeom prst="mathPlus">
            <a:avLst>
              <a:gd fmla="val 23520" name="adj1"/>
            </a:avLst>
          </a:prstGeom>
          <a:solidFill>
            <a:schemeClr val="lt2"/>
          </a:solidFill>
          <a:ln cap="flat" cmpd="sng" w="9525">
            <a:solidFill>
              <a:srgbClr val="FF33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6" name="Google Shape;576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77" name="Google Shape;577;p31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8" name="Google Shape;578;p31"/>
          <p:cNvSpPr txBox="1"/>
          <p:nvPr/>
        </p:nvSpPr>
        <p:spPr>
          <a:xfrm>
            <a:off x="92675" y="212975"/>
            <a:ext cx="5896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B-Tree: Insertion</a:t>
            </a:r>
            <a:endParaRPr sz="2200"/>
          </a:p>
        </p:txBody>
      </p:sp>
      <p:pic>
        <p:nvPicPr>
          <p:cNvPr id="579" name="Google Shape;57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9825" y="1129450"/>
            <a:ext cx="2301385" cy="1838688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31"/>
          <p:cNvSpPr txBox="1"/>
          <p:nvPr/>
        </p:nvSpPr>
        <p:spPr>
          <a:xfrm>
            <a:off x="284600" y="3209650"/>
            <a:ext cx="193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25454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FFFF00"/>
                </a:highlight>
              </a:rPr>
              <a:t>A B-tree of degree 5</a:t>
            </a:r>
            <a:endParaRPr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  <p:pic>
        <p:nvPicPr>
          <p:cNvPr id="581" name="Google Shape;581;p31"/>
          <p:cNvPicPr preferRelativeResize="0"/>
          <p:nvPr/>
        </p:nvPicPr>
        <p:blipFill rotWithShape="1">
          <a:blip r:embed="rId5">
            <a:alphaModFix/>
          </a:blip>
          <a:srcRect b="0" l="0" r="57870" t="0"/>
          <a:stretch/>
        </p:blipFill>
        <p:spPr>
          <a:xfrm>
            <a:off x="3442426" y="1129450"/>
            <a:ext cx="2678702" cy="2152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82" name="Google Shape;582;p31"/>
          <p:cNvCxnSpPr/>
          <p:nvPr/>
        </p:nvCxnSpPr>
        <p:spPr>
          <a:xfrm>
            <a:off x="2837800" y="2508775"/>
            <a:ext cx="726600" cy="0"/>
          </a:xfrm>
          <a:prstGeom prst="straightConnector1">
            <a:avLst/>
          </a:prstGeom>
          <a:noFill/>
          <a:ln cap="flat" cmpd="sng" w="9525">
            <a:solidFill>
              <a:srgbClr val="FF33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83" name="Google Shape;583;p31"/>
          <p:cNvSpPr txBox="1"/>
          <p:nvPr/>
        </p:nvSpPr>
        <p:spPr>
          <a:xfrm>
            <a:off x="2687000" y="2005525"/>
            <a:ext cx="1213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FFFF00"/>
                </a:highlight>
              </a:rPr>
              <a:t>I</a:t>
            </a:r>
            <a:r>
              <a:rPr lang="en">
                <a:solidFill>
                  <a:schemeClr val="dk1"/>
                </a:solidFill>
                <a:highlight>
                  <a:srgbClr val="FFFF00"/>
                </a:highlight>
              </a:rPr>
              <a:t>nserting 55</a:t>
            </a:r>
            <a:endParaRPr>
              <a:highlight>
                <a:srgbClr val="FFFF00"/>
              </a:highlight>
            </a:endParaRPr>
          </a:p>
        </p:txBody>
      </p:sp>
      <p:pic>
        <p:nvPicPr>
          <p:cNvPr id="584" name="Google Shape;584;p31"/>
          <p:cNvPicPr preferRelativeResize="0"/>
          <p:nvPr/>
        </p:nvPicPr>
        <p:blipFill rotWithShape="1">
          <a:blip r:embed="rId5">
            <a:alphaModFix/>
          </a:blip>
          <a:srcRect b="0" l="42690" r="12915" t="0"/>
          <a:stretch/>
        </p:blipFill>
        <p:spPr>
          <a:xfrm>
            <a:off x="6189675" y="1129450"/>
            <a:ext cx="2822676" cy="2152350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31"/>
          <p:cNvSpPr txBox="1"/>
          <p:nvPr/>
        </p:nvSpPr>
        <p:spPr>
          <a:xfrm>
            <a:off x="7583000" y="3324350"/>
            <a:ext cx="1026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Overflow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0" name="Google Shape;59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91" name="Google Shape;591;p32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2" name="Google Shape;592;p32"/>
          <p:cNvSpPr txBox="1"/>
          <p:nvPr/>
        </p:nvSpPr>
        <p:spPr>
          <a:xfrm>
            <a:off x="92675" y="212975"/>
            <a:ext cx="5896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B-Tree: Insertion</a:t>
            </a:r>
            <a:endParaRPr sz="2200"/>
          </a:p>
        </p:txBody>
      </p:sp>
      <p:pic>
        <p:nvPicPr>
          <p:cNvPr id="593" name="Google Shape;593;p32"/>
          <p:cNvPicPr preferRelativeResize="0"/>
          <p:nvPr/>
        </p:nvPicPr>
        <p:blipFill rotWithShape="1">
          <a:blip r:embed="rId4">
            <a:alphaModFix/>
          </a:blip>
          <a:srcRect b="43175" l="0" r="54217" t="0"/>
          <a:stretch/>
        </p:blipFill>
        <p:spPr>
          <a:xfrm>
            <a:off x="351175" y="1017825"/>
            <a:ext cx="3542227" cy="2244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32"/>
          <p:cNvPicPr preferRelativeResize="0"/>
          <p:nvPr/>
        </p:nvPicPr>
        <p:blipFill rotWithShape="1">
          <a:blip r:embed="rId4">
            <a:alphaModFix/>
          </a:blip>
          <a:srcRect b="0" l="0" r="0" t="57761"/>
          <a:stretch/>
        </p:blipFill>
        <p:spPr>
          <a:xfrm>
            <a:off x="585825" y="3428075"/>
            <a:ext cx="7736874" cy="166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32"/>
          <p:cNvPicPr preferRelativeResize="0"/>
          <p:nvPr/>
        </p:nvPicPr>
        <p:blipFill rotWithShape="1">
          <a:blip r:embed="rId4">
            <a:alphaModFix/>
          </a:blip>
          <a:srcRect b="43175" l="49395" r="0" t="0"/>
          <a:stretch/>
        </p:blipFill>
        <p:spPr>
          <a:xfrm>
            <a:off x="4715925" y="1071763"/>
            <a:ext cx="3915225" cy="2244949"/>
          </a:xfrm>
          <a:prstGeom prst="rect">
            <a:avLst/>
          </a:prstGeom>
          <a:noFill/>
          <a:ln>
            <a:noFill/>
          </a:ln>
        </p:spPr>
      </p:pic>
      <p:sp>
        <p:nvSpPr>
          <p:cNvPr id="596" name="Google Shape;596;p32"/>
          <p:cNvSpPr txBox="1"/>
          <p:nvPr/>
        </p:nvSpPr>
        <p:spPr>
          <a:xfrm>
            <a:off x="3764975" y="1740950"/>
            <a:ext cx="1026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Overflow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1" name="Google Shape;60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02" name="Google Shape;602;p33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3" name="Google Shape;603;p33"/>
          <p:cNvSpPr txBox="1"/>
          <p:nvPr/>
        </p:nvSpPr>
        <p:spPr>
          <a:xfrm>
            <a:off x="92675" y="212975"/>
            <a:ext cx="5896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B-Tree: Insertion</a:t>
            </a:r>
            <a:endParaRPr sz="2200"/>
          </a:p>
        </p:txBody>
      </p:sp>
      <p:sp>
        <p:nvSpPr>
          <p:cNvPr id="604" name="Google Shape;604;p33"/>
          <p:cNvSpPr txBox="1"/>
          <p:nvPr/>
        </p:nvSpPr>
        <p:spPr>
          <a:xfrm>
            <a:off x="123400" y="1117275"/>
            <a:ext cx="7594800" cy="22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Create B-Tree of order 4 using the following nodes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2	5	10	1	6	9	4	3	12	18	20	25 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9" name="Google Shape;60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10" name="Google Shape;610;p34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1" name="Google Shape;611;p34"/>
          <p:cNvSpPr txBox="1"/>
          <p:nvPr/>
        </p:nvSpPr>
        <p:spPr>
          <a:xfrm>
            <a:off x="92675" y="212975"/>
            <a:ext cx="5896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B-Tree: Deletion</a:t>
            </a:r>
            <a:endParaRPr sz="2200"/>
          </a:p>
        </p:txBody>
      </p:sp>
      <p:sp>
        <p:nvSpPr>
          <p:cNvPr id="612" name="Google Shape;612;p34"/>
          <p:cNvSpPr/>
          <p:nvPr/>
        </p:nvSpPr>
        <p:spPr>
          <a:xfrm>
            <a:off x="2035072" y="1373276"/>
            <a:ext cx="1808100" cy="25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  	10	50	80</a:t>
            </a:r>
            <a:endParaRPr/>
          </a:p>
        </p:txBody>
      </p:sp>
      <p:sp>
        <p:nvSpPr>
          <p:cNvPr id="613" name="Google Shape;613;p34"/>
          <p:cNvSpPr/>
          <p:nvPr/>
        </p:nvSpPr>
        <p:spPr>
          <a:xfrm>
            <a:off x="277700" y="2160900"/>
            <a:ext cx="1113600" cy="25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  	4</a:t>
            </a:r>
            <a:endParaRPr/>
          </a:p>
        </p:txBody>
      </p:sp>
      <p:sp>
        <p:nvSpPr>
          <p:cNvPr id="614" name="Google Shape;614;p34"/>
          <p:cNvSpPr/>
          <p:nvPr/>
        </p:nvSpPr>
        <p:spPr>
          <a:xfrm>
            <a:off x="2183396" y="2160900"/>
            <a:ext cx="1113600" cy="25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  	9</a:t>
            </a:r>
            <a:endParaRPr/>
          </a:p>
        </p:txBody>
      </p:sp>
      <p:sp>
        <p:nvSpPr>
          <p:cNvPr id="615" name="Google Shape;615;p34"/>
          <p:cNvSpPr/>
          <p:nvPr/>
        </p:nvSpPr>
        <p:spPr>
          <a:xfrm>
            <a:off x="3843179" y="2160900"/>
            <a:ext cx="1592400" cy="25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	28  	29</a:t>
            </a:r>
            <a:endParaRPr/>
          </a:p>
        </p:txBody>
      </p:sp>
      <p:cxnSp>
        <p:nvCxnSpPr>
          <p:cNvPr id="616" name="Google Shape;616;p34"/>
          <p:cNvCxnSpPr>
            <a:endCxn id="613" idx="0"/>
          </p:cNvCxnSpPr>
          <p:nvPr/>
        </p:nvCxnSpPr>
        <p:spPr>
          <a:xfrm flipH="1">
            <a:off x="834500" y="1527900"/>
            <a:ext cx="1317600" cy="63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17" name="Google Shape;617;p34"/>
          <p:cNvCxnSpPr>
            <a:endCxn id="614" idx="0"/>
          </p:cNvCxnSpPr>
          <p:nvPr/>
        </p:nvCxnSpPr>
        <p:spPr>
          <a:xfrm>
            <a:off x="2456396" y="1522200"/>
            <a:ext cx="283800" cy="638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18" name="Google Shape;618;p34"/>
          <p:cNvCxnSpPr/>
          <p:nvPr/>
        </p:nvCxnSpPr>
        <p:spPr>
          <a:xfrm>
            <a:off x="2947925" y="1522353"/>
            <a:ext cx="1056300" cy="634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19" name="Google Shape;619;p34"/>
          <p:cNvSpPr txBox="1"/>
          <p:nvPr/>
        </p:nvSpPr>
        <p:spPr>
          <a:xfrm>
            <a:off x="5343050" y="1527975"/>
            <a:ext cx="3411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lang="en">
                <a:solidFill>
                  <a:schemeClr val="dk2"/>
                </a:solidFill>
              </a:rPr>
              <a:t>Deletion always occurs at the leaf.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620" name="Google Shape;620;p34"/>
          <p:cNvSpPr txBox="1"/>
          <p:nvPr/>
        </p:nvSpPr>
        <p:spPr>
          <a:xfrm>
            <a:off x="356425" y="1059325"/>
            <a:ext cx="82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FF"/>
                </a:solidFill>
              </a:rPr>
              <a:t>P = 5</a:t>
            </a:r>
            <a:endParaRPr>
              <a:solidFill>
                <a:srgbClr val="FF00FF"/>
              </a:solidFill>
            </a:endParaRPr>
          </a:p>
        </p:txBody>
      </p:sp>
      <p:sp>
        <p:nvSpPr>
          <p:cNvPr id="621" name="Google Shape;621;p34"/>
          <p:cNvSpPr txBox="1"/>
          <p:nvPr/>
        </p:nvSpPr>
        <p:spPr>
          <a:xfrm>
            <a:off x="277700" y="3036575"/>
            <a:ext cx="4092300" cy="14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accent1"/>
                </a:solidFill>
              </a:rPr>
              <a:t>Delete 10</a:t>
            </a:r>
            <a:endParaRPr u="sng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lang="en">
                <a:solidFill>
                  <a:schemeClr val="dk2"/>
                </a:solidFill>
              </a:rPr>
              <a:t>Goto left (right) subtree</a:t>
            </a:r>
            <a:endParaRPr>
              <a:solidFill>
                <a:schemeClr val="dk2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</a:pPr>
            <a:r>
              <a:rPr lang="en">
                <a:solidFill>
                  <a:schemeClr val="dk2"/>
                </a:solidFill>
              </a:rPr>
              <a:t>Find the largest (smallest) element and replace with the to be deleted node.</a:t>
            </a:r>
            <a:endParaRPr u="sng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solidFill>
                <a:schemeClr val="dk2"/>
              </a:solidFill>
            </a:endParaRPr>
          </a:p>
        </p:txBody>
      </p:sp>
      <p:sp>
        <p:nvSpPr>
          <p:cNvPr id="622" name="Google Shape;622;p34"/>
          <p:cNvSpPr/>
          <p:nvPr/>
        </p:nvSpPr>
        <p:spPr>
          <a:xfrm>
            <a:off x="6149872" y="3125876"/>
            <a:ext cx="1808100" cy="25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  	</a:t>
            </a:r>
            <a:r>
              <a:rPr lang="en">
                <a:highlight>
                  <a:srgbClr val="FFFF00"/>
                </a:highlight>
              </a:rPr>
              <a:t>9</a:t>
            </a:r>
            <a:r>
              <a:rPr lang="en"/>
              <a:t>	50	80</a:t>
            </a:r>
            <a:endParaRPr/>
          </a:p>
        </p:txBody>
      </p:sp>
      <p:sp>
        <p:nvSpPr>
          <p:cNvPr id="623" name="Google Shape;623;p34"/>
          <p:cNvSpPr/>
          <p:nvPr/>
        </p:nvSpPr>
        <p:spPr>
          <a:xfrm>
            <a:off x="4392500" y="3913500"/>
            <a:ext cx="1113600" cy="25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  	4</a:t>
            </a:r>
            <a:endParaRPr/>
          </a:p>
        </p:txBody>
      </p:sp>
      <p:sp>
        <p:nvSpPr>
          <p:cNvPr id="624" name="Google Shape;624;p34"/>
          <p:cNvSpPr/>
          <p:nvPr/>
        </p:nvSpPr>
        <p:spPr>
          <a:xfrm>
            <a:off x="6298200" y="3913500"/>
            <a:ext cx="1056300" cy="25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  	</a:t>
            </a:r>
            <a:endParaRPr/>
          </a:p>
        </p:txBody>
      </p:sp>
      <p:sp>
        <p:nvSpPr>
          <p:cNvPr id="625" name="Google Shape;625;p34"/>
          <p:cNvSpPr/>
          <p:nvPr/>
        </p:nvSpPr>
        <p:spPr>
          <a:xfrm>
            <a:off x="7670277" y="3913500"/>
            <a:ext cx="1401300" cy="25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20   28  29</a:t>
            </a:r>
            <a:endParaRPr/>
          </a:p>
        </p:txBody>
      </p:sp>
      <p:cxnSp>
        <p:nvCxnSpPr>
          <p:cNvPr id="626" name="Google Shape;626;p34"/>
          <p:cNvCxnSpPr>
            <a:endCxn id="623" idx="0"/>
          </p:cNvCxnSpPr>
          <p:nvPr/>
        </p:nvCxnSpPr>
        <p:spPr>
          <a:xfrm flipH="1">
            <a:off x="4949300" y="3280500"/>
            <a:ext cx="1317600" cy="63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27" name="Google Shape;627;p34"/>
          <p:cNvCxnSpPr>
            <a:endCxn id="624" idx="0"/>
          </p:cNvCxnSpPr>
          <p:nvPr/>
        </p:nvCxnSpPr>
        <p:spPr>
          <a:xfrm>
            <a:off x="6542550" y="3274800"/>
            <a:ext cx="283800" cy="638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28" name="Google Shape;628;p34"/>
          <p:cNvCxnSpPr/>
          <p:nvPr/>
        </p:nvCxnSpPr>
        <p:spPr>
          <a:xfrm>
            <a:off x="7062725" y="3274953"/>
            <a:ext cx="1056300" cy="634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29" name="Google Shape;629;p34"/>
          <p:cNvSpPr txBox="1"/>
          <p:nvPr/>
        </p:nvSpPr>
        <p:spPr>
          <a:xfrm>
            <a:off x="6266900" y="4111175"/>
            <a:ext cx="1026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Underflow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" name="Google Shape;63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35" name="Google Shape;635;p35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36" name="Google Shape;636;p35"/>
          <p:cNvSpPr txBox="1"/>
          <p:nvPr/>
        </p:nvSpPr>
        <p:spPr>
          <a:xfrm>
            <a:off x="92675" y="212975"/>
            <a:ext cx="5896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B-Tree: Deletion</a:t>
            </a:r>
            <a:endParaRPr sz="2200"/>
          </a:p>
        </p:txBody>
      </p:sp>
      <p:sp>
        <p:nvSpPr>
          <p:cNvPr id="637" name="Google Shape;637;p35"/>
          <p:cNvSpPr txBox="1"/>
          <p:nvPr/>
        </p:nvSpPr>
        <p:spPr>
          <a:xfrm>
            <a:off x="356425" y="1059325"/>
            <a:ext cx="82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FF"/>
                </a:solidFill>
              </a:rPr>
              <a:t>P = 5</a:t>
            </a:r>
            <a:endParaRPr>
              <a:solidFill>
                <a:srgbClr val="FF00FF"/>
              </a:solidFill>
            </a:endParaRPr>
          </a:p>
        </p:txBody>
      </p:sp>
      <p:sp>
        <p:nvSpPr>
          <p:cNvPr id="638" name="Google Shape;638;p35"/>
          <p:cNvSpPr/>
          <p:nvPr/>
        </p:nvSpPr>
        <p:spPr>
          <a:xfrm>
            <a:off x="1882672" y="1220876"/>
            <a:ext cx="1808100" cy="25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  	</a:t>
            </a:r>
            <a:r>
              <a:rPr lang="en">
                <a:highlight>
                  <a:srgbClr val="FFFF00"/>
                </a:highlight>
              </a:rPr>
              <a:t>9</a:t>
            </a:r>
            <a:r>
              <a:rPr lang="en"/>
              <a:t>	50	80</a:t>
            </a:r>
            <a:endParaRPr/>
          </a:p>
        </p:txBody>
      </p:sp>
      <p:sp>
        <p:nvSpPr>
          <p:cNvPr id="639" name="Google Shape;639;p35"/>
          <p:cNvSpPr/>
          <p:nvPr/>
        </p:nvSpPr>
        <p:spPr>
          <a:xfrm>
            <a:off x="125300" y="2008500"/>
            <a:ext cx="1113600" cy="25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  	4</a:t>
            </a:r>
            <a:endParaRPr/>
          </a:p>
        </p:txBody>
      </p:sp>
      <p:sp>
        <p:nvSpPr>
          <p:cNvPr id="640" name="Google Shape;640;p35"/>
          <p:cNvSpPr/>
          <p:nvPr/>
        </p:nvSpPr>
        <p:spPr>
          <a:xfrm>
            <a:off x="1739225" y="2008500"/>
            <a:ext cx="1056300" cy="25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  	</a:t>
            </a:r>
            <a:endParaRPr/>
          </a:p>
        </p:txBody>
      </p:sp>
      <p:sp>
        <p:nvSpPr>
          <p:cNvPr id="641" name="Google Shape;641;p35"/>
          <p:cNvSpPr/>
          <p:nvPr/>
        </p:nvSpPr>
        <p:spPr>
          <a:xfrm>
            <a:off x="3105303" y="2008500"/>
            <a:ext cx="1466700" cy="25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     28  	29</a:t>
            </a:r>
            <a:endParaRPr/>
          </a:p>
        </p:txBody>
      </p:sp>
      <p:cxnSp>
        <p:nvCxnSpPr>
          <p:cNvPr id="642" name="Google Shape;642;p35"/>
          <p:cNvCxnSpPr>
            <a:endCxn id="639" idx="0"/>
          </p:cNvCxnSpPr>
          <p:nvPr/>
        </p:nvCxnSpPr>
        <p:spPr>
          <a:xfrm flipH="1">
            <a:off x="682100" y="1375500"/>
            <a:ext cx="1317600" cy="63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3" name="Google Shape;643;p35"/>
          <p:cNvCxnSpPr>
            <a:endCxn id="640" idx="0"/>
          </p:cNvCxnSpPr>
          <p:nvPr/>
        </p:nvCxnSpPr>
        <p:spPr>
          <a:xfrm flipH="1">
            <a:off x="2267375" y="1364100"/>
            <a:ext cx="15300" cy="64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4" name="Google Shape;644;p35"/>
          <p:cNvCxnSpPr/>
          <p:nvPr/>
        </p:nvCxnSpPr>
        <p:spPr>
          <a:xfrm>
            <a:off x="2795525" y="1369953"/>
            <a:ext cx="686700" cy="652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45" name="Google Shape;645;p35"/>
          <p:cNvSpPr txBox="1"/>
          <p:nvPr/>
        </p:nvSpPr>
        <p:spPr>
          <a:xfrm>
            <a:off x="1807750" y="2268050"/>
            <a:ext cx="1026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Underflow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646" name="Google Shape;646;p35"/>
          <p:cNvSpPr txBox="1"/>
          <p:nvPr/>
        </p:nvSpPr>
        <p:spPr>
          <a:xfrm>
            <a:off x="125300" y="2996725"/>
            <a:ext cx="4542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accent1"/>
                </a:solidFill>
              </a:rPr>
              <a:t>M</a:t>
            </a:r>
            <a:r>
              <a:rPr lang="en" sz="1200" u="sng">
                <a:solidFill>
                  <a:schemeClr val="accent1"/>
                </a:solidFill>
              </a:rPr>
              <a:t>erge</a:t>
            </a:r>
            <a:r>
              <a:rPr lang="en" sz="1200">
                <a:solidFill>
                  <a:schemeClr val="dk2"/>
                </a:solidFill>
              </a:rPr>
              <a:t> underflowing node (8) and take most populous sibling node (20 28 29), and middle element (9) from the parent node 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647" name="Google Shape;647;p35"/>
          <p:cNvSpPr/>
          <p:nvPr/>
        </p:nvSpPr>
        <p:spPr>
          <a:xfrm>
            <a:off x="901600" y="3853950"/>
            <a:ext cx="2662800" cy="25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	9	20	28	29  	</a:t>
            </a:r>
            <a:endParaRPr/>
          </a:p>
        </p:txBody>
      </p:sp>
      <p:sp>
        <p:nvSpPr>
          <p:cNvPr id="648" name="Google Shape;648;p35"/>
          <p:cNvSpPr txBox="1"/>
          <p:nvPr/>
        </p:nvSpPr>
        <p:spPr>
          <a:xfrm>
            <a:off x="3641600" y="3783600"/>
            <a:ext cx="1026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Ov</a:t>
            </a:r>
            <a:r>
              <a:rPr lang="en">
                <a:solidFill>
                  <a:srgbClr val="FF0000"/>
                </a:solidFill>
              </a:rPr>
              <a:t>erflow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649" name="Google Shape;649;p35"/>
          <p:cNvSpPr txBox="1"/>
          <p:nvPr/>
        </p:nvSpPr>
        <p:spPr>
          <a:xfrm>
            <a:off x="97600" y="4320625"/>
            <a:ext cx="4446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1"/>
                </a:solidFill>
              </a:rPr>
              <a:t>If overflow happens</a:t>
            </a:r>
            <a:r>
              <a:rPr lang="en" sz="1200">
                <a:solidFill>
                  <a:schemeClr val="dk2"/>
                </a:solidFill>
              </a:rPr>
              <a:t>, swap new middle element (20) and previous middle element (9) and adjust the other elements accordingly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650" name="Google Shape;650;p35"/>
          <p:cNvSpPr/>
          <p:nvPr/>
        </p:nvSpPr>
        <p:spPr>
          <a:xfrm>
            <a:off x="6378472" y="2287676"/>
            <a:ext cx="1808100" cy="25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  	</a:t>
            </a:r>
            <a:r>
              <a:rPr lang="en">
                <a:highlight>
                  <a:srgbClr val="FFFF00"/>
                </a:highlight>
              </a:rPr>
              <a:t>20</a:t>
            </a:r>
            <a:r>
              <a:rPr lang="en"/>
              <a:t>	50	80</a:t>
            </a:r>
            <a:endParaRPr/>
          </a:p>
        </p:txBody>
      </p:sp>
      <p:sp>
        <p:nvSpPr>
          <p:cNvPr id="651" name="Google Shape;651;p35"/>
          <p:cNvSpPr/>
          <p:nvPr/>
        </p:nvSpPr>
        <p:spPr>
          <a:xfrm>
            <a:off x="4621100" y="3075300"/>
            <a:ext cx="1113600" cy="25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  	4</a:t>
            </a:r>
            <a:endParaRPr/>
          </a:p>
        </p:txBody>
      </p:sp>
      <p:sp>
        <p:nvSpPr>
          <p:cNvPr id="652" name="Google Shape;652;p35"/>
          <p:cNvSpPr/>
          <p:nvPr/>
        </p:nvSpPr>
        <p:spPr>
          <a:xfrm>
            <a:off x="6177725" y="3075300"/>
            <a:ext cx="1113600" cy="25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</a:t>
            </a:r>
            <a:r>
              <a:rPr lang="en"/>
              <a:t>8	 9    </a:t>
            </a:r>
            <a:r>
              <a:rPr lang="en"/>
              <a:t>	</a:t>
            </a:r>
            <a:endParaRPr/>
          </a:p>
        </p:txBody>
      </p:sp>
      <p:sp>
        <p:nvSpPr>
          <p:cNvPr id="653" name="Google Shape;653;p35"/>
          <p:cNvSpPr/>
          <p:nvPr/>
        </p:nvSpPr>
        <p:spPr>
          <a:xfrm>
            <a:off x="7601103" y="3075300"/>
            <a:ext cx="1466700" cy="25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   28  	29</a:t>
            </a:r>
            <a:endParaRPr/>
          </a:p>
        </p:txBody>
      </p:sp>
      <p:cxnSp>
        <p:nvCxnSpPr>
          <p:cNvPr id="654" name="Google Shape;654;p35"/>
          <p:cNvCxnSpPr>
            <a:endCxn id="651" idx="0"/>
          </p:cNvCxnSpPr>
          <p:nvPr/>
        </p:nvCxnSpPr>
        <p:spPr>
          <a:xfrm flipH="1">
            <a:off x="5177900" y="2442300"/>
            <a:ext cx="1317600" cy="63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55" name="Google Shape;655;p35"/>
          <p:cNvCxnSpPr>
            <a:endCxn id="652" idx="0"/>
          </p:cNvCxnSpPr>
          <p:nvPr/>
        </p:nvCxnSpPr>
        <p:spPr>
          <a:xfrm flipH="1">
            <a:off x="6734525" y="2430900"/>
            <a:ext cx="15300" cy="64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56" name="Google Shape;656;p35"/>
          <p:cNvCxnSpPr/>
          <p:nvPr/>
        </p:nvCxnSpPr>
        <p:spPr>
          <a:xfrm>
            <a:off x="7291325" y="2436753"/>
            <a:ext cx="686700" cy="652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1" name="Google Shape;66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62" name="Google Shape;662;p36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63" name="Google Shape;663;p36"/>
          <p:cNvSpPr txBox="1"/>
          <p:nvPr/>
        </p:nvSpPr>
        <p:spPr>
          <a:xfrm>
            <a:off x="92675" y="212975"/>
            <a:ext cx="5896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B-Tree: Deletion</a:t>
            </a:r>
            <a:endParaRPr sz="2200"/>
          </a:p>
        </p:txBody>
      </p:sp>
      <p:sp>
        <p:nvSpPr>
          <p:cNvPr id="664" name="Google Shape;664;p36"/>
          <p:cNvSpPr/>
          <p:nvPr/>
        </p:nvSpPr>
        <p:spPr>
          <a:xfrm>
            <a:off x="2035072" y="1373276"/>
            <a:ext cx="1808100" cy="25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  	10	50	80</a:t>
            </a:r>
            <a:endParaRPr/>
          </a:p>
        </p:txBody>
      </p:sp>
      <p:sp>
        <p:nvSpPr>
          <p:cNvPr id="665" name="Google Shape;665;p36"/>
          <p:cNvSpPr/>
          <p:nvPr/>
        </p:nvSpPr>
        <p:spPr>
          <a:xfrm>
            <a:off x="277700" y="2160900"/>
            <a:ext cx="1113600" cy="25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  	4</a:t>
            </a:r>
            <a:endParaRPr/>
          </a:p>
        </p:txBody>
      </p:sp>
      <p:sp>
        <p:nvSpPr>
          <p:cNvPr id="666" name="Google Shape;666;p36"/>
          <p:cNvSpPr/>
          <p:nvPr/>
        </p:nvSpPr>
        <p:spPr>
          <a:xfrm>
            <a:off x="1726196" y="2160900"/>
            <a:ext cx="1113600" cy="25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  	9</a:t>
            </a:r>
            <a:endParaRPr/>
          </a:p>
        </p:txBody>
      </p:sp>
      <p:sp>
        <p:nvSpPr>
          <p:cNvPr id="667" name="Google Shape;667;p36"/>
          <p:cNvSpPr/>
          <p:nvPr/>
        </p:nvSpPr>
        <p:spPr>
          <a:xfrm>
            <a:off x="3081179" y="2160900"/>
            <a:ext cx="1592400" cy="25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	28  	29</a:t>
            </a:r>
            <a:endParaRPr/>
          </a:p>
        </p:txBody>
      </p:sp>
      <p:cxnSp>
        <p:nvCxnSpPr>
          <p:cNvPr id="668" name="Google Shape;668;p36"/>
          <p:cNvCxnSpPr/>
          <p:nvPr/>
        </p:nvCxnSpPr>
        <p:spPr>
          <a:xfrm flipH="1">
            <a:off x="758300" y="1527900"/>
            <a:ext cx="1317600" cy="63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69" name="Google Shape;669;p36"/>
          <p:cNvCxnSpPr>
            <a:endCxn id="666" idx="0"/>
          </p:cNvCxnSpPr>
          <p:nvPr/>
        </p:nvCxnSpPr>
        <p:spPr>
          <a:xfrm flipH="1">
            <a:off x="2282996" y="1535400"/>
            <a:ext cx="157200" cy="625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70" name="Google Shape;670;p36"/>
          <p:cNvCxnSpPr/>
          <p:nvPr/>
        </p:nvCxnSpPr>
        <p:spPr>
          <a:xfrm>
            <a:off x="2871725" y="1527303"/>
            <a:ext cx="760500" cy="63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71" name="Google Shape;671;p36"/>
          <p:cNvSpPr txBox="1"/>
          <p:nvPr/>
        </p:nvSpPr>
        <p:spPr>
          <a:xfrm>
            <a:off x="356425" y="1059325"/>
            <a:ext cx="82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FF"/>
                </a:solidFill>
              </a:rPr>
              <a:t>P = 5</a:t>
            </a:r>
            <a:endParaRPr>
              <a:solidFill>
                <a:srgbClr val="FF00FF"/>
              </a:solidFill>
            </a:endParaRPr>
          </a:p>
        </p:txBody>
      </p:sp>
      <p:sp>
        <p:nvSpPr>
          <p:cNvPr id="672" name="Google Shape;672;p36"/>
          <p:cNvSpPr txBox="1"/>
          <p:nvPr/>
        </p:nvSpPr>
        <p:spPr>
          <a:xfrm>
            <a:off x="277700" y="3036575"/>
            <a:ext cx="1175400" cy="4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accent1"/>
                </a:solidFill>
              </a:rPr>
              <a:t>Delete 3</a:t>
            </a:r>
            <a:endParaRPr u="sng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sng">
              <a:solidFill>
                <a:schemeClr val="dk2"/>
              </a:solidFill>
            </a:endParaRPr>
          </a:p>
        </p:txBody>
      </p:sp>
      <p:sp>
        <p:nvSpPr>
          <p:cNvPr id="673" name="Google Shape;673;p36"/>
          <p:cNvSpPr/>
          <p:nvPr/>
        </p:nvSpPr>
        <p:spPr>
          <a:xfrm>
            <a:off x="2035072" y="3506876"/>
            <a:ext cx="1808100" cy="25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  	10	50	80</a:t>
            </a:r>
            <a:endParaRPr/>
          </a:p>
        </p:txBody>
      </p:sp>
      <p:sp>
        <p:nvSpPr>
          <p:cNvPr id="674" name="Google Shape;674;p36"/>
          <p:cNvSpPr/>
          <p:nvPr/>
        </p:nvSpPr>
        <p:spPr>
          <a:xfrm>
            <a:off x="277700" y="4294500"/>
            <a:ext cx="1113600" cy="25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	4</a:t>
            </a:r>
            <a:endParaRPr/>
          </a:p>
        </p:txBody>
      </p:sp>
      <p:sp>
        <p:nvSpPr>
          <p:cNvPr id="675" name="Google Shape;675;p36"/>
          <p:cNvSpPr/>
          <p:nvPr/>
        </p:nvSpPr>
        <p:spPr>
          <a:xfrm>
            <a:off x="1726196" y="4294500"/>
            <a:ext cx="1113600" cy="25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  	9</a:t>
            </a:r>
            <a:endParaRPr/>
          </a:p>
        </p:txBody>
      </p:sp>
      <p:sp>
        <p:nvSpPr>
          <p:cNvPr id="676" name="Google Shape;676;p36"/>
          <p:cNvSpPr/>
          <p:nvPr/>
        </p:nvSpPr>
        <p:spPr>
          <a:xfrm>
            <a:off x="3081179" y="4294500"/>
            <a:ext cx="1592400" cy="25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	28  	29</a:t>
            </a:r>
            <a:endParaRPr/>
          </a:p>
        </p:txBody>
      </p:sp>
      <p:cxnSp>
        <p:nvCxnSpPr>
          <p:cNvPr id="677" name="Google Shape;677;p36"/>
          <p:cNvCxnSpPr/>
          <p:nvPr/>
        </p:nvCxnSpPr>
        <p:spPr>
          <a:xfrm flipH="1">
            <a:off x="758300" y="3661500"/>
            <a:ext cx="1317600" cy="63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78" name="Google Shape;678;p36"/>
          <p:cNvCxnSpPr>
            <a:endCxn id="675" idx="0"/>
          </p:cNvCxnSpPr>
          <p:nvPr/>
        </p:nvCxnSpPr>
        <p:spPr>
          <a:xfrm flipH="1">
            <a:off x="2282996" y="3669000"/>
            <a:ext cx="157200" cy="625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79" name="Google Shape;679;p36"/>
          <p:cNvCxnSpPr/>
          <p:nvPr/>
        </p:nvCxnSpPr>
        <p:spPr>
          <a:xfrm>
            <a:off x="2871725" y="3660903"/>
            <a:ext cx="760500" cy="63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80" name="Google Shape;680;p36"/>
          <p:cNvSpPr txBox="1"/>
          <p:nvPr/>
        </p:nvSpPr>
        <p:spPr>
          <a:xfrm>
            <a:off x="321350" y="4487725"/>
            <a:ext cx="1026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Underflow</a:t>
            </a:r>
            <a:endParaRPr>
              <a:solidFill>
                <a:srgbClr val="FF0000"/>
              </a:solidFill>
            </a:endParaRPr>
          </a:p>
        </p:txBody>
      </p:sp>
      <p:sp>
        <p:nvSpPr>
          <p:cNvPr id="681" name="Google Shape;681;p36"/>
          <p:cNvSpPr txBox="1"/>
          <p:nvPr/>
        </p:nvSpPr>
        <p:spPr>
          <a:xfrm>
            <a:off x="5339725" y="1240025"/>
            <a:ext cx="3322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accent1"/>
                </a:solidFill>
              </a:rPr>
              <a:t>Merge</a:t>
            </a:r>
            <a:r>
              <a:rPr lang="en" sz="1200">
                <a:solidFill>
                  <a:schemeClr val="dk2"/>
                </a:solidFill>
              </a:rPr>
              <a:t> underflowing node (4) and take most populous node (8, 9), and middle element (5) from the parent node 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682" name="Google Shape;682;p36"/>
          <p:cNvSpPr/>
          <p:nvPr/>
        </p:nvSpPr>
        <p:spPr>
          <a:xfrm>
            <a:off x="5233700" y="4038525"/>
            <a:ext cx="2073300" cy="25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	5	8	9  	</a:t>
            </a:r>
            <a:endParaRPr/>
          </a:p>
        </p:txBody>
      </p:sp>
      <p:sp>
        <p:nvSpPr>
          <p:cNvPr id="683" name="Google Shape;683;p36"/>
          <p:cNvSpPr/>
          <p:nvPr/>
        </p:nvSpPr>
        <p:spPr>
          <a:xfrm>
            <a:off x="6430947" y="3250901"/>
            <a:ext cx="1808100" cy="25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	10	50	80</a:t>
            </a:r>
            <a:endParaRPr/>
          </a:p>
        </p:txBody>
      </p:sp>
      <p:sp>
        <p:nvSpPr>
          <p:cNvPr id="684" name="Google Shape;684;p36"/>
          <p:cNvSpPr/>
          <p:nvPr/>
        </p:nvSpPr>
        <p:spPr>
          <a:xfrm>
            <a:off x="7477054" y="4038525"/>
            <a:ext cx="1592400" cy="25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20	28  	29</a:t>
            </a:r>
            <a:endParaRPr/>
          </a:p>
        </p:txBody>
      </p:sp>
      <p:cxnSp>
        <p:nvCxnSpPr>
          <p:cNvPr id="685" name="Google Shape;685;p36"/>
          <p:cNvCxnSpPr/>
          <p:nvPr/>
        </p:nvCxnSpPr>
        <p:spPr>
          <a:xfrm flipH="1">
            <a:off x="6678871" y="3413025"/>
            <a:ext cx="157200" cy="625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86" name="Google Shape;686;p36"/>
          <p:cNvCxnSpPr/>
          <p:nvPr/>
        </p:nvCxnSpPr>
        <p:spPr>
          <a:xfrm>
            <a:off x="7267600" y="3404928"/>
            <a:ext cx="760500" cy="631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87" name="Google Shape;687;p36"/>
          <p:cNvSpPr/>
          <p:nvPr/>
        </p:nvSpPr>
        <p:spPr>
          <a:xfrm>
            <a:off x="5964325" y="2158475"/>
            <a:ext cx="2144700" cy="259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4	5	8	9  	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2" name="Google Shape;69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93" name="Google Shape;693;p37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94" name="Google Shape;694;p37"/>
          <p:cNvSpPr txBox="1"/>
          <p:nvPr/>
        </p:nvSpPr>
        <p:spPr>
          <a:xfrm>
            <a:off x="92675" y="212975"/>
            <a:ext cx="5896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B-Tree: Deletion</a:t>
            </a:r>
            <a:endParaRPr sz="2200"/>
          </a:p>
        </p:txBody>
      </p:sp>
      <p:sp>
        <p:nvSpPr>
          <p:cNvPr id="695" name="Google Shape;695;p37"/>
          <p:cNvSpPr txBox="1"/>
          <p:nvPr/>
        </p:nvSpPr>
        <p:spPr>
          <a:xfrm>
            <a:off x="137100" y="973350"/>
            <a:ext cx="6415800" cy="36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accent1"/>
                </a:solidFill>
              </a:rPr>
              <a:t>If the key is in a leaf node, delete it directly.</a:t>
            </a:r>
            <a:endParaRPr b="1" sz="1100">
              <a:solidFill>
                <a:schemeClr val="accent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After deletion, check for </a:t>
            </a:r>
            <a:r>
              <a:rPr b="1" lang="en" sz="1100">
                <a:solidFill>
                  <a:schemeClr val="dk1"/>
                </a:solidFill>
              </a:rPr>
              <a:t>underflow</a:t>
            </a:r>
            <a:r>
              <a:rPr lang="en" sz="1100">
                <a:solidFill>
                  <a:schemeClr val="dk1"/>
                </a:solidFill>
              </a:rPr>
              <a:t> (i.e., the node has fewer than minimum keys).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If underflow, fix it by borrowing or merging.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accent1"/>
                </a:solidFill>
              </a:rPr>
              <a:t>If the key is in an internal node:</a:t>
            </a:r>
            <a:endParaRPr b="1" sz="1100">
              <a:solidFill>
                <a:schemeClr val="accent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 sz="1100">
                <a:solidFill>
                  <a:schemeClr val="dk1"/>
                </a:solidFill>
              </a:rPr>
              <a:t>Find the predecessor</a:t>
            </a:r>
            <a:r>
              <a:rPr lang="en" sz="1100">
                <a:solidFill>
                  <a:schemeClr val="dk1"/>
                </a:solidFill>
              </a:rPr>
              <a:t> (largest in left subtree) or </a:t>
            </a:r>
            <a:r>
              <a:rPr b="1" lang="en" sz="1100">
                <a:solidFill>
                  <a:schemeClr val="dk1"/>
                </a:solidFill>
              </a:rPr>
              <a:t>successor</a:t>
            </a:r>
            <a:r>
              <a:rPr lang="en" sz="1100">
                <a:solidFill>
                  <a:schemeClr val="dk1"/>
                </a:solidFill>
              </a:rPr>
              <a:t> (smallest in right subtree).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Replace the key with the predecessor/successor.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 sz="1100">
                <a:solidFill>
                  <a:schemeClr val="dk1"/>
                </a:solidFill>
              </a:rPr>
              <a:t>Recursively delete</a:t>
            </a:r>
            <a:r>
              <a:rPr lang="en" sz="1100">
                <a:solidFill>
                  <a:schemeClr val="dk1"/>
                </a:solidFill>
              </a:rPr>
              <a:t> the predecessor/successor from the child node.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accent1"/>
                </a:solidFill>
              </a:rPr>
              <a:t>Underflow handling:</a:t>
            </a:r>
            <a:endParaRPr b="1" sz="1100">
              <a:solidFill>
                <a:schemeClr val="accent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If a child has fewer than the minimum number of keys, fix it: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" sz="1100">
                <a:solidFill>
                  <a:schemeClr val="dk1"/>
                </a:solidFill>
              </a:rPr>
              <a:t>Borrow</a:t>
            </a:r>
            <a:r>
              <a:rPr lang="en" sz="1100">
                <a:solidFill>
                  <a:schemeClr val="dk1"/>
                </a:solidFill>
              </a:rPr>
              <a:t> a key from the left or right sibling if the sibling has more than the minimum keys.</a:t>
            </a:r>
            <a:endParaRPr sz="11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If borrowing is not possible, </a:t>
            </a:r>
            <a:r>
              <a:rPr b="1" lang="en" sz="1100">
                <a:solidFill>
                  <a:schemeClr val="dk1"/>
                </a:solidFill>
              </a:rPr>
              <a:t>merge</a:t>
            </a:r>
            <a:r>
              <a:rPr lang="en" sz="1100">
                <a:solidFill>
                  <a:schemeClr val="dk1"/>
                </a:solidFill>
              </a:rPr>
              <a:t> the underflowing node with a sibling and pull down the parent’s separator key.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accent1"/>
                </a:solidFill>
              </a:rPr>
              <a:t>If merging causes the parent to underflow, repeat the fix recursively.</a:t>
            </a:r>
            <a:endParaRPr b="1" sz="1100">
              <a:solidFill>
                <a:schemeClr val="accent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The B-Tree may </a:t>
            </a:r>
            <a:r>
              <a:rPr b="1" lang="en" sz="1100">
                <a:solidFill>
                  <a:schemeClr val="dk1"/>
                </a:solidFill>
              </a:rPr>
              <a:t>shrink in height</a:t>
            </a:r>
            <a:r>
              <a:rPr lang="en" sz="1100">
                <a:solidFill>
                  <a:schemeClr val="dk1"/>
                </a:solidFill>
              </a:rPr>
              <a:t> if the root becomes empty after merges.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accent1"/>
                </a:solidFill>
              </a:rPr>
              <a:t>Overflow is typically handled during insertion, not deletion.</a:t>
            </a:r>
            <a:endParaRPr b="1" sz="1100">
              <a:solidFill>
                <a:schemeClr val="accent1"/>
              </a:solidFill>
            </a:endParaRPr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However, during merging, if the combined node exceeds the max allowed keys, a split may occur (though rare in deletion).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0" name="Google Shape;70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1" name="Google Shape;701;p38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02" name="Google Shape;702;p38"/>
          <p:cNvSpPr txBox="1"/>
          <p:nvPr/>
        </p:nvSpPr>
        <p:spPr>
          <a:xfrm>
            <a:off x="92675" y="212975"/>
            <a:ext cx="5896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B+ Tree</a:t>
            </a:r>
            <a:endParaRPr sz="2200"/>
          </a:p>
        </p:txBody>
      </p:sp>
      <p:sp>
        <p:nvSpPr>
          <p:cNvPr id="703" name="Google Shape;703;p38"/>
          <p:cNvSpPr txBox="1"/>
          <p:nvPr/>
        </p:nvSpPr>
        <p:spPr>
          <a:xfrm>
            <a:off x="117025" y="1248700"/>
            <a:ext cx="4331700" cy="380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</a:pPr>
            <a:r>
              <a:rPr lang="en" sz="1200">
                <a:solidFill>
                  <a:schemeClr val="dk2"/>
                </a:solidFill>
              </a:rPr>
              <a:t>Record pointers only present in the leaf nodes</a:t>
            </a:r>
            <a:endParaRPr sz="1200">
              <a:solidFill>
                <a:schemeClr val="dk2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</a:pPr>
            <a:r>
              <a:rPr lang="en" sz="1200">
                <a:solidFill>
                  <a:schemeClr val="dk2"/>
                </a:solidFill>
              </a:rPr>
              <a:t>&lt;</a:t>
            </a:r>
            <a:r>
              <a:rPr lang="en" sz="1200">
                <a:solidFill>
                  <a:schemeClr val="accent1"/>
                </a:solidFill>
              </a:rPr>
              <a:t>P</a:t>
            </a:r>
            <a:r>
              <a:rPr baseline="-25000" lang="en" sz="1200">
                <a:solidFill>
                  <a:schemeClr val="accent1"/>
                </a:solidFill>
              </a:rPr>
              <a:t>1</a:t>
            </a:r>
            <a:r>
              <a:rPr lang="en" sz="1200">
                <a:solidFill>
                  <a:schemeClr val="dk2"/>
                </a:solidFill>
              </a:rPr>
              <a:t> &lt;</a:t>
            </a:r>
            <a:r>
              <a:rPr lang="en" sz="1200">
                <a:solidFill>
                  <a:srgbClr val="FF00FF"/>
                </a:solidFill>
              </a:rPr>
              <a:t>Key</a:t>
            </a:r>
            <a:r>
              <a:rPr baseline="-25000" lang="en" sz="1200">
                <a:solidFill>
                  <a:srgbClr val="FF00FF"/>
                </a:solidFill>
              </a:rPr>
              <a:t>1</a:t>
            </a:r>
            <a:r>
              <a:rPr lang="en" sz="1200">
                <a:solidFill>
                  <a:schemeClr val="dk2"/>
                </a:solidFill>
              </a:rPr>
              <a:t>&gt; </a:t>
            </a:r>
            <a:r>
              <a:rPr lang="en" sz="1200">
                <a:solidFill>
                  <a:schemeClr val="accent1"/>
                </a:solidFill>
              </a:rPr>
              <a:t>P</a:t>
            </a:r>
            <a:r>
              <a:rPr baseline="-25000" lang="en" sz="1200">
                <a:solidFill>
                  <a:schemeClr val="accent1"/>
                </a:solidFill>
              </a:rPr>
              <a:t>2</a:t>
            </a:r>
            <a:r>
              <a:rPr lang="en" sz="1200">
                <a:solidFill>
                  <a:schemeClr val="dk2"/>
                </a:solidFill>
              </a:rPr>
              <a:t>&gt; (</a:t>
            </a:r>
            <a:r>
              <a:rPr b="1" lang="en" sz="1200" u="sng">
                <a:solidFill>
                  <a:schemeClr val="accent1"/>
                </a:solidFill>
              </a:rPr>
              <a:t>Internal nodes</a:t>
            </a:r>
            <a:r>
              <a:rPr lang="en" sz="1200">
                <a:solidFill>
                  <a:schemeClr val="dk2"/>
                </a:solidFill>
              </a:rPr>
              <a:t>)</a:t>
            </a:r>
            <a:endParaRPr sz="1200">
              <a:solidFill>
                <a:schemeClr val="dk2"/>
              </a:solidFill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</a:pPr>
            <a:r>
              <a:rPr lang="en" sz="1200">
                <a:solidFill>
                  <a:schemeClr val="dk2"/>
                </a:solidFill>
              </a:rPr>
              <a:t>Therefore, number of children ranges from ⌈m / 2⌉ to m.</a:t>
            </a:r>
            <a:endParaRPr sz="1200">
              <a:solidFill>
                <a:schemeClr val="dk2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</a:pPr>
            <a:r>
              <a:rPr lang="en" sz="1200">
                <a:solidFill>
                  <a:schemeClr val="dk2"/>
                </a:solidFill>
              </a:rPr>
              <a:t>&lt;</a:t>
            </a:r>
            <a:r>
              <a:rPr lang="en" sz="1200">
                <a:solidFill>
                  <a:srgbClr val="3333CC"/>
                </a:solidFill>
              </a:rPr>
              <a:t>&lt;k</a:t>
            </a:r>
            <a:r>
              <a:rPr baseline="-25000" lang="en" sz="1200">
                <a:solidFill>
                  <a:srgbClr val="3333CC"/>
                </a:solidFill>
              </a:rPr>
              <a:t>1</a:t>
            </a:r>
            <a:r>
              <a:rPr lang="en" sz="1200">
                <a:solidFill>
                  <a:srgbClr val="3333CC"/>
                </a:solidFill>
              </a:rPr>
              <a:t>, rp</a:t>
            </a:r>
            <a:r>
              <a:rPr baseline="-25000" lang="en" sz="1200">
                <a:solidFill>
                  <a:srgbClr val="3333CC"/>
                </a:solidFill>
              </a:rPr>
              <a:t>1</a:t>
            </a:r>
            <a:r>
              <a:rPr lang="en" sz="1200">
                <a:solidFill>
                  <a:srgbClr val="3333CC"/>
                </a:solidFill>
              </a:rPr>
              <a:t>&gt;</a:t>
            </a:r>
            <a:r>
              <a:rPr lang="en" sz="1200">
                <a:solidFill>
                  <a:schemeClr val="dk2"/>
                </a:solidFill>
              </a:rPr>
              <a:t> </a:t>
            </a:r>
            <a:r>
              <a:rPr lang="en" sz="1200">
                <a:solidFill>
                  <a:srgbClr val="FF00FF"/>
                </a:solidFill>
              </a:rPr>
              <a:t>&lt;k</a:t>
            </a:r>
            <a:r>
              <a:rPr baseline="-25000" lang="en" sz="1200">
                <a:solidFill>
                  <a:srgbClr val="FF00FF"/>
                </a:solidFill>
              </a:rPr>
              <a:t>2</a:t>
            </a:r>
            <a:r>
              <a:rPr lang="en" sz="1200">
                <a:solidFill>
                  <a:srgbClr val="FF00FF"/>
                </a:solidFill>
              </a:rPr>
              <a:t>,rp</a:t>
            </a:r>
            <a:r>
              <a:rPr baseline="-25000" lang="en" sz="1200">
                <a:solidFill>
                  <a:srgbClr val="FF00FF"/>
                </a:solidFill>
              </a:rPr>
              <a:t>2</a:t>
            </a:r>
            <a:r>
              <a:rPr lang="en" sz="1200">
                <a:solidFill>
                  <a:srgbClr val="FF00FF"/>
                </a:solidFill>
              </a:rPr>
              <a:t>&gt;</a:t>
            </a:r>
            <a:r>
              <a:rPr lang="en" sz="1200">
                <a:solidFill>
                  <a:schemeClr val="dk2"/>
                </a:solidFill>
              </a:rPr>
              <a:t> </a:t>
            </a:r>
            <a:r>
              <a:rPr lang="en" sz="1200">
                <a:solidFill>
                  <a:srgbClr val="FF0000"/>
                </a:solidFill>
              </a:rPr>
              <a:t>&lt;k3,rp</a:t>
            </a:r>
            <a:r>
              <a:rPr baseline="-25000" lang="en" sz="1200">
                <a:solidFill>
                  <a:srgbClr val="FF0000"/>
                </a:solidFill>
              </a:rPr>
              <a:t>3</a:t>
            </a:r>
            <a:r>
              <a:rPr lang="en" sz="1200">
                <a:solidFill>
                  <a:srgbClr val="FF0000"/>
                </a:solidFill>
              </a:rPr>
              <a:t>&gt; </a:t>
            </a:r>
            <a:r>
              <a:rPr lang="en" sz="1200">
                <a:solidFill>
                  <a:schemeClr val="dk2"/>
                </a:solidFill>
                <a:highlight>
                  <a:schemeClr val="accent6"/>
                </a:highlight>
              </a:rPr>
              <a:t>P</a:t>
            </a:r>
            <a:r>
              <a:rPr baseline="-25000" lang="en" sz="1200">
                <a:solidFill>
                  <a:schemeClr val="dk2"/>
                </a:solidFill>
                <a:highlight>
                  <a:schemeClr val="accent6"/>
                </a:highlight>
              </a:rPr>
              <a:t>next_leaf_node</a:t>
            </a:r>
            <a:r>
              <a:rPr lang="en" sz="1200">
                <a:solidFill>
                  <a:schemeClr val="dk2"/>
                </a:solidFill>
              </a:rPr>
              <a:t>&gt; (</a:t>
            </a:r>
            <a:r>
              <a:rPr b="1" lang="en" sz="1200" u="sng">
                <a:solidFill>
                  <a:schemeClr val="accent1"/>
                </a:solidFill>
              </a:rPr>
              <a:t>leaf</a:t>
            </a:r>
            <a:r>
              <a:rPr lang="en" sz="1200">
                <a:solidFill>
                  <a:schemeClr val="dk2"/>
                </a:solidFill>
              </a:rPr>
              <a:t>)</a:t>
            </a:r>
            <a:endParaRPr sz="1200">
              <a:solidFill>
                <a:schemeClr val="dk2"/>
              </a:solidFill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○"/>
            </a:pPr>
            <a:r>
              <a:rPr lang="en" sz="1200">
                <a:solidFill>
                  <a:schemeClr val="dk2"/>
                </a:solidFill>
              </a:rPr>
              <a:t>Number of </a:t>
            </a:r>
            <a:r>
              <a:rPr lang="en" sz="1200" u="sng">
                <a:solidFill>
                  <a:schemeClr val="dk2"/>
                </a:solidFill>
              </a:rPr>
              <a:t>keys</a:t>
            </a:r>
            <a:r>
              <a:rPr lang="en" sz="1200">
                <a:solidFill>
                  <a:schemeClr val="dk2"/>
                </a:solidFill>
              </a:rPr>
              <a:t> in each leaf node is also between ⌈m/2⌉ and m</a:t>
            </a:r>
            <a:endParaRPr sz="1200">
              <a:solidFill>
                <a:schemeClr val="dk2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Char char="●"/>
            </a:pPr>
            <a:r>
              <a:rPr lang="en" sz="1200">
                <a:solidFill>
                  <a:schemeClr val="dk2"/>
                </a:solidFill>
              </a:rPr>
              <a:t>So, can hold more key and pointers in each node compared to B-Tree</a:t>
            </a:r>
            <a:endParaRPr sz="1200">
              <a:solidFill>
                <a:schemeClr val="dk2"/>
              </a:solidFill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1200"/>
              <a:buChar char="●"/>
            </a:pPr>
            <a:r>
              <a:rPr lang="en" sz="1200">
                <a:solidFill>
                  <a:srgbClr val="FF3300"/>
                </a:solidFill>
              </a:rPr>
              <a:t>Internal nodes only act as index guides, while all actual keys are stored in leaf nodes with record pointers.</a:t>
            </a:r>
            <a:endParaRPr sz="1200">
              <a:solidFill>
                <a:srgbClr val="FF33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704" name="Google Shape;704;p38"/>
          <p:cNvSpPr/>
          <p:nvPr/>
        </p:nvSpPr>
        <p:spPr>
          <a:xfrm>
            <a:off x="7918975" y="1211650"/>
            <a:ext cx="973500" cy="15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Record 1</a:t>
            </a:r>
            <a:endParaRPr sz="1000"/>
          </a:p>
        </p:txBody>
      </p:sp>
      <p:sp>
        <p:nvSpPr>
          <p:cNvPr id="705" name="Google Shape;705;p38"/>
          <p:cNvSpPr/>
          <p:nvPr/>
        </p:nvSpPr>
        <p:spPr>
          <a:xfrm>
            <a:off x="7918975" y="1369450"/>
            <a:ext cx="973500" cy="15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</a:t>
            </a:r>
            <a:endParaRPr sz="1000"/>
          </a:p>
        </p:txBody>
      </p:sp>
      <p:sp>
        <p:nvSpPr>
          <p:cNvPr id="706" name="Google Shape;706;p38"/>
          <p:cNvSpPr/>
          <p:nvPr/>
        </p:nvSpPr>
        <p:spPr>
          <a:xfrm>
            <a:off x="7918975" y="1521850"/>
            <a:ext cx="973500" cy="15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</a:t>
            </a:r>
            <a:endParaRPr sz="1000"/>
          </a:p>
        </p:txBody>
      </p:sp>
      <p:sp>
        <p:nvSpPr>
          <p:cNvPr id="707" name="Google Shape;707;p38"/>
          <p:cNvSpPr/>
          <p:nvPr/>
        </p:nvSpPr>
        <p:spPr>
          <a:xfrm>
            <a:off x="7919775" y="1674250"/>
            <a:ext cx="973500" cy="15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</a:t>
            </a:r>
            <a:endParaRPr sz="1000"/>
          </a:p>
        </p:txBody>
      </p:sp>
      <p:sp>
        <p:nvSpPr>
          <p:cNvPr id="708" name="Google Shape;708;p38"/>
          <p:cNvSpPr/>
          <p:nvPr/>
        </p:nvSpPr>
        <p:spPr>
          <a:xfrm>
            <a:off x="7919775" y="1826650"/>
            <a:ext cx="973500" cy="15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</a:t>
            </a:r>
            <a:endParaRPr sz="1000"/>
          </a:p>
        </p:txBody>
      </p:sp>
      <p:sp>
        <p:nvSpPr>
          <p:cNvPr id="709" name="Google Shape;709;p38"/>
          <p:cNvSpPr/>
          <p:nvPr/>
        </p:nvSpPr>
        <p:spPr>
          <a:xfrm>
            <a:off x="7927429" y="2146614"/>
            <a:ext cx="973500" cy="15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6</a:t>
            </a:r>
            <a:endParaRPr sz="1000"/>
          </a:p>
        </p:txBody>
      </p:sp>
      <p:sp>
        <p:nvSpPr>
          <p:cNvPr id="710" name="Google Shape;710;p38"/>
          <p:cNvSpPr/>
          <p:nvPr/>
        </p:nvSpPr>
        <p:spPr>
          <a:xfrm>
            <a:off x="7927429" y="2304414"/>
            <a:ext cx="973500" cy="15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7</a:t>
            </a:r>
            <a:endParaRPr sz="1000"/>
          </a:p>
        </p:txBody>
      </p:sp>
      <p:sp>
        <p:nvSpPr>
          <p:cNvPr id="711" name="Google Shape;711;p38"/>
          <p:cNvSpPr/>
          <p:nvPr/>
        </p:nvSpPr>
        <p:spPr>
          <a:xfrm>
            <a:off x="7927429" y="2456814"/>
            <a:ext cx="973500" cy="15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8</a:t>
            </a:r>
            <a:endParaRPr sz="1000"/>
          </a:p>
        </p:txBody>
      </p:sp>
      <p:sp>
        <p:nvSpPr>
          <p:cNvPr id="712" name="Google Shape;712;p38"/>
          <p:cNvSpPr/>
          <p:nvPr/>
        </p:nvSpPr>
        <p:spPr>
          <a:xfrm>
            <a:off x="7928229" y="2609214"/>
            <a:ext cx="973500" cy="15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9</a:t>
            </a:r>
            <a:endParaRPr sz="1000"/>
          </a:p>
        </p:txBody>
      </p:sp>
      <p:sp>
        <p:nvSpPr>
          <p:cNvPr id="713" name="Google Shape;713;p38"/>
          <p:cNvSpPr/>
          <p:nvPr/>
        </p:nvSpPr>
        <p:spPr>
          <a:xfrm>
            <a:off x="7928229" y="2761614"/>
            <a:ext cx="973500" cy="15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10</a:t>
            </a:r>
            <a:endParaRPr sz="1000"/>
          </a:p>
        </p:txBody>
      </p:sp>
      <p:sp>
        <p:nvSpPr>
          <p:cNvPr id="714" name="Google Shape;714;p38"/>
          <p:cNvSpPr/>
          <p:nvPr/>
        </p:nvSpPr>
        <p:spPr>
          <a:xfrm>
            <a:off x="7941138" y="4051614"/>
            <a:ext cx="973500" cy="15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506</a:t>
            </a:r>
            <a:endParaRPr sz="1000"/>
          </a:p>
        </p:txBody>
      </p:sp>
      <p:sp>
        <p:nvSpPr>
          <p:cNvPr id="715" name="Google Shape;715;p38"/>
          <p:cNvSpPr/>
          <p:nvPr/>
        </p:nvSpPr>
        <p:spPr>
          <a:xfrm>
            <a:off x="7941138" y="4209414"/>
            <a:ext cx="973500" cy="15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507</a:t>
            </a:r>
            <a:endParaRPr sz="1000"/>
          </a:p>
        </p:txBody>
      </p:sp>
      <p:sp>
        <p:nvSpPr>
          <p:cNvPr id="716" name="Google Shape;716;p38"/>
          <p:cNvSpPr/>
          <p:nvPr/>
        </p:nvSpPr>
        <p:spPr>
          <a:xfrm>
            <a:off x="7941138" y="4361814"/>
            <a:ext cx="973500" cy="15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508</a:t>
            </a:r>
            <a:endParaRPr sz="1000"/>
          </a:p>
        </p:txBody>
      </p:sp>
      <p:sp>
        <p:nvSpPr>
          <p:cNvPr id="717" name="Google Shape;717;p38"/>
          <p:cNvSpPr/>
          <p:nvPr/>
        </p:nvSpPr>
        <p:spPr>
          <a:xfrm>
            <a:off x="7941938" y="4514214"/>
            <a:ext cx="973500" cy="15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509</a:t>
            </a:r>
            <a:endParaRPr sz="1000"/>
          </a:p>
        </p:txBody>
      </p:sp>
      <p:sp>
        <p:nvSpPr>
          <p:cNvPr id="718" name="Google Shape;718;p38"/>
          <p:cNvSpPr/>
          <p:nvPr/>
        </p:nvSpPr>
        <p:spPr>
          <a:xfrm>
            <a:off x="7941938" y="4666614"/>
            <a:ext cx="973500" cy="157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510</a:t>
            </a:r>
            <a:endParaRPr sz="1000"/>
          </a:p>
        </p:txBody>
      </p:sp>
      <p:sp>
        <p:nvSpPr>
          <p:cNvPr id="719" name="Google Shape;719;p38"/>
          <p:cNvSpPr/>
          <p:nvPr/>
        </p:nvSpPr>
        <p:spPr>
          <a:xfrm>
            <a:off x="6337048" y="1189502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</a:t>
            </a:r>
            <a:endParaRPr sz="900"/>
          </a:p>
        </p:txBody>
      </p:sp>
      <p:sp>
        <p:nvSpPr>
          <p:cNvPr id="720" name="Google Shape;720;p38"/>
          <p:cNvSpPr/>
          <p:nvPr/>
        </p:nvSpPr>
        <p:spPr>
          <a:xfrm>
            <a:off x="6700348" y="1189502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1</a:t>
            </a:r>
            <a:endParaRPr sz="800"/>
          </a:p>
        </p:txBody>
      </p:sp>
      <p:sp>
        <p:nvSpPr>
          <p:cNvPr id="721" name="Google Shape;721;p38"/>
          <p:cNvSpPr/>
          <p:nvPr/>
        </p:nvSpPr>
        <p:spPr>
          <a:xfrm>
            <a:off x="6337048" y="1360802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2</a:t>
            </a:r>
            <a:endParaRPr sz="900"/>
          </a:p>
        </p:txBody>
      </p:sp>
      <p:sp>
        <p:nvSpPr>
          <p:cNvPr id="722" name="Google Shape;722;p38"/>
          <p:cNvSpPr/>
          <p:nvPr/>
        </p:nvSpPr>
        <p:spPr>
          <a:xfrm>
            <a:off x="6700348" y="1360802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</a:t>
            </a:r>
            <a:endParaRPr sz="900"/>
          </a:p>
        </p:txBody>
      </p:sp>
      <p:sp>
        <p:nvSpPr>
          <p:cNvPr id="723" name="Google Shape;723;p38"/>
          <p:cNvSpPr/>
          <p:nvPr/>
        </p:nvSpPr>
        <p:spPr>
          <a:xfrm>
            <a:off x="6337048" y="1532102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3</a:t>
            </a:r>
            <a:endParaRPr sz="900"/>
          </a:p>
        </p:txBody>
      </p:sp>
      <p:sp>
        <p:nvSpPr>
          <p:cNvPr id="724" name="Google Shape;724;p38"/>
          <p:cNvSpPr/>
          <p:nvPr/>
        </p:nvSpPr>
        <p:spPr>
          <a:xfrm>
            <a:off x="6700348" y="1532102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</a:t>
            </a:r>
            <a:endParaRPr sz="900"/>
          </a:p>
        </p:txBody>
      </p:sp>
      <p:sp>
        <p:nvSpPr>
          <p:cNvPr id="725" name="Google Shape;725;p38"/>
          <p:cNvSpPr/>
          <p:nvPr/>
        </p:nvSpPr>
        <p:spPr>
          <a:xfrm>
            <a:off x="6337048" y="1703402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4</a:t>
            </a:r>
            <a:endParaRPr sz="900"/>
          </a:p>
        </p:txBody>
      </p:sp>
      <p:sp>
        <p:nvSpPr>
          <p:cNvPr id="726" name="Google Shape;726;p38"/>
          <p:cNvSpPr/>
          <p:nvPr/>
        </p:nvSpPr>
        <p:spPr>
          <a:xfrm>
            <a:off x="6700348" y="1703402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</a:t>
            </a:r>
            <a:endParaRPr sz="900"/>
          </a:p>
        </p:txBody>
      </p:sp>
      <p:sp>
        <p:nvSpPr>
          <p:cNvPr id="727" name="Google Shape;727;p38"/>
          <p:cNvSpPr/>
          <p:nvPr/>
        </p:nvSpPr>
        <p:spPr>
          <a:xfrm>
            <a:off x="6337048" y="4008902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507</a:t>
            </a:r>
            <a:endParaRPr sz="800"/>
          </a:p>
        </p:txBody>
      </p:sp>
      <p:sp>
        <p:nvSpPr>
          <p:cNvPr id="728" name="Google Shape;728;p38"/>
          <p:cNvSpPr/>
          <p:nvPr/>
        </p:nvSpPr>
        <p:spPr>
          <a:xfrm>
            <a:off x="6700348" y="4008902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102</a:t>
            </a:r>
            <a:endParaRPr sz="800"/>
          </a:p>
        </p:txBody>
      </p:sp>
      <p:sp>
        <p:nvSpPr>
          <p:cNvPr id="729" name="Google Shape;729;p38"/>
          <p:cNvSpPr/>
          <p:nvPr/>
        </p:nvSpPr>
        <p:spPr>
          <a:xfrm>
            <a:off x="6337048" y="4180202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508</a:t>
            </a:r>
            <a:endParaRPr sz="800"/>
          </a:p>
        </p:txBody>
      </p:sp>
      <p:sp>
        <p:nvSpPr>
          <p:cNvPr id="730" name="Google Shape;730;p38"/>
          <p:cNvSpPr/>
          <p:nvPr/>
        </p:nvSpPr>
        <p:spPr>
          <a:xfrm>
            <a:off x="6700348" y="4180202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102</a:t>
            </a:r>
            <a:endParaRPr sz="800"/>
          </a:p>
        </p:txBody>
      </p:sp>
      <p:sp>
        <p:nvSpPr>
          <p:cNvPr id="731" name="Google Shape;731;p38"/>
          <p:cNvSpPr/>
          <p:nvPr/>
        </p:nvSpPr>
        <p:spPr>
          <a:xfrm>
            <a:off x="6337048" y="4351502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509</a:t>
            </a:r>
            <a:endParaRPr sz="800"/>
          </a:p>
        </p:txBody>
      </p:sp>
      <p:sp>
        <p:nvSpPr>
          <p:cNvPr id="732" name="Google Shape;732;p38"/>
          <p:cNvSpPr/>
          <p:nvPr/>
        </p:nvSpPr>
        <p:spPr>
          <a:xfrm>
            <a:off x="6700348" y="4351502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102</a:t>
            </a:r>
            <a:endParaRPr sz="800"/>
          </a:p>
        </p:txBody>
      </p:sp>
      <p:sp>
        <p:nvSpPr>
          <p:cNvPr id="733" name="Google Shape;733;p38"/>
          <p:cNvSpPr/>
          <p:nvPr/>
        </p:nvSpPr>
        <p:spPr>
          <a:xfrm>
            <a:off x="6337048" y="4522802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510</a:t>
            </a:r>
            <a:endParaRPr sz="800"/>
          </a:p>
        </p:txBody>
      </p:sp>
      <p:sp>
        <p:nvSpPr>
          <p:cNvPr id="734" name="Google Shape;734;p38"/>
          <p:cNvSpPr/>
          <p:nvPr/>
        </p:nvSpPr>
        <p:spPr>
          <a:xfrm>
            <a:off x="6700348" y="4522802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102</a:t>
            </a:r>
            <a:endParaRPr sz="800"/>
          </a:p>
        </p:txBody>
      </p:sp>
      <p:sp>
        <p:nvSpPr>
          <p:cNvPr id="735" name="Google Shape;735;p38"/>
          <p:cNvSpPr/>
          <p:nvPr/>
        </p:nvSpPr>
        <p:spPr>
          <a:xfrm>
            <a:off x="6337048" y="1875302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5</a:t>
            </a:r>
            <a:endParaRPr sz="900"/>
          </a:p>
        </p:txBody>
      </p:sp>
      <p:sp>
        <p:nvSpPr>
          <p:cNvPr id="736" name="Google Shape;736;p38"/>
          <p:cNvSpPr/>
          <p:nvPr/>
        </p:nvSpPr>
        <p:spPr>
          <a:xfrm>
            <a:off x="6700348" y="1875302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1</a:t>
            </a:r>
            <a:endParaRPr sz="800"/>
          </a:p>
        </p:txBody>
      </p:sp>
      <p:sp>
        <p:nvSpPr>
          <p:cNvPr id="737" name="Google Shape;737;p38"/>
          <p:cNvSpPr/>
          <p:nvPr/>
        </p:nvSpPr>
        <p:spPr>
          <a:xfrm>
            <a:off x="6337048" y="2046602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6</a:t>
            </a:r>
            <a:endParaRPr sz="900"/>
          </a:p>
        </p:txBody>
      </p:sp>
      <p:sp>
        <p:nvSpPr>
          <p:cNvPr id="738" name="Google Shape;738;p38"/>
          <p:cNvSpPr/>
          <p:nvPr/>
        </p:nvSpPr>
        <p:spPr>
          <a:xfrm>
            <a:off x="6700348" y="2046602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2</a:t>
            </a:r>
            <a:endParaRPr sz="900"/>
          </a:p>
        </p:txBody>
      </p:sp>
      <p:sp>
        <p:nvSpPr>
          <p:cNvPr id="739" name="Google Shape;739;p38"/>
          <p:cNvSpPr/>
          <p:nvPr/>
        </p:nvSpPr>
        <p:spPr>
          <a:xfrm>
            <a:off x="6337048" y="2217902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7</a:t>
            </a:r>
            <a:endParaRPr sz="900"/>
          </a:p>
        </p:txBody>
      </p:sp>
      <p:sp>
        <p:nvSpPr>
          <p:cNvPr id="740" name="Google Shape;740;p38"/>
          <p:cNvSpPr/>
          <p:nvPr/>
        </p:nvSpPr>
        <p:spPr>
          <a:xfrm>
            <a:off x="6700348" y="2217902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2</a:t>
            </a:r>
            <a:endParaRPr sz="900"/>
          </a:p>
        </p:txBody>
      </p:sp>
      <p:sp>
        <p:nvSpPr>
          <p:cNvPr id="741" name="Google Shape;741;p38"/>
          <p:cNvSpPr/>
          <p:nvPr/>
        </p:nvSpPr>
        <p:spPr>
          <a:xfrm>
            <a:off x="6337048" y="2389202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8</a:t>
            </a:r>
            <a:endParaRPr sz="900"/>
          </a:p>
        </p:txBody>
      </p:sp>
      <p:sp>
        <p:nvSpPr>
          <p:cNvPr id="742" name="Google Shape;742;p38"/>
          <p:cNvSpPr/>
          <p:nvPr/>
        </p:nvSpPr>
        <p:spPr>
          <a:xfrm>
            <a:off x="6700348" y="2389202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2</a:t>
            </a:r>
            <a:endParaRPr sz="900"/>
          </a:p>
        </p:txBody>
      </p:sp>
      <p:sp>
        <p:nvSpPr>
          <p:cNvPr id="743" name="Google Shape;743;p38"/>
          <p:cNvSpPr/>
          <p:nvPr/>
        </p:nvSpPr>
        <p:spPr>
          <a:xfrm>
            <a:off x="6337048" y="25577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9</a:t>
            </a:r>
            <a:endParaRPr sz="900"/>
          </a:p>
        </p:txBody>
      </p:sp>
      <p:sp>
        <p:nvSpPr>
          <p:cNvPr id="744" name="Google Shape;744;p38"/>
          <p:cNvSpPr/>
          <p:nvPr/>
        </p:nvSpPr>
        <p:spPr>
          <a:xfrm>
            <a:off x="6700348" y="25577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2</a:t>
            </a:r>
            <a:endParaRPr sz="900"/>
          </a:p>
        </p:txBody>
      </p:sp>
      <p:sp>
        <p:nvSpPr>
          <p:cNvPr id="745" name="Google Shape;745;p38"/>
          <p:cNvSpPr/>
          <p:nvPr/>
        </p:nvSpPr>
        <p:spPr>
          <a:xfrm>
            <a:off x="6337048" y="27290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10</a:t>
            </a:r>
            <a:endParaRPr sz="900"/>
          </a:p>
        </p:txBody>
      </p:sp>
      <p:sp>
        <p:nvSpPr>
          <p:cNvPr id="746" name="Google Shape;746;p38"/>
          <p:cNvSpPr/>
          <p:nvPr/>
        </p:nvSpPr>
        <p:spPr>
          <a:xfrm>
            <a:off x="6700348" y="2729075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2</a:t>
            </a:r>
            <a:endParaRPr sz="900"/>
          </a:p>
        </p:txBody>
      </p:sp>
      <p:cxnSp>
        <p:nvCxnSpPr>
          <p:cNvPr id="747" name="Google Shape;747;p38"/>
          <p:cNvCxnSpPr/>
          <p:nvPr/>
        </p:nvCxnSpPr>
        <p:spPr>
          <a:xfrm>
            <a:off x="8435874" y="3018488"/>
            <a:ext cx="4200" cy="907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748" name="Google Shape;748;p38"/>
          <p:cNvCxnSpPr/>
          <p:nvPr/>
        </p:nvCxnSpPr>
        <p:spPr>
          <a:xfrm>
            <a:off x="6700347" y="3011077"/>
            <a:ext cx="10800" cy="887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749" name="Google Shape;749;p38"/>
          <p:cNvCxnSpPr/>
          <p:nvPr/>
        </p:nvCxnSpPr>
        <p:spPr>
          <a:xfrm>
            <a:off x="6953975" y="1310225"/>
            <a:ext cx="1093200" cy="149700"/>
          </a:xfrm>
          <a:prstGeom prst="curvedConnector3">
            <a:avLst>
              <a:gd fmla="val 5000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750" name="Google Shape;750;p38"/>
          <p:cNvSpPr/>
          <p:nvPr/>
        </p:nvSpPr>
        <p:spPr>
          <a:xfrm>
            <a:off x="7747463" y="1248700"/>
            <a:ext cx="120900" cy="7041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38"/>
          <p:cNvSpPr txBox="1"/>
          <p:nvPr/>
        </p:nvSpPr>
        <p:spPr>
          <a:xfrm rot="122928">
            <a:off x="7161735" y="1123020"/>
            <a:ext cx="906279" cy="31279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Record</a:t>
            </a:r>
            <a:r>
              <a:rPr lang="en" sz="1000">
                <a:solidFill>
                  <a:schemeClr val="dk2"/>
                </a:solidFill>
              </a:rPr>
              <a:t> </a:t>
            </a:r>
            <a:endParaRPr sz="10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Pointer</a:t>
            </a:r>
            <a:endParaRPr sz="1000">
              <a:solidFill>
                <a:schemeClr val="dk2"/>
              </a:solidFill>
            </a:endParaRPr>
          </a:p>
        </p:txBody>
      </p:sp>
      <p:cxnSp>
        <p:nvCxnSpPr>
          <p:cNvPr id="752" name="Google Shape;752;p38"/>
          <p:cNvCxnSpPr/>
          <p:nvPr/>
        </p:nvCxnSpPr>
        <p:spPr>
          <a:xfrm>
            <a:off x="6105698" y="1165277"/>
            <a:ext cx="343500" cy="116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53" name="Google Shape;753;p38"/>
          <p:cNvSpPr txBox="1"/>
          <p:nvPr/>
        </p:nvSpPr>
        <p:spPr>
          <a:xfrm>
            <a:off x="5762848" y="975588"/>
            <a:ext cx="574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</a:rPr>
              <a:t>key</a:t>
            </a:r>
            <a:endParaRPr/>
          </a:p>
        </p:txBody>
      </p:sp>
      <p:sp>
        <p:nvSpPr>
          <p:cNvPr id="754" name="Google Shape;754;p38"/>
          <p:cNvSpPr/>
          <p:nvPr/>
        </p:nvSpPr>
        <p:spPr>
          <a:xfrm>
            <a:off x="5076721" y="1930139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10</a:t>
            </a:r>
            <a:endParaRPr sz="900"/>
          </a:p>
        </p:txBody>
      </p:sp>
      <p:sp>
        <p:nvSpPr>
          <p:cNvPr id="755" name="Google Shape;755;p38"/>
          <p:cNvSpPr/>
          <p:nvPr/>
        </p:nvSpPr>
        <p:spPr>
          <a:xfrm>
            <a:off x="5440021" y="1930139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1.1</a:t>
            </a:r>
            <a:endParaRPr sz="800"/>
          </a:p>
        </p:txBody>
      </p:sp>
      <p:sp>
        <p:nvSpPr>
          <p:cNvPr id="756" name="Google Shape;756;p38"/>
          <p:cNvSpPr/>
          <p:nvPr/>
        </p:nvSpPr>
        <p:spPr>
          <a:xfrm>
            <a:off x="5076721" y="2101439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20</a:t>
            </a:r>
            <a:endParaRPr sz="900"/>
          </a:p>
        </p:txBody>
      </p:sp>
      <p:sp>
        <p:nvSpPr>
          <p:cNvPr id="757" name="Google Shape;757;p38"/>
          <p:cNvSpPr/>
          <p:nvPr/>
        </p:nvSpPr>
        <p:spPr>
          <a:xfrm>
            <a:off x="5440021" y="2101439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1.2</a:t>
            </a:r>
            <a:endParaRPr sz="900"/>
          </a:p>
        </p:txBody>
      </p:sp>
      <p:sp>
        <p:nvSpPr>
          <p:cNvPr id="758" name="Google Shape;758;p38"/>
          <p:cNvSpPr/>
          <p:nvPr/>
        </p:nvSpPr>
        <p:spPr>
          <a:xfrm>
            <a:off x="5076721" y="2272739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30</a:t>
            </a:r>
            <a:endParaRPr sz="900"/>
          </a:p>
        </p:txBody>
      </p:sp>
      <p:sp>
        <p:nvSpPr>
          <p:cNvPr id="759" name="Google Shape;759;p38"/>
          <p:cNvSpPr/>
          <p:nvPr/>
        </p:nvSpPr>
        <p:spPr>
          <a:xfrm>
            <a:off x="5440021" y="2272739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1.3</a:t>
            </a:r>
            <a:endParaRPr sz="900"/>
          </a:p>
        </p:txBody>
      </p:sp>
      <p:sp>
        <p:nvSpPr>
          <p:cNvPr id="760" name="Google Shape;760;p38"/>
          <p:cNvSpPr/>
          <p:nvPr/>
        </p:nvSpPr>
        <p:spPr>
          <a:xfrm>
            <a:off x="5076721" y="2444039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40</a:t>
            </a:r>
            <a:endParaRPr sz="900"/>
          </a:p>
        </p:txBody>
      </p:sp>
      <p:sp>
        <p:nvSpPr>
          <p:cNvPr id="761" name="Google Shape;761;p38"/>
          <p:cNvSpPr/>
          <p:nvPr/>
        </p:nvSpPr>
        <p:spPr>
          <a:xfrm>
            <a:off x="5440021" y="2444039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1.4</a:t>
            </a:r>
            <a:endParaRPr sz="900"/>
          </a:p>
        </p:txBody>
      </p:sp>
      <p:sp>
        <p:nvSpPr>
          <p:cNvPr id="762" name="Google Shape;762;p38"/>
          <p:cNvSpPr/>
          <p:nvPr/>
        </p:nvSpPr>
        <p:spPr>
          <a:xfrm>
            <a:off x="5076721" y="2615939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50</a:t>
            </a:r>
            <a:endParaRPr sz="900"/>
          </a:p>
        </p:txBody>
      </p:sp>
      <p:sp>
        <p:nvSpPr>
          <p:cNvPr id="763" name="Google Shape;763;p38"/>
          <p:cNvSpPr/>
          <p:nvPr/>
        </p:nvSpPr>
        <p:spPr>
          <a:xfrm>
            <a:off x="5440021" y="2615939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1.5</a:t>
            </a:r>
            <a:endParaRPr sz="800"/>
          </a:p>
        </p:txBody>
      </p:sp>
      <p:sp>
        <p:nvSpPr>
          <p:cNvPr id="764" name="Google Shape;764;p38"/>
          <p:cNvSpPr/>
          <p:nvPr/>
        </p:nvSpPr>
        <p:spPr>
          <a:xfrm>
            <a:off x="5076721" y="2787239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60</a:t>
            </a:r>
            <a:endParaRPr sz="900"/>
          </a:p>
        </p:txBody>
      </p:sp>
      <p:sp>
        <p:nvSpPr>
          <p:cNvPr id="765" name="Google Shape;765;p38"/>
          <p:cNvSpPr/>
          <p:nvPr/>
        </p:nvSpPr>
        <p:spPr>
          <a:xfrm>
            <a:off x="5440021" y="2787239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1.6</a:t>
            </a:r>
            <a:endParaRPr sz="900"/>
          </a:p>
        </p:txBody>
      </p:sp>
      <p:sp>
        <p:nvSpPr>
          <p:cNvPr id="766" name="Google Shape;766;p38"/>
          <p:cNvSpPr/>
          <p:nvPr/>
        </p:nvSpPr>
        <p:spPr>
          <a:xfrm>
            <a:off x="5076721" y="2958539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70</a:t>
            </a:r>
            <a:endParaRPr sz="900"/>
          </a:p>
        </p:txBody>
      </p:sp>
      <p:sp>
        <p:nvSpPr>
          <p:cNvPr id="767" name="Google Shape;767;p38"/>
          <p:cNvSpPr/>
          <p:nvPr/>
        </p:nvSpPr>
        <p:spPr>
          <a:xfrm>
            <a:off x="5440021" y="2958539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1.7</a:t>
            </a:r>
            <a:endParaRPr sz="900"/>
          </a:p>
        </p:txBody>
      </p:sp>
      <p:sp>
        <p:nvSpPr>
          <p:cNvPr id="768" name="Google Shape;768;p38"/>
          <p:cNvSpPr/>
          <p:nvPr/>
        </p:nvSpPr>
        <p:spPr>
          <a:xfrm>
            <a:off x="5076721" y="3129839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80</a:t>
            </a:r>
            <a:endParaRPr sz="900"/>
          </a:p>
        </p:txBody>
      </p:sp>
      <p:sp>
        <p:nvSpPr>
          <p:cNvPr id="769" name="Google Shape;769;p38"/>
          <p:cNvSpPr/>
          <p:nvPr/>
        </p:nvSpPr>
        <p:spPr>
          <a:xfrm>
            <a:off x="5440021" y="3129839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1.8</a:t>
            </a:r>
            <a:endParaRPr sz="900"/>
          </a:p>
        </p:txBody>
      </p:sp>
      <p:sp>
        <p:nvSpPr>
          <p:cNvPr id="770" name="Google Shape;770;p38"/>
          <p:cNvSpPr/>
          <p:nvPr/>
        </p:nvSpPr>
        <p:spPr>
          <a:xfrm>
            <a:off x="5076721" y="3298412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90</a:t>
            </a:r>
            <a:endParaRPr sz="900"/>
          </a:p>
        </p:txBody>
      </p:sp>
      <p:sp>
        <p:nvSpPr>
          <p:cNvPr id="771" name="Google Shape;771;p38"/>
          <p:cNvSpPr/>
          <p:nvPr/>
        </p:nvSpPr>
        <p:spPr>
          <a:xfrm>
            <a:off x="5440021" y="3298412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1.9</a:t>
            </a:r>
            <a:endParaRPr sz="900"/>
          </a:p>
        </p:txBody>
      </p:sp>
      <p:sp>
        <p:nvSpPr>
          <p:cNvPr id="772" name="Google Shape;772;p38"/>
          <p:cNvSpPr/>
          <p:nvPr/>
        </p:nvSpPr>
        <p:spPr>
          <a:xfrm>
            <a:off x="5076721" y="3469712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100</a:t>
            </a:r>
            <a:endParaRPr sz="800"/>
          </a:p>
        </p:txBody>
      </p:sp>
      <p:sp>
        <p:nvSpPr>
          <p:cNvPr id="773" name="Google Shape;773;p38"/>
          <p:cNvSpPr/>
          <p:nvPr/>
        </p:nvSpPr>
        <p:spPr>
          <a:xfrm>
            <a:off x="5440021" y="3469712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1.10</a:t>
            </a:r>
            <a:endParaRPr sz="700"/>
          </a:p>
        </p:txBody>
      </p:sp>
      <p:sp>
        <p:nvSpPr>
          <p:cNvPr id="774" name="Google Shape;774;p38"/>
          <p:cNvSpPr/>
          <p:nvPr/>
        </p:nvSpPr>
        <p:spPr>
          <a:xfrm>
            <a:off x="5076721" y="4307912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/>
              <a:t>510</a:t>
            </a:r>
            <a:endParaRPr sz="800"/>
          </a:p>
        </p:txBody>
      </p:sp>
      <p:sp>
        <p:nvSpPr>
          <p:cNvPr id="775" name="Google Shape;775;p38"/>
          <p:cNvSpPr/>
          <p:nvPr/>
        </p:nvSpPr>
        <p:spPr>
          <a:xfrm>
            <a:off x="5440021" y="4307912"/>
            <a:ext cx="363300" cy="1713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1.51</a:t>
            </a:r>
            <a:endParaRPr sz="700"/>
          </a:p>
        </p:txBody>
      </p:sp>
      <p:sp>
        <p:nvSpPr>
          <p:cNvPr id="776" name="Google Shape;776;p38"/>
          <p:cNvSpPr/>
          <p:nvPr/>
        </p:nvSpPr>
        <p:spPr>
          <a:xfrm>
            <a:off x="6148298" y="1265702"/>
            <a:ext cx="120900" cy="16188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777" name="Google Shape;777;p38"/>
          <p:cNvCxnSpPr>
            <a:endCxn id="776" idx="1"/>
          </p:cNvCxnSpPr>
          <p:nvPr/>
        </p:nvCxnSpPr>
        <p:spPr>
          <a:xfrm>
            <a:off x="5733698" y="2056502"/>
            <a:ext cx="414600" cy="18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78" name="Google Shape;778;p38"/>
          <p:cNvCxnSpPr/>
          <p:nvPr/>
        </p:nvCxnSpPr>
        <p:spPr>
          <a:xfrm>
            <a:off x="5815875" y="4421200"/>
            <a:ext cx="402000" cy="55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79" name="Google Shape;779;p38"/>
          <p:cNvSpPr/>
          <p:nvPr/>
        </p:nvSpPr>
        <p:spPr>
          <a:xfrm>
            <a:off x="6184173" y="3586177"/>
            <a:ext cx="120900" cy="11076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4" name="Google Shape;78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85" name="Google Shape;785;p39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86" name="Google Shape;786;p39"/>
          <p:cNvSpPr txBox="1"/>
          <p:nvPr/>
        </p:nvSpPr>
        <p:spPr>
          <a:xfrm>
            <a:off x="92675" y="212975"/>
            <a:ext cx="5896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B+ Tree</a:t>
            </a:r>
            <a:endParaRPr sz="2200"/>
          </a:p>
        </p:txBody>
      </p:sp>
      <p:sp>
        <p:nvSpPr>
          <p:cNvPr id="787" name="Google Shape;787;p39"/>
          <p:cNvSpPr/>
          <p:nvPr/>
        </p:nvSpPr>
        <p:spPr>
          <a:xfrm>
            <a:off x="3006250" y="954825"/>
            <a:ext cx="1785000" cy="341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39"/>
          <p:cNvSpPr/>
          <p:nvPr/>
        </p:nvSpPr>
        <p:spPr>
          <a:xfrm>
            <a:off x="3077075" y="1009525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sz="700"/>
          </a:p>
        </p:txBody>
      </p:sp>
      <p:sp>
        <p:nvSpPr>
          <p:cNvPr id="789" name="Google Shape;789;p39"/>
          <p:cNvSpPr/>
          <p:nvPr/>
        </p:nvSpPr>
        <p:spPr>
          <a:xfrm>
            <a:off x="3454775" y="1009525"/>
            <a:ext cx="234600" cy="238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K</a:t>
            </a:r>
            <a:endParaRPr sz="700"/>
          </a:p>
        </p:txBody>
      </p:sp>
      <p:sp>
        <p:nvSpPr>
          <p:cNvPr id="790" name="Google Shape;790;p39"/>
          <p:cNvSpPr/>
          <p:nvPr/>
        </p:nvSpPr>
        <p:spPr>
          <a:xfrm>
            <a:off x="3728375" y="1017825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sz="700"/>
          </a:p>
        </p:txBody>
      </p:sp>
      <p:sp>
        <p:nvSpPr>
          <p:cNvPr id="791" name="Google Shape;791;p39"/>
          <p:cNvSpPr/>
          <p:nvPr/>
        </p:nvSpPr>
        <p:spPr>
          <a:xfrm>
            <a:off x="4394725" y="1017825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sz="700"/>
          </a:p>
        </p:txBody>
      </p:sp>
      <p:sp>
        <p:nvSpPr>
          <p:cNvPr id="792" name="Google Shape;792;p39"/>
          <p:cNvSpPr/>
          <p:nvPr/>
        </p:nvSpPr>
        <p:spPr>
          <a:xfrm>
            <a:off x="4095593" y="1017825"/>
            <a:ext cx="234600" cy="238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K</a:t>
            </a:r>
            <a:endParaRPr sz="700"/>
          </a:p>
        </p:txBody>
      </p:sp>
      <p:sp>
        <p:nvSpPr>
          <p:cNvPr id="793" name="Google Shape;793;p39"/>
          <p:cNvSpPr/>
          <p:nvPr/>
        </p:nvSpPr>
        <p:spPr>
          <a:xfrm>
            <a:off x="491650" y="1869225"/>
            <a:ext cx="1814100" cy="341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4" name="Google Shape;794;p39"/>
          <p:cNvSpPr/>
          <p:nvPr/>
        </p:nvSpPr>
        <p:spPr>
          <a:xfrm>
            <a:off x="562475" y="1923925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sz="700"/>
          </a:p>
        </p:txBody>
      </p:sp>
      <p:sp>
        <p:nvSpPr>
          <p:cNvPr id="795" name="Google Shape;795;p39"/>
          <p:cNvSpPr/>
          <p:nvPr/>
        </p:nvSpPr>
        <p:spPr>
          <a:xfrm>
            <a:off x="940175" y="1923925"/>
            <a:ext cx="249600" cy="238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K</a:t>
            </a:r>
            <a:endParaRPr sz="700"/>
          </a:p>
        </p:txBody>
      </p:sp>
      <p:sp>
        <p:nvSpPr>
          <p:cNvPr id="796" name="Google Shape;796;p39"/>
          <p:cNvSpPr/>
          <p:nvPr/>
        </p:nvSpPr>
        <p:spPr>
          <a:xfrm>
            <a:off x="1266113" y="1923925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sz="700"/>
          </a:p>
        </p:txBody>
      </p:sp>
      <p:sp>
        <p:nvSpPr>
          <p:cNvPr id="797" name="Google Shape;797;p39"/>
          <p:cNvSpPr/>
          <p:nvPr/>
        </p:nvSpPr>
        <p:spPr>
          <a:xfrm>
            <a:off x="1940388" y="1923925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sz="700"/>
          </a:p>
        </p:txBody>
      </p:sp>
      <p:sp>
        <p:nvSpPr>
          <p:cNvPr id="798" name="Google Shape;798;p39"/>
          <p:cNvSpPr/>
          <p:nvPr/>
        </p:nvSpPr>
        <p:spPr>
          <a:xfrm>
            <a:off x="1645172" y="1923925"/>
            <a:ext cx="249600" cy="238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K</a:t>
            </a:r>
            <a:endParaRPr sz="700"/>
          </a:p>
        </p:txBody>
      </p:sp>
      <p:sp>
        <p:nvSpPr>
          <p:cNvPr id="799" name="Google Shape;799;p39"/>
          <p:cNvSpPr/>
          <p:nvPr/>
        </p:nvSpPr>
        <p:spPr>
          <a:xfrm>
            <a:off x="3234850" y="1869225"/>
            <a:ext cx="1887900" cy="341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0" name="Google Shape;800;p39"/>
          <p:cNvSpPr/>
          <p:nvPr/>
        </p:nvSpPr>
        <p:spPr>
          <a:xfrm>
            <a:off x="3305675" y="1923925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sz="700"/>
          </a:p>
        </p:txBody>
      </p:sp>
      <p:sp>
        <p:nvSpPr>
          <p:cNvPr id="801" name="Google Shape;801;p39"/>
          <p:cNvSpPr/>
          <p:nvPr/>
        </p:nvSpPr>
        <p:spPr>
          <a:xfrm>
            <a:off x="3683375" y="1923925"/>
            <a:ext cx="259800" cy="238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K</a:t>
            </a:r>
            <a:endParaRPr sz="700"/>
          </a:p>
        </p:txBody>
      </p:sp>
      <p:sp>
        <p:nvSpPr>
          <p:cNvPr id="802" name="Google Shape;802;p39"/>
          <p:cNvSpPr/>
          <p:nvPr/>
        </p:nvSpPr>
        <p:spPr>
          <a:xfrm>
            <a:off x="4028638" y="1923925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sz="700"/>
          </a:p>
        </p:txBody>
      </p:sp>
      <p:sp>
        <p:nvSpPr>
          <p:cNvPr id="803" name="Google Shape;803;p39"/>
          <p:cNvSpPr/>
          <p:nvPr/>
        </p:nvSpPr>
        <p:spPr>
          <a:xfrm>
            <a:off x="4739975" y="1923925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sz="700"/>
          </a:p>
        </p:txBody>
      </p:sp>
      <p:sp>
        <p:nvSpPr>
          <p:cNvPr id="804" name="Google Shape;804;p39"/>
          <p:cNvSpPr/>
          <p:nvPr/>
        </p:nvSpPr>
        <p:spPr>
          <a:xfrm>
            <a:off x="4415918" y="1923925"/>
            <a:ext cx="234600" cy="238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K</a:t>
            </a:r>
            <a:endParaRPr sz="700"/>
          </a:p>
        </p:txBody>
      </p:sp>
      <p:sp>
        <p:nvSpPr>
          <p:cNvPr id="805" name="Google Shape;805;p39"/>
          <p:cNvSpPr/>
          <p:nvPr/>
        </p:nvSpPr>
        <p:spPr>
          <a:xfrm>
            <a:off x="6054250" y="1869225"/>
            <a:ext cx="1887900" cy="341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6" name="Google Shape;806;p39"/>
          <p:cNvSpPr/>
          <p:nvPr/>
        </p:nvSpPr>
        <p:spPr>
          <a:xfrm>
            <a:off x="6125075" y="1923925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sz="700"/>
          </a:p>
        </p:txBody>
      </p:sp>
      <p:sp>
        <p:nvSpPr>
          <p:cNvPr id="807" name="Google Shape;807;p39"/>
          <p:cNvSpPr/>
          <p:nvPr/>
        </p:nvSpPr>
        <p:spPr>
          <a:xfrm>
            <a:off x="6502775" y="1923925"/>
            <a:ext cx="259800" cy="238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K</a:t>
            </a:r>
            <a:endParaRPr sz="700"/>
          </a:p>
        </p:txBody>
      </p:sp>
      <p:sp>
        <p:nvSpPr>
          <p:cNvPr id="808" name="Google Shape;808;p39"/>
          <p:cNvSpPr/>
          <p:nvPr/>
        </p:nvSpPr>
        <p:spPr>
          <a:xfrm>
            <a:off x="6833813" y="1928845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sz="700"/>
          </a:p>
        </p:txBody>
      </p:sp>
      <p:sp>
        <p:nvSpPr>
          <p:cNvPr id="809" name="Google Shape;809;p39"/>
          <p:cNvSpPr/>
          <p:nvPr/>
        </p:nvSpPr>
        <p:spPr>
          <a:xfrm>
            <a:off x="7568725" y="1935700"/>
            <a:ext cx="302700" cy="238200"/>
          </a:xfrm>
          <a:prstGeom prst="rect">
            <a:avLst/>
          </a:prstGeom>
          <a:solidFill>
            <a:srgbClr val="FCE5C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BP</a:t>
            </a:r>
            <a:endParaRPr sz="700"/>
          </a:p>
        </p:txBody>
      </p:sp>
      <p:sp>
        <p:nvSpPr>
          <p:cNvPr id="810" name="Google Shape;810;p39"/>
          <p:cNvSpPr/>
          <p:nvPr/>
        </p:nvSpPr>
        <p:spPr>
          <a:xfrm>
            <a:off x="7222717" y="1935700"/>
            <a:ext cx="259800" cy="238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K</a:t>
            </a:r>
            <a:endParaRPr sz="700"/>
          </a:p>
        </p:txBody>
      </p:sp>
      <p:sp>
        <p:nvSpPr>
          <p:cNvPr id="811" name="Google Shape;811;p39"/>
          <p:cNvSpPr/>
          <p:nvPr/>
        </p:nvSpPr>
        <p:spPr>
          <a:xfrm>
            <a:off x="110650" y="2936025"/>
            <a:ext cx="634500" cy="341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39"/>
          <p:cNvSpPr/>
          <p:nvPr/>
        </p:nvSpPr>
        <p:spPr>
          <a:xfrm>
            <a:off x="181475" y="2990725"/>
            <a:ext cx="446400" cy="238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K, RP</a:t>
            </a:r>
            <a:endParaRPr sz="700"/>
          </a:p>
        </p:txBody>
      </p:sp>
      <p:sp>
        <p:nvSpPr>
          <p:cNvPr id="813" name="Google Shape;813;p39"/>
          <p:cNvSpPr/>
          <p:nvPr/>
        </p:nvSpPr>
        <p:spPr>
          <a:xfrm>
            <a:off x="1329850" y="2936025"/>
            <a:ext cx="634500" cy="341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4" name="Google Shape;814;p39"/>
          <p:cNvSpPr/>
          <p:nvPr/>
        </p:nvSpPr>
        <p:spPr>
          <a:xfrm>
            <a:off x="1400675" y="2990725"/>
            <a:ext cx="446400" cy="238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K, RP</a:t>
            </a:r>
            <a:endParaRPr sz="700"/>
          </a:p>
        </p:txBody>
      </p:sp>
      <p:sp>
        <p:nvSpPr>
          <p:cNvPr id="815" name="Google Shape;815;p39"/>
          <p:cNvSpPr/>
          <p:nvPr/>
        </p:nvSpPr>
        <p:spPr>
          <a:xfrm>
            <a:off x="2549050" y="2936025"/>
            <a:ext cx="354300" cy="341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6" name="Google Shape;816;p39"/>
          <p:cNvSpPr/>
          <p:nvPr/>
        </p:nvSpPr>
        <p:spPr>
          <a:xfrm>
            <a:off x="6745200" y="2936025"/>
            <a:ext cx="596100" cy="341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7" name="Google Shape;817;p39"/>
          <p:cNvSpPr/>
          <p:nvPr/>
        </p:nvSpPr>
        <p:spPr>
          <a:xfrm>
            <a:off x="6816025" y="2990725"/>
            <a:ext cx="446400" cy="238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K, RP</a:t>
            </a:r>
            <a:endParaRPr sz="700"/>
          </a:p>
        </p:txBody>
      </p:sp>
      <p:sp>
        <p:nvSpPr>
          <p:cNvPr id="818" name="Google Shape;818;p39"/>
          <p:cNvSpPr/>
          <p:nvPr/>
        </p:nvSpPr>
        <p:spPr>
          <a:xfrm>
            <a:off x="8028525" y="2939275"/>
            <a:ext cx="596100" cy="341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9" name="Google Shape;819;p39"/>
          <p:cNvSpPr/>
          <p:nvPr/>
        </p:nvSpPr>
        <p:spPr>
          <a:xfrm>
            <a:off x="8103387" y="2990725"/>
            <a:ext cx="446400" cy="238200"/>
          </a:xfrm>
          <a:prstGeom prst="rect">
            <a:avLst/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/>
              <a:t>K, RP</a:t>
            </a:r>
            <a:endParaRPr sz="700"/>
          </a:p>
        </p:txBody>
      </p:sp>
      <p:sp>
        <p:nvSpPr>
          <p:cNvPr id="820" name="Google Shape;820;p39"/>
          <p:cNvSpPr/>
          <p:nvPr/>
        </p:nvSpPr>
        <p:spPr>
          <a:xfrm>
            <a:off x="3428875" y="2935089"/>
            <a:ext cx="354300" cy="341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1" name="Google Shape;821;p39"/>
          <p:cNvSpPr/>
          <p:nvPr/>
        </p:nvSpPr>
        <p:spPr>
          <a:xfrm>
            <a:off x="4262650" y="2908025"/>
            <a:ext cx="354300" cy="341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2" name="Google Shape;822;p39"/>
          <p:cNvSpPr/>
          <p:nvPr/>
        </p:nvSpPr>
        <p:spPr>
          <a:xfrm>
            <a:off x="5087038" y="2914525"/>
            <a:ext cx="354300" cy="341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3" name="Google Shape;823;p39"/>
          <p:cNvSpPr/>
          <p:nvPr/>
        </p:nvSpPr>
        <p:spPr>
          <a:xfrm>
            <a:off x="6073375" y="2936025"/>
            <a:ext cx="354300" cy="341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24" name="Google Shape;824;p39"/>
          <p:cNvCxnSpPr>
            <a:stCxn id="788" idx="2"/>
          </p:cNvCxnSpPr>
          <p:nvPr/>
        </p:nvCxnSpPr>
        <p:spPr>
          <a:xfrm flipH="1">
            <a:off x="1480625" y="1247725"/>
            <a:ext cx="1747800" cy="622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825" name="Google Shape;825;p39"/>
          <p:cNvCxnSpPr>
            <a:stCxn id="794" idx="2"/>
            <a:endCxn id="811" idx="0"/>
          </p:cNvCxnSpPr>
          <p:nvPr/>
        </p:nvCxnSpPr>
        <p:spPr>
          <a:xfrm flipH="1">
            <a:off x="427925" y="2162125"/>
            <a:ext cx="285900" cy="774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26" name="Google Shape;826;p39"/>
          <p:cNvCxnSpPr>
            <a:stCxn id="796" idx="2"/>
          </p:cNvCxnSpPr>
          <p:nvPr/>
        </p:nvCxnSpPr>
        <p:spPr>
          <a:xfrm>
            <a:off x="1417463" y="2162125"/>
            <a:ext cx="234600" cy="770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27" name="Google Shape;827;p39"/>
          <p:cNvCxnSpPr>
            <a:stCxn id="797" idx="2"/>
            <a:endCxn id="815" idx="0"/>
          </p:cNvCxnSpPr>
          <p:nvPr/>
        </p:nvCxnSpPr>
        <p:spPr>
          <a:xfrm>
            <a:off x="2091738" y="2162125"/>
            <a:ext cx="634500" cy="774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28" name="Google Shape;828;p39"/>
          <p:cNvCxnSpPr>
            <a:stCxn id="800" idx="2"/>
            <a:endCxn id="820" idx="0"/>
          </p:cNvCxnSpPr>
          <p:nvPr/>
        </p:nvCxnSpPr>
        <p:spPr>
          <a:xfrm>
            <a:off x="3457025" y="2162125"/>
            <a:ext cx="149100" cy="773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29" name="Google Shape;829;p39"/>
          <p:cNvCxnSpPr>
            <a:stCxn id="802" idx="2"/>
            <a:endCxn id="821" idx="0"/>
          </p:cNvCxnSpPr>
          <p:nvPr/>
        </p:nvCxnSpPr>
        <p:spPr>
          <a:xfrm>
            <a:off x="4179988" y="2162125"/>
            <a:ext cx="259800" cy="74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30" name="Google Shape;830;p39"/>
          <p:cNvCxnSpPr>
            <a:stCxn id="803" idx="2"/>
            <a:endCxn id="822" idx="0"/>
          </p:cNvCxnSpPr>
          <p:nvPr/>
        </p:nvCxnSpPr>
        <p:spPr>
          <a:xfrm>
            <a:off x="4891325" y="2162125"/>
            <a:ext cx="372900" cy="75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31" name="Google Shape;831;p39"/>
          <p:cNvCxnSpPr>
            <a:stCxn id="806" idx="2"/>
            <a:endCxn id="823" idx="0"/>
          </p:cNvCxnSpPr>
          <p:nvPr/>
        </p:nvCxnSpPr>
        <p:spPr>
          <a:xfrm flipH="1">
            <a:off x="6250625" y="2162125"/>
            <a:ext cx="25800" cy="774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32" name="Google Shape;832;p39"/>
          <p:cNvCxnSpPr>
            <a:stCxn id="808" idx="2"/>
            <a:endCxn id="816" idx="0"/>
          </p:cNvCxnSpPr>
          <p:nvPr/>
        </p:nvCxnSpPr>
        <p:spPr>
          <a:xfrm>
            <a:off x="6985163" y="2167045"/>
            <a:ext cx="58200" cy="768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33" name="Google Shape;833;p39"/>
          <p:cNvCxnSpPr>
            <a:stCxn id="809" idx="2"/>
          </p:cNvCxnSpPr>
          <p:nvPr/>
        </p:nvCxnSpPr>
        <p:spPr>
          <a:xfrm>
            <a:off x="7720075" y="2173900"/>
            <a:ext cx="448500" cy="77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34" name="Google Shape;834;p39"/>
          <p:cNvCxnSpPr>
            <a:stCxn id="790" idx="2"/>
            <a:endCxn id="799" idx="0"/>
          </p:cNvCxnSpPr>
          <p:nvPr/>
        </p:nvCxnSpPr>
        <p:spPr>
          <a:xfrm>
            <a:off x="3879725" y="1256025"/>
            <a:ext cx="299100" cy="613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35" name="Google Shape;835;p39"/>
          <p:cNvCxnSpPr>
            <a:stCxn id="791" idx="2"/>
            <a:endCxn id="805" idx="0"/>
          </p:cNvCxnSpPr>
          <p:nvPr/>
        </p:nvCxnSpPr>
        <p:spPr>
          <a:xfrm>
            <a:off x="4546075" y="1256025"/>
            <a:ext cx="2452200" cy="613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836" name="Google Shape;836;p39" title="disk.png"/>
          <p:cNvPicPr preferRelativeResize="0"/>
          <p:nvPr/>
        </p:nvPicPr>
        <p:blipFill rotWithShape="1">
          <a:blip r:embed="rId4">
            <a:alphaModFix/>
          </a:blip>
          <a:srcRect b="16151" l="15441" r="15901" t="14889"/>
          <a:stretch/>
        </p:blipFill>
        <p:spPr>
          <a:xfrm>
            <a:off x="3937425" y="3437500"/>
            <a:ext cx="1602925" cy="1610050"/>
          </a:xfrm>
          <a:prstGeom prst="rect">
            <a:avLst/>
          </a:prstGeom>
          <a:noFill/>
          <a:ln>
            <a:noFill/>
          </a:ln>
        </p:spPr>
      </p:pic>
      <p:sp>
        <p:nvSpPr>
          <p:cNvPr id="837" name="Google Shape;837;p39"/>
          <p:cNvSpPr/>
          <p:nvPr/>
        </p:nvSpPr>
        <p:spPr>
          <a:xfrm>
            <a:off x="2871191" y="1295525"/>
            <a:ext cx="1433475" cy="2858350"/>
          </a:xfrm>
          <a:custGeom>
            <a:rect b="b" l="l" r="r" t="t"/>
            <a:pathLst>
              <a:path extrusionOk="0" h="114334" w="57339">
                <a:moveTo>
                  <a:pt x="38969" y="0"/>
                </a:moveTo>
                <a:cubicBezTo>
                  <a:pt x="32617" y="5529"/>
                  <a:pt x="5244" y="21615"/>
                  <a:pt x="857" y="33176"/>
                </a:cubicBezTo>
                <a:cubicBezTo>
                  <a:pt x="-3530" y="44737"/>
                  <a:pt x="10225" y="57395"/>
                  <a:pt x="12647" y="69368"/>
                </a:cubicBezTo>
                <a:cubicBezTo>
                  <a:pt x="15069" y="81341"/>
                  <a:pt x="7940" y="97518"/>
                  <a:pt x="15389" y="105012"/>
                </a:cubicBezTo>
                <a:cubicBezTo>
                  <a:pt x="22838" y="112506"/>
                  <a:pt x="50347" y="112780"/>
                  <a:pt x="57339" y="114334"/>
                </a:cubicBezTo>
              </a:path>
            </a:pathLst>
          </a:cu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838" name="Google Shape;838;p39"/>
          <p:cNvSpPr/>
          <p:nvPr/>
        </p:nvSpPr>
        <p:spPr>
          <a:xfrm>
            <a:off x="1939850" y="3290200"/>
            <a:ext cx="2371675" cy="1083025"/>
          </a:xfrm>
          <a:custGeom>
            <a:rect b="b" l="l" r="r" t="t"/>
            <a:pathLst>
              <a:path extrusionOk="0" h="43321" w="94867">
                <a:moveTo>
                  <a:pt x="0" y="0"/>
                </a:moveTo>
                <a:cubicBezTo>
                  <a:pt x="503" y="4204"/>
                  <a:pt x="-914" y="18690"/>
                  <a:pt x="3016" y="25225"/>
                </a:cubicBezTo>
                <a:cubicBezTo>
                  <a:pt x="6946" y="31760"/>
                  <a:pt x="8271" y="36192"/>
                  <a:pt x="23579" y="39208"/>
                </a:cubicBezTo>
                <a:cubicBezTo>
                  <a:pt x="38888" y="42224"/>
                  <a:pt x="82986" y="42636"/>
                  <a:pt x="94867" y="43321"/>
                </a:cubicBezTo>
              </a:path>
            </a:pathLst>
          </a:cu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839" name="Google Shape;839;p39"/>
          <p:cNvSpPr/>
          <p:nvPr/>
        </p:nvSpPr>
        <p:spPr>
          <a:xfrm>
            <a:off x="5188900" y="3283350"/>
            <a:ext cx="3341325" cy="1041875"/>
          </a:xfrm>
          <a:custGeom>
            <a:rect b="b" l="l" r="r" t="t"/>
            <a:pathLst>
              <a:path extrusionOk="0" h="41675" w="133653">
                <a:moveTo>
                  <a:pt x="126947" y="0"/>
                </a:moveTo>
                <a:cubicBezTo>
                  <a:pt x="126353" y="4204"/>
                  <a:pt x="144541" y="18278"/>
                  <a:pt x="123383" y="25224"/>
                </a:cubicBezTo>
                <a:cubicBezTo>
                  <a:pt x="102225" y="32170"/>
                  <a:pt x="20564" y="38933"/>
                  <a:pt x="0" y="41675"/>
                </a:cubicBezTo>
              </a:path>
            </a:pathLst>
          </a:custGeom>
          <a:noFill/>
          <a:ln cap="flat" cmpd="sng" w="9525">
            <a:solidFill>
              <a:srgbClr val="FF3300"/>
            </a:solidFill>
            <a:prstDash val="solid"/>
            <a:round/>
            <a:headEnd len="med" w="med" type="none"/>
            <a:tailEnd len="med" w="med" type="stealth"/>
          </a:ln>
        </p:spPr>
      </p:sp>
      <p:sp>
        <p:nvSpPr>
          <p:cNvPr id="840" name="Google Shape;840;p39"/>
          <p:cNvSpPr/>
          <p:nvPr/>
        </p:nvSpPr>
        <p:spPr>
          <a:xfrm>
            <a:off x="446225" y="3701676"/>
            <a:ext cx="676500" cy="105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2</a:t>
            </a:r>
            <a:endParaRPr sz="1000"/>
          </a:p>
        </p:txBody>
      </p:sp>
      <p:sp>
        <p:nvSpPr>
          <p:cNvPr id="841" name="Google Shape;841;p39"/>
          <p:cNvSpPr/>
          <p:nvPr/>
        </p:nvSpPr>
        <p:spPr>
          <a:xfrm>
            <a:off x="446225" y="3803181"/>
            <a:ext cx="676500" cy="105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3</a:t>
            </a:r>
            <a:endParaRPr sz="1000"/>
          </a:p>
        </p:txBody>
      </p:sp>
      <p:sp>
        <p:nvSpPr>
          <p:cNvPr id="842" name="Google Shape;842;p39"/>
          <p:cNvSpPr/>
          <p:nvPr/>
        </p:nvSpPr>
        <p:spPr>
          <a:xfrm>
            <a:off x="446781" y="3904686"/>
            <a:ext cx="676500" cy="105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4</a:t>
            </a:r>
            <a:endParaRPr sz="1000"/>
          </a:p>
        </p:txBody>
      </p:sp>
      <p:sp>
        <p:nvSpPr>
          <p:cNvPr id="843" name="Google Shape;843;p39"/>
          <p:cNvSpPr/>
          <p:nvPr/>
        </p:nvSpPr>
        <p:spPr>
          <a:xfrm>
            <a:off x="446781" y="4006192"/>
            <a:ext cx="676500" cy="105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</a:t>
            </a:r>
            <a:endParaRPr sz="1000"/>
          </a:p>
        </p:txBody>
      </p:sp>
      <p:sp>
        <p:nvSpPr>
          <p:cNvPr id="844" name="Google Shape;844;p39"/>
          <p:cNvSpPr/>
          <p:nvPr/>
        </p:nvSpPr>
        <p:spPr>
          <a:xfrm>
            <a:off x="461626" y="4497519"/>
            <a:ext cx="676500" cy="105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506</a:t>
            </a:r>
            <a:endParaRPr sz="1000"/>
          </a:p>
        </p:txBody>
      </p:sp>
      <p:sp>
        <p:nvSpPr>
          <p:cNvPr id="845" name="Google Shape;845;p39"/>
          <p:cNvSpPr/>
          <p:nvPr/>
        </p:nvSpPr>
        <p:spPr>
          <a:xfrm>
            <a:off x="461626" y="4602621"/>
            <a:ext cx="676500" cy="105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507</a:t>
            </a:r>
            <a:endParaRPr sz="1000"/>
          </a:p>
        </p:txBody>
      </p:sp>
      <p:sp>
        <p:nvSpPr>
          <p:cNvPr id="846" name="Google Shape;846;p39"/>
          <p:cNvSpPr/>
          <p:nvPr/>
        </p:nvSpPr>
        <p:spPr>
          <a:xfrm>
            <a:off x="461626" y="4704126"/>
            <a:ext cx="676500" cy="105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508</a:t>
            </a:r>
            <a:endParaRPr sz="1000"/>
          </a:p>
        </p:txBody>
      </p:sp>
      <p:sp>
        <p:nvSpPr>
          <p:cNvPr id="847" name="Google Shape;847;p39"/>
          <p:cNvSpPr/>
          <p:nvPr/>
        </p:nvSpPr>
        <p:spPr>
          <a:xfrm>
            <a:off x="462182" y="4805631"/>
            <a:ext cx="676500" cy="105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509</a:t>
            </a:r>
            <a:endParaRPr sz="1000"/>
          </a:p>
        </p:txBody>
      </p:sp>
      <p:sp>
        <p:nvSpPr>
          <p:cNvPr id="848" name="Google Shape;848;p39"/>
          <p:cNvSpPr/>
          <p:nvPr/>
        </p:nvSpPr>
        <p:spPr>
          <a:xfrm>
            <a:off x="462182" y="4907137"/>
            <a:ext cx="676500" cy="105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510</a:t>
            </a:r>
            <a:endParaRPr sz="1000"/>
          </a:p>
        </p:txBody>
      </p:sp>
      <p:cxnSp>
        <p:nvCxnSpPr>
          <p:cNvPr id="849" name="Google Shape;849;p39"/>
          <p:cNvCxnSpPr/>
          <p:nvPr/>
        </p:nvCxnSpPr>
        <p:spPr>
          <a:xfrm flipH="1">
            <a:off x="802718" y="4190410"/>
            <a:ext cx="2700" cy="333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850" name="Google Shape;850;p39"/>
          <p:cNvSpPr/>
          <p:nvPr/>
        </p:nvSpPr>
        <p:spPr>
          <a:xfrm>
            <a:off x="446225" y="3610371"/>
            <a:ext cx="676500" cy="105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/>
              <a:t>1</a:t>
            </a:r>
            <a:endParaRPr sz="1000"/>
          </a:p>
        </p:txBody>
      </p:sp>
      <p:sp>
        <p:nvSpPr>
          <p:cNvPr id="851" name="Google Shape;851;p39"/>
          <p:cNvSpPr/>
          <p:nvPr/>
        </p:nvSpPr>
        <p:spPr>
          <a:xfrm>
            <a:off x="1138125" y="3610375"/>
            <a:ext cx="149100" cy="1372500"/>
          </a:xfrm>
          <a:prstGeom prst="rightBrace">
            <a:avLst>
              <a:gd fmla="val 50000" name="adj1"/>
              <a:gd fmla="val 50087" name="adj2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2" name="Google Shape;852;p39"/>
          <p:cNvSpPr/>
          <p:nvPr/>
        </p:nvSpPr>
        <p:spPr>
          <a:xfrm>
            <a:off x="1281800" y="4380075"/>
            <a:ext cx="3139400" cy="497950"/>
          </a:xfrm>
          <a:custGeom>
            <a:rect b="b" l="l" r="r" t="t"/>
            <a:pathLst>
              <a:path extrusionOk="0" h="19918" w="125576">
                <a:moveTo>
                  <a:pt x="0" y="0"/>
                </a:moveTo>
                <a:cubicBezTo>
                  <a:pt x="7814" y="3290"/>
                  <a:pt x="25956" y="18324"/>
                  <a:pt x="46885" y="19741"/>
                </a:cubicBezTo>
                <a:cubicBezTo>
                  <a:pt x="67814" y="21158"/>
                  <a:pt x="112461" y="10374"/>
                  <a:pt x="125576" y="8500"/>
                </a:cubicBezTo>
              </a:path>
            </a:pathLst>
          </a:cu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sp>
      <p:sp>
        <p:nvSpPr>
          <p:cNvPr id="853" name="Google Shape;853;p39"/>
          <p:cNvSpPr/>
          <p:nvPr/>
        </p:nvSpPr>
        <p:spPr>
          <a:xfrm>
            <a:off x="1007625" y="3153100"/>
            <a:ext cx="690175" cy="563625"/>
          </a:xfrm>
          <a:custGeom>
            <a:rect b="b" l="l" r="r" t="t"/>
            <a:pathLst>
              <a:path extrusionOk="0" h="22545" w="27607">
                <a:moveTo>
                  <a:pt x="26596" y="0"/>
                </a:moveTo>
                <a:cubicBezTo>
                  <a:pt x="26368" y="3473"/>
                  <a:pt x="29658" y="17319"/>
                  <a:pt x="25225" y="20838"/>
                </a:cubicBezTo>
                <a:cubicBezTo>
                  <a:pt x="20792" y="24357"/>
                  <a:pt x="4204" y="21066"/>
                  <a:pt x="0" y="21112"/>
                </a:cubicBezTo>
              </a:path>
            </a:pathLst>
          </a:cu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sp>
      <p:cxnSp>
        <p:nvCxnSpPr>
          <p:cNvPr id="854" name="Google Shape;854;p39"/>
          <p:cNvCxnSpPr>
            <a:stCxn id="811" idx="3"/>
            <a:endCxn id="813" idx="1"/>
          </p:cNvCxnSpPr>
          <p:nvPr/>
        </p:nvCxnSpPr>
        <p:spPr>
          <a:xfrm>
            <a:off x="745150" y="3106575"/>
            <a:ext cx="584700" cy="0"/>
          </a:xfrm>
          <a:prstGeom prst="straightConnector1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55" name="Google Shape;855;p39"/>
          <p:cNvSpPr/>
          <p:nvPr/>
        </p:nvSpPr>
        <p:spPr>
          <a:xfrm>
            <a:off x="1915519" y="3090058"/>
            <a:ext cx="4829375" cy="394925"/>
          </a:xfrm>
          <a:custGeom>
            <a:rect b="b" l="l" r="r" t="t"/>
            <a:pathLst>
              <a:path extrusionOk="0" h="15797" w="193175">
                <a:moveTo>
                  <a:pt x="2069" y="877"/>
                </a:moveTo>
                <a:cubicBezTo>
                  <a:pt x="4308" y="3299"/>
                  <a:pt x="-10086" y="13673"/>
                  <a:pt x="15504" y="15409"/>
                </a:cubicBezTo>
                <a:cubicBezTo>
                  <a:pt x="41095" y="17146"/>
                  <a:pt x="127006" y="12210"/>
                  <a:pt x="155612" y="11296"/>
                </a:cubicBezTo>
                <a:cubicBezTo>
                  <a:pt x="184219" y="10382"/>
                  <a:pt x="181842" y="11662"/>
                  <a:pt x="187143" y="9925"/>
                </a:cubicBezTo>
                <a:cubicBezTo>
                  <a:pt x="192444" y="8189"/>
                  <a:pt x="186412" y="2476"/>
                  <a:pt x="187417" y="877"/>
                </a:cubicBezTo>
                <a:cubicBezTo>
                  <a:pt x="188422" y="-722"/>
                  <a:pt x="192215" y="420"/>
                  <a:pt x="193175" y="329"/>
                </a:cubicBezTo>
              </a:path>
            </a:pathLst>
          </a:custGeom>
          <a:noFill/>
          <a:ln cap="flat" cmpd="sng" w="19050">
            <a:solidFill>
              <a:srgbClr val="FF00FF"/>
            </a:solidFill>
            <a:prstDash val="solid"/>
            <a:round/>
            <a:headEnd len="med" w="med" type="none"/>
            <a:tailEnd len="med" w="med" type="stealth"/>
          </a:ln>
        </p:spPr>
      </p:sp>
      <p:cxnSp>
        <p:nvCxnSpPr>
          <p:cNvPr id="856" name="Google Shape;856;p39"/>
          <p:cNvCxnSpPr>
            <a:endCxn id="819" idx="1"/>
          </p:cNvCxnSpPr>
          <p:nvPr/>
        </p:nvCxnSpPr>
        <p:spPr>
          <a:xfrm>
            <a:off x="7353087" y="3109825"/>
            <a:ext cx="750300" cy="0"/>
          </a:xfrm>
          <a:prstGeom prst="straightConnector1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1" name="Google Shape;86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62" name="Google Shape;862;p40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63" name="Google Shape;863;p40"/>
          <p:cNvSpPr txBox="1"/>
          <p:nvPr/>
        </p:nvSpPr>
        <p:spPr>
          <a:xfrm>
            <a:off x="92675" y="212975"/>
            <a:ext cx="5896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B+ Tree: </a:t>
            </a:r>
            <a:r>
              <a:rPr lang="en" sz="2200"/>
              <a:t>Exercise</a:t>
            </a:r>
            <a:endParaRPr sz="2200"/>
          </a:p>
        </p:txBody>
      </p:sp>
      <p:sp>
        <p:nvSpPr>
          <p:cNvPr id="864" name="Google Shape;864;p40"/>
          <p:cNvSpPr txBox="1"/>
          <p:nvPr/>
        </p:nvSpPr>
        <p:spPr>
          <a:xfrm>
            <a:off x="92675" y="1413300"/>
            <a:ext cx="4441800" cy="23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Search key = 9 Bytes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Block size  = 512B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Record Pointer = 7B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Block Pointer = 6B  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What is order of internal node and leaf node?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865" name="Google Shape;865;p40" title="Screenshot 2025-03-25 at 3.43.05 PM.png"/>
          <p:cNvPicPr preferRelativeResize="0"/>
          <p:nvPr/>
        </p:nvPicPr>
        <p:blipFill rotWithShape="1">
          <a:blip r:embed="rId4">
            <a:alphaModFix/>
          </a:blip>
          <a:srcRect b="50581" l="0" r="0" t="0"/>
          <a:stretch/>
        </p:blipFill>
        <p:spPr>
          <a:xfrm>
            <a:off x="3811875" y="1175100"/>
            <a:ext cx="5223500" cy="1811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6" name="Google Shape;866;p40" title="Screenshot 2025-03-25 at 3.43.05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1875" y="1175100"/>
            <a:ext cx="5223500" cy="3666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1" name="Google Shape;87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72" name="Google Shape;872;p41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73" name="Google Shape;873;p41"/>
          <p:cNvSpPr txBox="1"/>
          <p:nvPr/>
        </p:nvSpPr>
        <p:spPr>
          <a:xfrm>
            <a:off x="92675" y="212975"/>
            <a:ext cx="5896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B+ Tree: Exercise</a:t>
            </a:r>
            <a:endParaRPr sz="2200"/>
          </a:p>
        </p:txBody>
      </p:sp>
      <p:sp>
        <p:nvSpPr>
          <p:cNvPr id="874" name="Google Shape;874;p41"/>
          <p:cNvSpPr txBox="1"/>
          <p:nvPr/>
        </p:nvSpPr>
        <p:spPr>
          <a:xfrm>
            <a:off x="92675" y="1084300"/>
            <a:ext cx="8893800" cy="9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In a B+Tree, order of the internal node is 34 and order of the leaf node is 31. If all the nodes of the tree are 70% full, then how many index records will be present in 4 level B+Tree  with root at the level 0 and leaves at the level 3.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9" name="Google Shape;87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80" name="Google Shape;880;p42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81" name="Google Shape;881;p42"/>
          <p:cNvSpPr txBox="1"/>
          <p:nvPr/>
        </p:nvSpPr>
        <p:spPr>
          <a:xfrm>
            <a:off x="92675" y="212975"/>
            <a:ext cx="5896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B+ Tree: Exercise</a:t>
            </a:r>
            <a:endParaRPr sz="2200"/>
          </a:p>
        </p:txBody>
      </p:sp>
      <p:sp>
        <p:nvSpPr>
          <p:cNvPr id="882" name="Google Shape;882;p42"/>
          <p:cNvSpPr txBox="1"/>
          <p:nvPr/>
        </p:nvSpPr>
        <p:spPr>
          <a:xfrm>
            <a:off x="316700" y="1352500"/>
            <a:ext cx="68463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Which of the following is correct?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(a) B-trees are for storing data on disk and B+ trees are for main memory.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b) Range queries are faster on B+ trees.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(c) B-trees are for primary indexes and B+ trees are for secondary indexes.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(d) The height of a B+ tree is independent of the number of records.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7" name="Google Shape;887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88" name="Google Shape;888;p43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89" name="Google Shape;889;p43"/>
          <p:cNvSpPr txBox="1"/>
          <p:nvPr/>
        </p:nvSpPr>
        <p:spPr>
          <a:xfrm>
            <a:off x="92675" y="212975"/>
            <a:ext cx="5896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B+ Tree Vs B-Tree</a:t>
            </a:r>
            <a:endParaRPr sz="2200"/>
          </a:p>
        </p:txBody>
      </p:sp>
      <p:graphicFrame>
        <p:nvGraphicFramePr>
          <p:cNvPr id="890" name="Google Shape;890;p43"/>
          <p:cNvGraphicFramePr/>
          <p:nvPr/>
        </p:nvGraphicFramePr>
        <p:xfrm>
          <a:off x="968025" y="1502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{E71895E3-BD94-48FD-915E-75C7487C856E}</a:tableStyleId>
              </a:tblPr>
              <a:tblGrid>
                <a:gridCol w="2185075"/>
                <a:gridCol w="2177475"/>
                <a:gridCol w="2185075"/>
              </a:tblGrid>
              <a:tr h="2795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Aspect</a:t>
                      </a:r>
                      <a:endParaRPr b="1" sz="1200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B-Tree</a:t>
                      </a:r>
                      <a:endParaRPr b="1" sz="1200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accen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B+ Tree</a:t>
                      </a:r>
                      <a:endParaRPr b="1" sz="1200">
                        <a:solidFill>
                          <a:schemeClr val="accen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8C8C8"/>
                    </a:solidFill>
                  </a:tcPr>
                </a:tc>
              </a:tr>
              <a:tr h="3940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Data Location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Stored in both internal and leaf nodes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Stored only in leaf nodes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</a:tr>
              <a:tr h="3940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Range Queries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Slower (needs internal node traversal)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Faster (sequential traversal through leaf nodes)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  <a:tr h="4634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 Case Focus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General-purpose indexing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Database systems, file systems, and efficient range queries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</a:tr>
              <a:tr h="4634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Example Systems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Linux ext4, NTFS file indexing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MySQL InnoDB, RocksDB, NTFS directories, HDFS metadata</a:t>
                      </a:r>
                      <a:endParaRPr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5" name="Google Shape;89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57275" y="0"/>
            <a:ext cx="740949" cy="8440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96" name="Google Shape;896;p44"/>
          <p:cNvCxnSpPr/>
          <p:nvPr/>
        </p:nvCxnSpPr>
        <p:spPr>
          <a:xfrm flipH="1" rot="10800000">
            <a:off x="-3600" y="866050"/>
            <a:ext cx="9151200" cy="219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97" name="Google Shape;897;p44"/>
          <p:cNvSpPr txBox="1"/>
          <p:nvPr/>
        </p:nvSpPr>
        <p:spPr>
          <a:xfrm>
            <a:off x="92675" y="212975"/>
            <a:ext cx="5896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Real-life Applications </a:t>
            </a:r>
            <a:endParaRPr sz="2200"/>
          </a:p>
        </p:txBody>
      </p:sp>
      <p:sp>
        <p:nvSpPr>
          <p:cNvPr id="898" name="Google Shape;898;p44"/>
          <p:cNvSpPr txBox="1"/>
          <p:nvPr/>
        </p:nvSpPr>
        <p:spPr>
          <a:xfrm>
            <a:off x="260450" y="1713675"/>
            <a:ext cx="3914100" cy="12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File Systems (e.g., NTFS, ext4, HFS+)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Database Indexing (Primary Index)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Multilevel Indexing in Large Datasets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Block Storage Systems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General-purpose Balanced Search Trees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899" name="Google Shape;899;p44"/>
          <p:cNvSpPr txBox="1"/>
          <p:nvPr/>
        </p:nvSpPr>
        <p:spPr>
          <a:xfrm>
            <a:off x="92675" y="12132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dk1"/>
                </a:solidFill>
              </a:rPr>
              <a:t>B-Tree</a:t>
            </a:r>
            <a:endParaRPr u="sng">
              <a:solidFill>
                <a:schemeClr val="dk1"/>
              </a:solidFill>
            </a:endParaRPr>
          </a:p>
        </p:txBody>
      </p:sp>
      <p:sp>
        <p:nvSpPr>
          <p:cNvPr id="900" name="Google Shape;900;p44"/>
          <p:cNvSpPr txBox="1"/>
          <p:nvPr/>
        </p:nvSpPr>
        <p:spPr>
          <a:xfrm>
            <a:off x="4647400" y="1672500"/>
            <a:ext cx="4279500" cy="15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Database Indexing (Secondary Index)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File System Directory Structures (e.g., NTFS, HFS+)</a:t>
            </a:r>
            <a:endParaRPr sz="1200">
              <a:solidFill>
                <a:schemeClr val="dk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Key-Value Stores / NoSQL Databases (e.g., </a:t>
            </a: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LevelDB, RocksDB)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en" sz="1200">
                <a:solidFill>
                  <a:schemeClr val="dk1"/>
                </a:solidFill>
              </a:rPr>
              <a:t>Search Engines and Data Warehouses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901" name="Google Shape;901;p44"/>
          <p:cNvSpPr txBox="1"/>
          <p:nvPr/>
        </p:nvSpPr>
        <p:spPr>
          <a:xfrm>
            <a:off x="4503450" y="12723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dk1"/>
                </a:solidFill>
              </a:rPr>
              <a:t>B + Tree</a:t>
            </a:r>
            <a:endParaRPr u="sng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