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embeddedFontLst>
    <p:embeddedFont>
      <p:font typeface="Lobster"/>
      <p:regular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3356EB9-DEB8-4065-850B-7703B156B422}">
  <a:tblStyle styleId="{F3356EB9-DEB8-4065-850B-7703B156B4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slide" Target="slides/slide38.xml"/><Relationship Id="rId21" Type="http://schemas.openxmlformats.org/officeDocument/2006/relationships/slide" Target="slides/slide15.xml"/><Relationship Id="rId43" Type="http://schemas.openxmlformats.org/officeDocument/2006/relationships/slide" Target="slides/slide37.xml"/><Relationship Id="rId24" Type="http://schemas.openxmlformats.org/officeDocument/2006/relationships/slide" Target="slides/slide18.xml"/><Relationship Id="rId46" Type="http://schemas.openxmlformats.org/officeDocument/2006/relationships/slide" Target="slides/slide40.xml"/><Relationship Id="rId23" Type="http://schemas.openxmlformats.org/officeDocument/2006/relationships/slide" Target="slides/slide17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Lobster-regular.fntdata"/><Relationship Id="rId25" Type="http://schemas.openxmlformats.org/officeDocument/2006/relationships/slide" Target="slides/slide19.xml"/><Relationship Id="rId47" Type="http://schemas.openxmlformats.org/officeDocument/2006/relationships/slide" Target="slides/slide41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582ffa748c316a2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582ffa748c316a2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87c48138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87c48138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387c481388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387c48138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387c481388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387c481388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387c481388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387c481388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87c481388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387c481388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387c481388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387c481388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387c481388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387c481388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387c481388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387c481388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387c481388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387c481388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387c481388_0_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387c481388_0_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387c481388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387c481388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387c481388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387c481388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387c481388_0_7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387c481388_0_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387c481388_0_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387c481388_0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387c481388_0_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387c481388_0_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387c481388_0_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387c481388_0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387c481388_0_8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387c481388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387c481388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387c481388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387c481388_0_8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3387c481388_0_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387c481388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387c481388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387c481388_0_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387c481388_0_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387c481388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387c481388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387c481388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387c481388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387c481388_0_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387c481388_0_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387c481388_0_9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387c481388_0_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387c481388_0_9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387c481388_0_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387c481388_0_9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387c481388_0_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387c481388_0_10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387c481388_0_1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387c481388_0_10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387c481388_0_1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387c481388_0_10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387c481388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387c481388_0_1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387c481388_0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3387c481388_0_1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3387c481388_0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3387c481388_0_1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3387c481388_0_1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387c481388_0_1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387c481388_0_1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387c481388_0_1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3387c481388_0_1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387c481388_0_1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387c481388_0_1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389d920f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3389d920f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3389d920f8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3389d920f8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389d920f8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3389d920f8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389d920f82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3389d920f8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0.png"/><Relationship Id="rId6" Type="http://schemas.openxmlformats.org/officeDocument/2006/relationships/image" Target="../media/image19.png"/><Relationship Id="rId7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28.png"/><Relationship Id="rId7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4.png"/><Relationship Id="rId4" Type="http://schemas.openxmlformats.org/officeDocument/2006/relationships/image" Target="../media/image30.png"/><Relationship Id="rId5" Type="http://schemas.openxmlformats.org/officeDocument/2006/relationships/image" Target="../media/image35.png"/><Relationship Id="rId6" Type="http://schemas.openxmlformats.org/officeDocument/2006/relationships/image" Target="../media/image31.png"/><Relationship Id="rId7" Type="http://schemas.openxmlformats.org/officeDocument/2006/relationships/image" Target="../media/image2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6.png"/><Relationship Id="rId4" Type="http://schemas.openxmlformats.org/officeDocument/2006/relationships/image" Target="../media/image33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6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image" Target="../media/image2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6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image" Target="../media/image26.png"/><Relationship Id="rId7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23675" y="1337425"/>
            <a:ext cx="7660200" cy="87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&amp; Analysis of Algorithms</a:t>
            </a:r>
            <a:endParaRPr sz="2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814725" y="3920025"/>
            <a:ext cx="3283500" cy="11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Dr. Alakesh Kalita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Mathematics and Computing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IIT ISM Dhanbad</a:t>
            </a:r>
            <a:endParaRPr sz="18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014300" y="1718975"/>
            <a:ext cx="2754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Dynamic Programming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64" name="Google Shape;64;p14" title="ghajin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9788" y="2341300"/>
            <a:ext cx="4223627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" name="Google Shape;71;p15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Fibonacci Number</a:t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100" y="1039200"/>
            <a:ext cx="3602276" cy="2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472975" y="3619200"/>
            <a:ext cx="2460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T(n) = 2 T(n-1) + 1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515700" y="4230850"/>
            <a:ext cx="7731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O(n)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515700" y="4241432"/>
            <a:ext cx="7731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O(2</a:t>
            </a:r>
            <a:r>
              <a:rPr baseline="30000" lang="en" sz="1800">
                <a:solidFill>
                  <a:schemeClr val="dk2"/>
                </a:solidFill>
              </a:rPr>
              <a:t>n</a:t>
            </a:r>
            <a:r>
              <a:rPr lang="en" sz="1800">
                <a:solidFill>
                  <a:schemeClr val="dk2"/>
                </a:solidFill>
              </a:rPr>
              <a:t>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Tick and Cross marks with slight 3D-effect | Free SVG" id="76" name="Google Shape;76;p15"/>
          <p:cNvPicPr preferRelativeResize="0"/>
          <p:nvPr/>
        </p:nvPicPr>
        <p:blipFill rotWithShape="1">
          <a:blip r:embed="rId5">
            <a:alphaModFix/>
          </a:blip>
          <a:srcRect b="54688" l="27849" r="28231" t="0"/>
          <a:stretch/>
        </p:blipFill>
        <p:spPr>
          <a:xfrm>
            <a:off x="1243752" y="4306875"/>
            <a:ext cx="298526" cy="30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6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Fibonacci Number: Recursion Tree</a:t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3884625" y="978550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fibo(6)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85" name="Google Shape;85;p16"/>
          <p:cNvCxnSpPr/>
          <p:nvPr/>
        </p:nvCxnSpPr>
        <p:spPr>
          <a:xfrm flipH="1">
            <a:off x="2207325" y="1306988"/>
            <a:ext cx="2056200" cy="70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" name="Google Shape;86;p16"/>
          <p:cNvCxnSpPr/>
          <p:nvPr/>
        </p:nvCxnSpPr>
        <p:spPr>
          <a:xfrm>
            <a:off x="4517175" y="1295525"/>
            <a:ext cx="2152500" cy="71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6"/>
          <p:cNvSpPr txBox="1"/>
          <p:nvPr/>
        </p:nvSpPr>
        <p:spPr>
          <a:xfrm>
            <a:off x="1781625" y="18902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fibo(5)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6299450" y="1894200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fibo(4)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89" name="Google Shape;89;p16"/>
          <p:cNvCxnSpPr/>
          <p:nvPr/>
        </p:nvCxnSpPr>
        <p:spPr>
          <a:xfrm flipH="1">
            <a:off x="1910400" y="22742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6"/>
          <p:cNvCxnSpPr>
            <a:stCxn id="87" idx="2"/>
          </p:cNvCxnSpPr>
          <p:nvPr/>
        </p:nvCxnSpPr>
        <p:spPr>
          <a:xfrm>
            <a:off x="2282025" y="2274225"/>
            <a:ext cx="1787400" cy="41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16"/>
          <p:cNvSpPr txBox="1"/>
          <p:nvPr/>
        </p:nvSpPr>
        <p:spPr>
          <a:xfrm>
            <a:off x="1442100" y="25361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fibo(4)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3651200" y="2609221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fibo(3)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93" name="Google Shape;93;p16"/>
          <p:cNvCxnSpPr/>
          <p:nvPr/>
        </p:nvCxnSpPr>
        <p:spPr>
          <a:xfrm flipH="1">
            <a:off x="1377000" y="28838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" name="Google Shape;94;p16"/>
          <p:cNvCxnSpPr/>
          <p:nvPr/>
        </p:nvCxnSpPr>
        <p:spPr>
          <a:xfrm>
            <a:off x="1748625" y="2883825"/>
            <a:ext cx="648300" cy="38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" name="Google Shape;95;p16"/>
          <p:cNvSpPr txBox="1"/>
          <p:nvPr/>
        </p:nvSpPr>
        <p:spPr>
          <a:xfrm>
            <a:off x="908700" y="31457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fibo(3)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979625" y="31404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97" name="Google Shape;97;p16"/>
          <p:cNvCxnSpPr/>
          <p:nvPr/>
        </p:nvCxnSpPr>
        <p:spPr>
          <a:xfrm flipH="1">
            <a:off x="919800" y="34934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6"/>
          <p:cNvCxnSpPr/>
          <p:nvPr/>
        </p:nvCxnSpPr>
        <p:spPr>
          <a:xfrm>
            <a:off x="1291425" y="3493425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" name="Google Shape;99;p16"/>
          <p:cNvSpPr txBox="1"/>
          <p:nvPr/>
        </p:nvSpPr>
        <p:spPr>
          <a:xfrm>
            <a:off x="451500" y="37553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1305000" y="37500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01" name="Google Shape;101;p16"/>
          <p:cNvCxnSpPr/>
          <p:nvPr/>
        </p:nvCxnSpPr>
        <p:spPr>
          <a:xfrm flipH="1">
            <a:off x="493050" y="40892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864675" y="4089225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6"/>
          <p:cNvSpPr txBox="1"/>
          <p:nvPr/>
        </p:nvSpPr>
        <p:spPr>
          <a:xfrm>
            <a:off x="24750" y="43511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878250" y="43458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fibo(0)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05" name="Google Shape;105;p16"/>
          <p:cNvCxnSpPr>
            <a:stCxn id="96" idx="2"/>
          </p:cNvCxnSpPr>
          <p:nvPr/>
        </p:nvCxnSpPr>
        <p:spPr>
          <a:xfrm flipH="1">
            <a:off x="2398125" y="3524459"/>
            <a:ext cx="81900" cy="6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6"/>
          <p:cNvCxnSpPr>
            <a:stCxn id="96" idx="2"/>
          </p:cNvCxnSpPr>
          <p:nvPr/>
        </p:nvCxnSpPr>
        <p:spPr>
          <a:xfrm>
            <a:off x="2480025" y="3524459"/>
            <a:ext cx="685800" cy="61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" name="Google Shape;107;p16"/>
          <p:cNvSpPr txBox="1"/>
          <p:nvPr/>
        </p:nvSpPr>
        <p:spPr>
          <a:xfrm>
            <a:off x="1929750" y="40463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2783250" y="40410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fibo(0)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 flipH="1">
            <a:off x="3815400" y="28838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6"/>
          <p:cNvCxnSpPr/>
          <p:nvPr/>
        </p:nvCxnSpPr>
        <p:spPr>
          <a:xfrm>
            <a:off x="4187025" y="2883825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16"/>
          <p:cNvSpPr txBox="1"/>
          <p:nvPr/>
        </p:nvSpPr>
        <p:spPr>
          <a:xfrm>
            <a:off x="3347100" y="31457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4200600" y="31404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13" name="Google Shape;113;p16"/>
          <p:cNvCxnSpPr/>
          <p:nvPr/>
        </p:nvCxnSpPr>
        <p:spPr>
          <a:xfrm flipH="1">
            <a:off x="3388650" y="34796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3760275" y="3479625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Google Shape;115;p16"/>
          <p:cNvSpPr txBox="1"/>
          <p:nvPr/>
        </p:nvSpPr>
        <p:spPr>
          <a:xfrm>
            <a:off x="2920350" y="37415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3773850" y="37362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fibo(0)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17" name="Google Shape;117;p16"/>
          <p:cNvCxnSpPr/>
          <p:nvPr/>
        </p:nvCxnSpPr>
        <p:spPr>
          <a:xfrm flipH="1">
            <a:off x="6330000" y="2239952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16"/>
          <p:cNvCxnSpPr/>
          <p:nvPr/>
        </p:nvCxnSpPr>
        <p:spPr>
          <a:xfrm>
            <a:off x="6701625" y="2239952"/>
            <a:ext cx="648300" cy="38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16"/>
          <p:cNvSpPr txBox="1"/>
          <p:nvPr/>
        </p:nvSpPr>
        <p:spPr>
          <a:xfrm>
            <a:off x="5861700" y="2501852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fibo(3)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6932625" y="2496586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21" name="Google Shape;121;p16"/>
          <p:cNvCxnSpPr/>
          <p:nvPr/>
        </p:nvCxnSpPr>
        <p:spPr>
          <a:xfrm flipH="1">
            <a:off x="5872800" y="2849552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16"/>
          <p:cNvCxnSpPr/>
          <p:nvPr/>
        </p:nvCxnSpPr>
        <p:spPr>
          <a:xfrm>
            <a:off x="6244425" y="2849552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" name="Google Shape;123;p16"/>
          <p:cNvSpPr txBox="1"/>
          <p:nvPr/>
        </p:nvSpPr>
        <p:spPr>
          <a:xfrm>
            <a:off x="5404500" y="3111452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6258000" y="3106186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25" name="Google Shape;125;p16"/>
          <p:cNvCxnSpPr/>
          <p:nvPr/>
        </p:nvCxnSpPr>
        <p:spPr>
          <a:xfrm flipH="1">
            <a:off x="5446050" y="3445352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16"/>
          <p:cNvCxnSpPr/>
          <p:nvPr/>
        </p:nvCxnSpPr>
        <p:spPr>
          <a:xfrm>
            <a:off x="5817675" y="3445352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" name="Google Shape;127;p16"/>
          <p:cNvSpPr txBox="1"/>
          <p:nvPr/>
        </p:nvSpPr>
        <p:spPr>
          <a:xfrm>
            <a:off x="4977750" y="3707252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5831250" y="3701986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fibo(0)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29" name="Google Shape;129;p16"/>
          <p:cNvCxnSpPr>
            <a:stCxn id="120" idx="2"/>
          </p:cNvCxnSpPr>
          <p:nvPr/>
        </p:nvCxnSpPr>
        <p:spPr>
          <a:xfrm flipH="1">
            <a:off x="7351125" y="2880586"/>
            <a:ext cx="81900" cy="6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16"/>
          <p:cNvCxnSpPr>
            <a:stCxn id="120" idx="2"/>
          </p:cNvCxnSpPr>
          <p:nvPr/>
        </p:nvCxnSpPr>
        <p:spPr>
          <a:xfrm>
            <a:off x="7433025" y="2880586"/>
            <a:ext cx="685800" cy="61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" name="Google Shape;131;p16"/>
          <p:cNvSpPr txBox="1"/>
          <p:nvPr/>
        </p:nvSpPr>
        <p:spPr>
          <a:xfrm>
            <a:off x="6882750" y="3402452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7736250" y="3397186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fibo(0)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493050" y="3759588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6"/>
          <p:cNvSpPr/>
          <p:nvPr/>
        </p:nvSpPr>
        <p:spPr>
          <a:xfrm>
            <a:off x="2045325" y="3156875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3358800" y="3185088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5423050" y="3115713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6989400" y="2513988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3735563" y="2633938"/>
            <a:ext cx="787500" cy="3564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5906263" y="2518750"/>
            <a:ext cx="787500" cy="3564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"/>
          <p:cNvSpPr/>
          <p:nvPr/>
        </p:nvSpPr>
        <p:spPr>
          <a:xfrm>
            <a:off x="928938" y="3161650"/>
            <a:ext cx="787500" cy="3564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6"/>
          <p:cNvSpPr/>
          <p:nvPr/>
        </p:nvSpPr>
        <p:spPr>
          <a:xfrm>
            <a:off x="1452288" y="2539725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>
            <a:off x="6299438" y="1908000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1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17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Fibonacci Number: using DP</a:t>
            </a:r>
            <a:endParaRPr/>
          </a:p>
        </p:txBody>
      </p:sp>
      <p:pic>
        <p:nvPicPr>
          <p:cNvPr id="150" name="Google Shape;15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075" y="1162725"/>
            <a:ext cx="3343050" cy="245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7"/>
          <p:cNvSpPr/>
          <p:nvPr/>
        </p:nvSpPr>
        <p:spPr>
          <a:xfrm>
            <a:off x="637450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-1</a:t>
            </a:r>
            <a:endParaRPr/>
          </a:p>
        </p:txBody>
      </p:sp>
      <p:sp>
        <p:nvSpPr>
          <p:cNvPr id="152" name="Google Shape;152;p17"/>
          <p:cNvSpPr/>
          <p:nvPr/>
        </p:nvSpPr>
        <p:spPr>
          <a:xfrm>
            <a:off x="1089850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-1</a:t>
            </a: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1538141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-1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1990541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-1</a:t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>
            <a:off x="2445686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-1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5363025" y="12044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fibo(5)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57" name="Google Shape;157;p17"/>
          <p:cNvCxnSpPr/>
          <p:nvPr/>
        </p:nvCxnSpPr>
        <p:spPr>
          <a:xfrm flipH="1">
            <a:off x="5491800" y="15884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7"/>
          <p:cNvCxnSpPr>
            <a:stCxn id="156" idx="2"/>
          </p:cNvCxnSpPr>
          <p:nvPr/>
        </p:nvCxnSpPr>
        <p:spPr>
          <a:xfrm>
            <a:off x="5863425" y="1588425"/>
            <a:ext cx="1787400" cy="41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17"/>
          <p:cNvSpPr txBox="1"/>
          <p:nvPr/>
        </p:nvSpPr>
        <p:spPr>
          <a:xfrm>
            <a:off x="5023500" y="18503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fibo(4)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7232600" y="1923421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fibo(3)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61" name="Google Shape;161;p17"/>
          <p:cNvCxnSpPr/>
          <p:nvPr/>
        </p:nvCxnSpPr>
        <p:spPr>
          <a:xfrm flipH="1">
            <a:off x="4958400" y="21980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17"/>
          <p:cNvCxnSpPr/>
          <p:nvPr/>
        </p:nvCxnSpPr>
        <p:spPr>
          <a:xfrm>
            <a:off x="5330025" y="2198025"/>
            <a:ext cx="648300" cy="38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17"/>
          <p:cNvSpPr txBox="1"/>
          <p:nvPr/>
        </p:nvSpPr>
        <p:spPr>
          <a:xfrm>
            <a:off x="4490100" y="24599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fibo(3)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5561025" y="24546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65" name="Google Shape;165;p17"/>
          <p:cNvCxnSpPr/>
          <p:nvPr/>
        </p:nvCxnSpPr>
        <p:spPr>
          <a:xfrm flipH="1">
            <a:off x="4501200" y="28076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" name="Google Shape;166;p17"/>
          <p:cNvCxnSpPr/>
          <p:nvPr/>
        </p:nvCxnSpPr>
        <p:spPr>
          <a:xfrm>
            <a:off x="4872825" y="2807625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" name="Google Shape;167;p17"/>
          <p:cNvSpPr txBox="1"/>
          <p:nvPr/>
        </p:nvSpPr>
        <p:spPr>
          <a:xfrm>
            <a:off x="4032900" y="30695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fibo(2)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4886400" y="30642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169" name="Google Shape;169;p17"/>
          <p:cNvCxnSpPr/>
          <p:nvPr/>
        </p:nvCxnSpPr>
        <p:spPr>
          <a:xfrm flipH="1">
            <a:off x="4074450" y="3403425"/>
            <a:ext cx="385200" cy="37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17"/>
          <p:cNvCxnSpPr/>
          <p:nvPr/>
        </p:nvCxnSpPr>
        <p:spPr>
          <a:xfrm>
            <a:off x="4446075" y="3403425"/>
            <a:ext cx="396000" cy="35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" name="Google Shape;171;p17"/>
          <p:cNvSpPr txBox="1"/>
          <p:nvPr/>
        </p:nvSpPr>
        <p:spPr>
          <a:xfrm>
            <a:off x="3606150" y="3665325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fibo(1)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4459650" y="3660059"/>
            <a:ext cx="100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fibo(0)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630625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0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1089850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1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1541553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1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1990541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5561025" y="2471088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743650" y="4442825"/>
            <a:ext cx="24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0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79" name="Google Shape;179;p17"/>
          <p:cNvSpPr txBox="1"/>
          <p:nvPr/>
        </p:nvSpPr>
        <p:spPr>
          <a:xfrm>
            <a:off x="1193995" y="4442825"/>
            <a:ext cx="24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1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0" name="Google Shape;180;p17"/>
          <p:cNvSpPr txBox="1"/>
          <p:nvPr/>
        </p:nvSpPr>
        <p:spPr>
          <a:xfrm>
            <a:off x="1651195" y="4442825"/>
            <a:ext cx="24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2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1" name="Google Shape;181;p17"/>
          <p:cNvSpPr txBox="1"/>
          <p:nvPr/>
        </p:nvSpPr>
        <p:spPr>
          <a:xfrm>
            <a:off x="2098120" y="4442825"/>
            <a:ext cx="24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3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2" name="Google Shape;182;p17"/>
          <p:cNvSpPr txBox="1"/>
          <p:nvPr/>
        </p:nvSpPr>
        <p:spPr>
          <a:xfrm>
            <a:off x="2542295" y="4442825"/>
            <a:ext cx="24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4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3" name="Google Shape;183;p17"/>
          <p:cNvSpPr/>
          <p:nvPr/>
        </p:nvSpPr>
        <p:spPr>
          <a:xfrm>
            <a:off x="2900811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-1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3037420" y="4442825"/>
            <a:ext cx="24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5</a:t>
            </a:r>
            <a:endParaRPr sz="1300">
              <a:solidFill>
                <a:schemeClr val="dk2"/>
              </a:solidFill>
            </a:endParaRPr>
          </a:p>
        </p:txBody>
      </p:sp>
      <p:cxnSp>
        <p:nvCxnSpPr>
          <p:cNvPr id="185" name="Google Shape;185;p17"/>
          <p:cNvCxnSpPr>
            <a:stCxn id="177" idx="1"/>
            <a:endCxn id="175" idx="0"/>
          </p:cNvCxnSpPr>
          <p:nvPr/>
        </p:nvCxnSpPr>
        <p:spPr>
          <a:xfrm flipH="1">
            <a:off x="1767825" y="2649288"/>
            <a:ext cx="3793200" cy="15936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6" name="Google Shape;186;p17"/>
          <p:cNvSpPr/>
          <p:nvPr/>
        </p:nvSpPr>
        <p:spPr>
          <a:xfrm>
            <a:off x="2442311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3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87" name="Google Shape;187;p17"/>
          <p:cNvSpPr/>
          <p:nvPr/>
        </p:nvSpPr>
        <p:spPr>
          <a:xfrm>
            <a:off x="7296825" y="1908638"/>
            <a:ext cx="787500" cy="356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8" name="Google Shape;188;p17"/>
          <p:cNvCxnSpPr>
            <a:endCxn id="176" idx="0"/>
          </p:cNvCxnSpPr>
          <p:nvPr/>
        </p:nvCxnSpPr>
        <p:spPr>
          <a:xfrm flipH="1">
            <a:off x="2216741" y="2129800"/>
            <a:ext cx="5066700" cy="2113200"/>
          </a:xfrm>
          <a:prstGeom prst="bentConnector2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9" name="Google Shape;189;p17"/>
          <p:cNvSpPr/>
          <p:nvPr/>
        </p:nvSpPr>
        <p:spPr>
          <a:xfrm>
            <a:off x="2900811" y="4243000"/>
            <a:ext cx="452400" cy="2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5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0" name="Google Shape;190;p17"/>
          <p:cNvSpPr/>
          <p:nvPr/>
        </p:nvSpPr>
        <p:spPr>
          <a:xfrm>
            <a:off x="4880850" y="3930177"/>
            <a:ext cx="1787400" cy="73342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complexity?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4609875" y="4657875"/>
            <a:ext cx="2689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O(n)</a:t>
            </a:r>
            <a:r>
              <a:rPr lang="en" sz="1800">
                <a:solidFill>
                  <a:schemeClr val="dk2"/>
                </a:solidFill>
              </a:rPr>
              <a:t>: </a:t>
            </a:r>
            <a:r>
              <a:rPr lang="en">
                <a:solidFill>
                  <a:schemeClr val="dk2"/>
                </a:solidFill>
              </a:rPr>
              <a:t>Filling the table/array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7073975" y="3930177"/>
            <a:ext cx="1787400" cy="73342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Space complexity?</a:t>
            </a:r>
            <a:endParaRPr/>
          </a:p>
        </p:txBody>
      </p:sp>
      <p:sp>
        <p:nvSpPr>
          <p:cNvPr id="193" name="Google Shape;193;p17"/>
          <p:cNvSpPr txBox="1"/>
          <p:nvPr/>
        </p:nvSpPr>
        <p:spPr>
          <a:xfrm>
            <a:off x="7019075" y="4657875"/>
            <a:ext cx="20382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O(n)</a:t>
            </a:r>
            <a:r>
              <a:rPr lang="en" sz="1800">
                <a:solidFill>
                  <a:schemeClr val="dk2"/>
                </a:solidFill>
              </a:rPr>
              <a:t>: </a:t>
            </a:r>
            <a:r>
              <a:rPr lang="en">
                <a:solidFill>
                  <a:schemeClr val="dk2"/>
                </a:solidFill>
              </a:rPr>
              <a:t>table/array size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1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" name="Google Shape;200;p18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Types of </a:t>
            </a:r>
            <a:r>
              <a:rPr lang="en" sz="2200">
                <a:solidFill>
                  <a:schemeClr val="dk1"/>
                </a:solidFill>
              </a:rPr>
              <a:t>DP</a:t>
            </a:r>
            <a:endParaRPr/>
          </a:p>
        </p:txBody>
      </p:sp>
      <p:pic>
        <p:nvPicPr>
          <p:cNvPr id="201" name="Google Shape;2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675" y="906689"/>
            <a:ext cx="3613575" cy="26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8251" y="900625"/>
            <a:ext cx="3199173" cy="265527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 txBox="1"/>
          <p:nvPr/>
        </p:nvSpPr>
        <p:spPr>
          <a:xfrm>
            <a:off x="404425" y="3561964"/>
            <a:ext cx="227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Top-down approach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5642925" y="3617600"/>
            <a:ext cx="227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Bottom-up</a:t>
            </a:r>
            <a:r>
              <a:rPr lang="en">
                <a:solidFill>
                  <a:srgbClr val="FF0000"/>
                </a:solidFill>
              </a:rPr>
              <a:t> approach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5" name="Google Shape;205;p18"/>
          <p:cNvSpPr txBox="1"/>
          <p:nvPr/>
        </p:nvSpPr>
        <p:spPr>
          <a:xfrm>
            <a:off x="5730425" y="4017800"/>
            <a:ext cx="227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It starts with lower values of input and keep building the solutions for higher values</a:t>
            </a:r>
            <a:endParaRPr sz="1100"/>
          </a:p>
        </p:txBody>
      </p:sp>
      <p:sp>
        <p:nvSpPr>
          <p:cNvPr id="206" name="Google Shape;206;p18"/>
          <p:cNvSpPr txBox="1"/>
          <p:nvPr/>
        </p:nvSpPr>
        <p:spPr>
          <a:xfrm>
            <a:off x="416450" y="4016014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Need to make</a:t>
            </a:r>
            <a:r>
              <a:rPr lang="en" sz="1100"/>
              <a:t> recursive calls and use the values if they are already computed. </a:t>
            </a:r>
            <a:endParaRPr sz="1100"/>
          </a:p>
        </p:txBody>
      </p:sp>
      <p:sp>
        <p:nvSpPr>
          <p:cNvPr id="207" name="Google Shape;207;p18"/>
          <p:cNvSpPr txBox="1"/>
          <p:nvPr/>
        </p:nvSpPr>
        <p:spPr>
          <a:xfrm>
            <a:off x="959650" y="4743350"/>
            <a:ext cx="780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0000"/>
                </a:solidFill>
              </a:rPr>
              <a:t>Note: For all problems, it may not be possible to find both top-down and bottom-up programming solutions</a:t>
            </a:r>
            <a:endParaRPr sz="1100">
              <a:solidFill>
                <a:srgbClr val="FF0000"/>
              </a:solidFill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3492575" y="3399875"/>
            <a:ext cx="1888272" cy="730296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Space complexity :(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4027213" y="4130175"/>
            <a:ext cx="819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O(n)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1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" name="Google Shape;216;p19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sp>
        <p:nvSpPr>
          <p:cNvPr id="217" name="Google Shape;217;p19"/>
          <p:cNvSpPr txBox="1"/>
          <p:nvPr/>
        </p:nvSpPr>
        <p:spPr>
          <a:xfrm>
            <a:off x="109650" y="1199550"/>
            <a:ext cx="845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Q. Can you improve the space complexity of the previous programs? 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733425" y="1677238"/>
            <a:ext cx="64914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prev2, prev1 = 0, 1  # Base cases: F(0) = 0, F(1) = 1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for _ in range(2, n + 1):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        current = prev1 + prev2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        prev2, prev1 = prev1, current  # Shift the values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9" name="Google Shape;219;p19"/>
          <p:cNvSpPr txBox="1"/>
          <p:nvPr/>
        </p:nvSpPr>
        <p:spPr>
          <a:xfrm>
            <a:off x="185075" y="3201950"/>
            <a:ext cx="418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Q. Can you find the n</a:t>
            </a:r>
            <a:r>
              <a:rPr baseline="30000" lang="en" sz="1500">
                <a:solidFill>
                  <a:schemeClr val="dk2"/>
                </a:solidFill>
              </a:rPr>
              <a:t>th</a:t>
            </a:r>
            <a:r>
              <a:rPr lang="en" sz="1500">
                <a:solidFill>
                  <a:schemeClr val="dk2"/>
                </a:solidFill>
              </a:rPr>
              <a:t> factorial using DP? 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20" name="Google Shape;220;p19"/>
          <p:cNvSpPr txBox="1"/>
          <p:nvPr/>
        </p:nvSpPr>
        <p:spPr>
          <a:xfrm>
            <a:off x="175200" y="3617450"/>
            <a:ext cx="845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Ans</a:t>
            </a:r>
            <a:r>
              <a:rPr lang="en" sz="1500">
                <a:solidFill>
                  <a:srgbClr val="FF0000"/>
                </a:solidFill>
              </a:rPr>
              <a:t>.</a:t>
            </a:r>
            <a:r>
              <a:rPr lang="en" sz="1500">
                <a:solidFill>
                  <a:schemeClr val="dk2"/>
                </a:solidFill>
              </a:rPr>
              <a:t> No </a:t>
            </a:r>
            <a:r>
              <a:rPr lang="en" sz="1500">
                <a:solidFill>
                  <a:schemeClr val="dk2"/>
                </a:solidFill>
              </a:rPr>
              <a:t>benefit</a:t>
            </a:r>
            <a:r>
              <a:rPr lang="en" sz="1500">
                <a:solidFill>
                  <a:schemeClr val="dk2"/>
                </a:solidFill>
              </a:rPr>
              <a:t> of DP. There is no repetitive calculation (no overlapping of sub problems).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185075" y="4313849"/>
            <a:ext cx="418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</a:rPr>
              <a:t>Q. Can you use DP to implement merge sort? 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222" name="Google Shape;222;p19"/>
          <p:cNvSpPr txBox="1"/>
          <p:nvPr/>
        </p:nvSpPr>
        <p:spPr>
          <a:xfrm>
            <a:off x="175200" y="4672699"/>
            <a:ext cx="845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Ans.</a:t>
            </a:r>
            <a:r>
              <a:rPr lang="en" sz="1500">
                <a:solidFill>
                  <a:schemeClr val="dk2"/>
                </a:solidFill>
              </a:rPr>
              <a:t> sub problems are not identical.</a:t>
            </a:r>
            <a:endParaRPr sz="15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8" name="Google Shape;228;p2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9" name="Google Shape;229;p20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0/1 Knapsack Problem: Using DP</a:t>
            </a:r>
            <a:endParaRPr/>
          </a:p>
        </p:txBody>
      </p:sp>
      <p:sp>
        <p:nvSpPr>
          <p:cNvPr id="230" name="Google Shape;230;p20"/>
          <p:cNvSpPr txBox="1"/>
          <p:nvPr/>
        </p:nvSpPr>
        <p:spPr>
          <a:xfrm>
            <a:off x="183350" y="1453150"/>
            <a:ext cx="8520600" cy="11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Maximum bag (knapsack) capacity, m = 15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Number of items, n = 2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graphicFrame>
        <p:nvGraphicFramePr>
          <p:cNvPr id="231" name="Google Shape;231;p20"/>
          <p:cNvGraphicFramePr/>
          <p:nvPr/>
        </p:nvGraphicFramePr>
        <p:xfrm>
          <a:off x="183350" y="259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943200"/>
                <a:gridCol w="1094100"/>
                <a:gridCol w="1133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Item 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Item 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Profit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Weight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sp>
        <p:nvSpPr>
          <p:cNvPr id="232" name="Google Shape;232;p20"/>
          <p:cNvSpPr/>
          <p:nvPr/>
        </p:nvSpPr>
        <p:spPr>
          <a:xfrm>
            <a:off x="6556825" y="1574350"/>
            <a:ext cx="1125600" cy="2162700"/>
          </a:xfrm>
          <a:prstGeom prst="rect">
            <a:avLst/>
          </a:prstGeom>
          <a:solidFill>
            <a:srgbClr val="D0E0E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3" name="Google Shape;233;p20"/>
          <p:cNvCxnSpPr/>
          <p:nvPr/>
        </p:nvCxnSpPr>
        <p:spPr>
          <a:xfrm>
            <a:off x="8011350" y="1624400"/>
            <a:ext cx="0" cy="2106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4" name="Google Shape;234;p20"/>
          <p:cNvSpPr txBox="1"/>
          <p:nvPr/>
        </p:nvSpPr>
        <p:spPr>
          <a:xfrm>
            <a:off x="7986200" y="2360525"/>
            <a:ext cx="439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15</a:t>
            </a:r>
            <a:endParaRPr/>
          </a:p>
        </p:txBody>
      </p:sp>
      <p:sp>
        <p:nvSpPr>
          <p:cNvPr id="235" name="Google Shape;235;p20"/>
          <p:cNvSpPr/>
          <p:nvPr/>
        </p:nvSpPr>
        <p:spPr>
          <a:xfrm>
            <a:off x="6590875" y="3233300"/>
            <a:ext cx="1057500" cy="461700"/>
          </a:xfrm>
          <a:prstGeom prst="rect">
            <a:avLst/>
          </a:prstGeom>
          <a:solidFill>
            <a:srgbClr val="A4C2F4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</a:t>
            </a:r>
            <a:endParaRPr/>
          </a:p>
        </p:txBody>
      </p:sp>
      <p:cxnSp>
        <p:nvCxnSpPr>
          <p:cNvPr id="236" name="Google Shape;236;p20"/>
          <p:cNvCxnSpPr/>
          <p:nvPr/>
        </p:nvCxnSpPr>
        <p:spPr>
          <a:xfrm flipH="1">
            <a:off x="6912225" y="3223400"/>
            <a:ext cx="12900" cy="5010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7" name="Google Shape;237;p20"/>
          <p:cNvSpPr txBox="1"/>
          <p:nvPr/>
        </p:nvSpPr>
        <p:spPr>
          <a:xfrm>
            <a:off x="6114375" y="4102150"/>
            <a:ext cx="22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Earned Profit = </a:t>
            </a:r>
            <a:r>
              <a:rPr lang="en"/>
              <a:t>5</a:t>
            </a:r>
            <a:r>
              <a:rPr lang="en">
                <a:solidFill>
                  <a:srgbClr val="000000"/>
                </a:solidFill>
              </a:rPr>
              <a:t> </a:t>
            </a:r>
            <a:endParaRPr/>
          </a:p>
        </p:txBody>
      </p:sp>
      <p:sp>
        <p:nvSpPr>
          <p:cNvPr id="238" name="Google Shape;238;p20"/>
          <p:cNvSpPr/>
          <p:nvPr/>
        </p:nvSpPr>
        <p:spPr>
          <a:xfrm>
            <a:off x="6590875" y="1609200"/>
            <a:ext cx="1057500" cy="15990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9" name="Google Shape;239;p20"/>
          <p:cNvCxnSpPr/>
          <p:nvPr/>
        </p:nvCxnSpPr>
        <p:spPr>
          <a:xfrm flipH="1">
            <a:off x="6910425" y="1619075"/>
            <a:ext cx="16500" cy="1524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40" name="Google Shape;240;p20"/>
          <p:cNvSpPr txBox="1"/>
          <p:nvPr/>
        </p:nvSpPr>
        <p:spPr>
          <a:xfrm>
            <a:off x="6968325" y="2181275"/>
            <a:ext cx="53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14</a:t>
            </a:r>
            <a:endParaRPr/>
          </a:p>
        </p:txBody>
      </p:sp>
      <p:sp>
        <p:nvSpPr>
          <p:cNvPr id="241" name="Google Shape;241;p20"/>
          <p:cNvSpPr txBox="1"/>
          <p:nvPr/>
        </p:nvSpPr>
        <p:spPr>
          <a:xfrm>
            <a:off x="5895975" y="958725"/>
            <a:ext cx="309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Greedy about Profit/Weight</a:t>
            </a:r>
            <a:endParaRPr>
              <a:solidFill>
                <a:srgbClr val="FF0000"/>
              </a:solidFill>
            </a:endParaRPr>
          </a:p>
        </p:txBody>
      </p:sp>
      <p:graphicFrame>
        <p:nvGraphicFramePr>
          <p:cNvPr id="242" name="Google Shape;242;p20"/>
          <p:cNvGraphicFramePr/>
          <p:nvPr/>
        </p:nvGraphicFramePr>
        <p:xfrm>
          <a:off x="183350" y="389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943200"/>
                <a:gridCol w="1094100"/>
                <a:gridCol w="1133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P/W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A2C4C9"/>
                    </a:solidFill>
                  </a:tcPr>
                </a:tc>
              </a:tr>
            </a:tbl>
          </a:graphicData>
        </a:graphic>
      </p:graphicFrame>
      <p:sp>
        <p:nvSpPr>
          <p:cNvPr id="243" name="Google Shape;243;p20"/>
          <p:cNvSpPr/>
          <p:nvPr/>
        </p:nvSpPr>
        <p:spPr>
          <a:xfrm>
            <a:off x="4127625" y="3999275"/>
            <a:ext cx="1925532" cy="94802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Greedy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Fails !!!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" name="Google Shape;249;p2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" name="Google Shape;250;p21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0/1 Knapsack Problem: Using DP</a:t>
            </a:r>
            <a:endParaRPr/>
          </a:p>
        </p:txBody>
      </p:sp>
      <p:graphicFrame>
        <p:nvGraphicFramePr>
          <p:cNvPr id="251" name="Google Shape;251;p21"/>
          <p:cNvGraphicFramePr/>
          <p:nvPr/>
        </p:nvGraphicFramePr>
        <p:xfrm>
          <a:off x="4057625" y="1897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742400"/>
                <a:gridCol w="742400"/>
                <a:gridCol w="742400"/>
                <a:gridCol w="742400"/>
                <a:gridCol w="742400"/>
                <a:gridCol w="742400"/>
              </a:tblGrid>
              <a:tr h="43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3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3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43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52" name="Google Shape;252;p21"/>
          <p:cNvSpPr txBox="1"/>
          <p:nvPr/>
        </p:nvSpPr>
        <p:spPr>
          <a:xfrm>
            <a:off x="3529750" y="23175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3529750" y="32106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4" name="Google Shape;254;p21"/>
          <p:cNvSpPr txBox="1"/>
          <p:nvPr/>
        </p:nvSpPr>
        <p:spPr>
          <a:xfrm>
            <a:off x="3529750" y="27640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5" name="Google Shape;255;p21"/>
          <p:cNvSpPr txBox="1"/>
          <p:nvPr/>
        </p:nvSpPr>
        <p:spPr>
          <a:xfrm>
            <a:off x="2625750" y="3225029"/>
            <a:ext cx="66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Items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6" name="Google Shape;256;p21"/>
          <p:cNvSpPr/>
          <p:nvPr/>
        </p:nvSpPr>
        <p:spPr>
          <a:xfrm>
            <a:off x="3328450" y="1897300"/>
            <a:ext cx="201300" cy="2557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1"/>
          <p:cNvSpPr/>
          <p:nvPr/>
        </p:nvSpPr>
        <p:spPr>
          <a:xfrm rot="5400000">
            <a:off x="6151725" y="-773850"/>
            <a:ext cx="201300" cy="4494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1"/>
          <p:cNvSpPr txBox="1"/>
          <p:nvPr/>
        </p:nvSpPr>
        <p:spPr>
          <a:xfrm>
            <a:off x="5769075" y="1055900"/>
            <a:ext cx="96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Weights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4987625" y="15043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0" name="Google Shape;260;p21"/>
          <p:cNvSpPr txBox="1"/>
          <p:nvPr/>
        </p:nvSpPr>
        <p:spPr>
          <a:xfrm>
            <a:off x="5674588" y="15043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1" name="Google Shape;261;p21"/>
          <p:cNvSpPr txBox="1"/>
          <p:nvPr/>
        </p:nvSpPr>
        <p:spPr>
          <a:xfrm>
            <a:off x="6410938" y="15043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2" name="Google Shape;262;p21"/>
          <p:cNvSpPr txBox="1"/>
          <p:nvPr/>
        </p:nvSpPr>
        <p:spPr>
          <a:xfrm>
            <a:off x="8012300" y="15043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263" name="Google Shape;263;p21"/>
          <p:cNvGraphicFramePr/>
          <p:nvPr/>
        </p:nvGraphicFramePr>
        <p:xfrm>
          <a:off x="4057625" y="408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742400"/>
                <a:gridCol w="742400"/>
                <a:gridCol w="742400"/>
                <a:gridCol w="742400"/>
                <a:gridCol w="742400"/>
                <a:gridCol w="742350"/>
              </a:tblGrid>
              <a:tr h="365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64" name="Google Shape;264;p21"/>
          <p:cNvSpPr txBox="1"/>
          <p:nvPr/>
        </p:nvSpPr>
        <p:spPr>
          <a:xfrm>
            <a:off x="3529750" y="4057863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5" name="Google Shape;265;p21"/>
          <p:cNvSpPr txBox="1"/>
          <p:nvPr/>
        </p:nvSpPr>
        <p:spPr>
          <a:xfrm>
            <a:off x="185075" y="1718200"/>
            <a:ext cx="258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Space complexity = O(nW)</a:t>
            </a:r>
            <a:endParaRPr/>
          </a:p>
        </p:txBody>
      </p:sp>
      <p:sp>
        <p:nvSpPr>
          <p:cNvPr id="266" name="Google Shape;266;p21"/>
          <p:cNvSpPr/>
          <p:nvPr/>
        </p:nvSpPr>
        <p:spPr>
          <a:xfrm>
            <a:off x="7030800" y="3646573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, W</a:t>
            </a:r>
            <a:r>
              <a:rPr baseline="-25000"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c</a:t>
            </a:r>
            <a:endParaRPr baseline="-250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67" name="Google Shape;267;p21"/>
          <p:cNvSpPr txBox="1"/>
          <p:nvPr/>
        </p:nvSpPr>
        <p:spPr>
          <a:xfrm>
            <a:off x="260100" y="2465050"/>
            <a:ext cx="231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Items </a:t>
            </a:r>
            <a:r>
              <a:rPr lang="en">
                <a:solidFill>
                  <a:schemeClr val="dk2"/>
                </a:solidFill>
              </a:rPr>
              <a:t>available</a:t>
            </a:r>
            <a:r>
              <a:rPr lang="en">
                <a:solidFill>
                  <a:schemeClr val="dk2"/>
                </a:solidFill>
              </a:rPr>
              <a:t> = 1, 2, … i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Current bag capacity = W</a:t>
            </a:r>
            <a:r>
              <a:rPr baseline="-25000" lang="en">
                <a:solidFill>
                  <a:schemeClr val="dk2"/>
                </a:solidFill>
              </a:rPr>
              <a:t>c</a:t>
            </a:r>
            <a:endParaRPr baseline="-25000">
              <a:solidFill>
                <a:schemeClr val="dk2"/>
              </a:solidFill>
            </a:endParaRPr>
          </a:p>
        </p:txBody>
      </p:sp>
      <p:sp>
        <p:nvSpPr>
          <p:cNvPr id="268" name="Google Shape;268;p21"/>
          <p:cNvSpPr txBox="1"/>
          <p:nvPr/>
        </p:nvSpPr>
        <p:spPr>
          <a:xfrm>
            <a:off x="4231550" y="15043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9" name="Google Shape;269;p21"/>
          <p:cNvSpPr txBox="1"/>
          <p:nvPr/>
        </p:nvSpPr>
        <p:spPr>
          <a:xfrm>
            <a:off x="3529750" y="193332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0" name="Google Shape;270;p21"/>
          <p:cNvSpPr/>
          <p:nvPr/>
        </p:nvSpPr>
        <p:spPr>
          <a:xfrm>
            <a:off x="4058725" y="1900650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1" name="Google Shape;271;p21"/>
          <p:cNvSpPr/>
          <p:nvPr/>
        </p:nvSpPr>
        <p:spPr>
          <a:xfrm>
            <a:off x="4799725" y="1897301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2" name="Google Shape;272;p21"/>
          <p:cNvSpPr/>
          <p:nvPr/>
        </p:nvSpPr>
        <p:spPr>
          <a:xfrm>
            <a:off x="5546024" y="1900650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3" name="Google Shape;273;p21"/>
          <p:cNvSpPr/>
          <p:nvPr/>
        </p:nvSpPr>
        <p:spPr>
          <a:xfrm>
            <a:off x="6287024" y="1897301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4" name="Google Shape;274;p21"/>
          <p:cNvSpPr/>
          <p:nvPr/>
        </p:nvSpPr>
        <p:spPr>
          <a:xfrm>
            <a:off x="7030525" y="1900650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5" name="Google Shape;275;p21"/>
          <p:cNvSpPr/>
          <p:nvPr/>
        </p:nvSpPr>
        <p:spPr>
          <a:xfrm>
            <a:off x="7771525" y="1897301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4050038" y="2335075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4050038" y="2764076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8" name="Google Shape;278;p21"/>
          <p:cNvSpPr/>
          <p:nvPr/>
        </p:nvSpPr>
        <p:spPr>
          <a:xfrm>
            <a:off x="4050038" y="3212825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4050038" y="4051076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0</a:t>
            </a:r>
            <a:endParaRPr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80" name="Google Shape;280;p21"/>
          <p:cNvSpPr/>
          <p:nvPr/>
        </p:nvSpPr>
        <p:spPr>
          <a:xfrm>
            <a:off x="6287013" y="2771938"/>
            <a:ext cx="741000" cy="429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Profit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2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7" name="Google Shape;287;p22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0/1 Knapsack Problem: Using DP</a:t>
            </a:r>
            <a:endParaRPr/>
          </a:p>
        </p:txBody>
      </p:sp>
      <p:sp>
        <p:nvSpPr>
          <p:cNvPr id="288" name="Google Shape;288;p22"/>
          <p:cNvSpPr txBox="1"/>
          <p:nvPr/>
        </p:nvSpPr>
        <p:spPr>
          <a:xfrm>
            <a:off x="2131950" y="20227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89" name="Google Shape;289;p22"/>
          <p:cNvSpPr txBox="1"/>
          <p:nvPr/>
        </p:nvSpPr>
        <p:spPr>
          <a:xfrm>
            <a:off x="3387850" y="20227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90" name="Google Shape;290;p22"/>
          <p:cNvSpPr txBox="1"/>
          <p:nvPr/>
        </p:nvSpPr>
        <p:spPr>
          <a:xfrm>
            <a:off x="2770950" y="20227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3841800" y="1244791"/>
            <a:ext cx="66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Items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292" name="Google Shape;292;p22"/>
          <p:cNvSpPr/>
          <p:nvPr/>
        </p:nvSpPr>
        <p:spPr>
          <a:xfrm rot="5400000">
            <a:off x="4075800" y="-92250"/>
            <a:ext cx="201300" cy="38112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2"/>
          <p:cNvSpPr txBox="1"/>
          <p:nvPr/>
        </p:nvSpPr>
        <p:spPr>
          <a:xfrm>
            <a:off x="5872550" y="1988488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94" name="Google Shape;294;p22"/>
          <p:cNvCxnSpPr/>
          <p:nvPr/>
        </p:nvCxnSpPr>
        <p:spPr>
          <a:xfrm>
            <a:off x="3950300" y="2255150"/>
            <a:ext cx="51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95" name="Google Shape;295;p22"/>
          <p:cNvSpPr txBox="1"/>
          <p:nvPr/>
        </p:nvSpPr>
        <p:spPr>
          <a:xfrm>
            <a:off x="4643738" y="2015920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96" name="Google Shape;296;p22"/>
          <p:cNvCxnSpPr/>
          <p:nvPr/>
        </p:nvCxnSpPr>
        <p:spPr>
          <a:xfrm>
            <a:off x="5124025" y="2237275"/>
            <a:ext cx="51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2"/>
          <p:cNvCxnSpPr/>
          <p:nvPr/>
        </p:nvCxnSpPr>
        <p:spPr>
          <a:xfrm flipH="1">
            <a:off x="2059500" y="2440225"/>
            <a:ext cx="130200" cy="4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22"/>
          <p:cNvCxnSpPr>
            <a:stCxn id="288" idx="2"/>
          </p:cNvCxnSpPr>
          <p:nvPr/>
        </p:nvCxnSpPr>
        <p:spPr>
          <a:xfrm>
            <a:off x="2329500" y="2451775"/>
            <a:ext cx="91800" cy="46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22"/>
          <p:cNvSpPr txBox="1"/>
          <p:nvPr/>
        </p:nvSpPr>
        <p:spPr>
          <a:xfrm>
            <a:off x="1689300" y="2856750"/>
            <a:ext cx="66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Include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00" name="Google Shape;300;p22"/>
          <p:cNvSpPr txBox="1"/>
          <p:nvPr/>
        </p:nvSpPr>
        <p:spPr>
          <a:xfrm>
            <a:off x="2296916" y="2863605"/>
            <a:ext cx="58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Don’t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301" name="Google Shape;301;p22"/>
          <p:cNvCxnSpPr/>
          <p:nvPr/>
        </p:nvCxnSpPr>
        <p:spPr>
          <a:xfrm flipH="1">
            <a:off x="3354900" y="2440225"/>
            <a:ext cx="130200" cy="4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22"/>
          <p:cNvCxnSpPr/>
          <p:nvPr/>
        </p:nvCxnSpPr>
        <p:spPr>
          <a:xfrm>
            <a:off x="3624900" y="2451775"/>
            <a:ext cx="91800" cy="46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22"/>
          <p:cNvSpPr txBox="1"/>
          <p:nvPr/>
        </p:nvSpPr>
        <p:spPr>
          <a:xfrm>
            <a:off x="2984700" y="2856750"/>
            <a:ext cx="66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Include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04" name="Google Shape;304;p22"/>
          <p:cNvSpPr txBox="1"/>
          <p:nvPr/>
        </p:nvSpPr>
        <p:spPr>
          <a:xfrm>
            <a:off x="3592316" y="2863605"/>
            <a:ext cx="58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Don’t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305" name="Google Shape;305;p22"/>
          <p:cNvCxnSpPr/>
          <p:nvPr/>
        </p:nvCxnSpPr>
        <p:spPr>
          <a:xfrm flipH="1">
            <a:off x="5835227" y="2440225"/>
            <a:ext cx="130200" cy="4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22"/>
          <p:cNvCxnSpPr/>
          <p:nvPr/>
        </p:nvCxnSpPr>
        <p:spPr>
          <a:xfrm>
            <a:off x="6105227" y="2451775"/>
            <a:ext cx="91800" cy="46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7" name="Google Shape;307;p22"/>
          <p:cNvSpPr txBox="1"/>
          <p:nvPr/>
        </p:nvSpPr>
        <p:spPr>
          <a:xfrm>
            <a:off x="5465027" y="2856750"/>
            <a:ext cx="66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Include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08" name="Google Shape;308;p22"/>
          <p:cNvSpPr txBox="1"/>
          <p:nvPr/>
        </p:nvSpPr>
        <p:spPr>
          <a:xfrm>
            <a:off x="6072643" y="2863605"/>
            <a:ext cx="58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Don’t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309" name="Google Shape;309;p22"/>
          <p:cNvCxnSpPr/>
          <p:nvPr/>
        </p:nvCxnSpPr>
        <p:spPr>
          <a:xfrm flipH="1">
            <a:off x="4553536" y="2440225"/>
            <a:ext cx="130200" cy="459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0" name="Google Shape;310;p22"/>
          <p:cNvCxnSpPr/>
          <p:nvPr/>
        </p:nvCxnSpPr>
        <p:spPr>
          <a:xfrm>
            <a:off x="4823536" y="2451775"/>
            <a:ext cx="91800" cy="46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1" name="Google Shape;311;p22"/>
          <p:cNvSpPr txBox="1"/>
          <p:nvPr/>
        </p:nvSpPr>
        <p:spPr>
          <a:xfrm>
            <a:off x="4183336" y="2856750"/>
            <a:ext cx="66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Include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12" name="Google Shape;312;p22"/>
          <p:cNvSpPr txBox="1"/>
          <p:nvPr/>
        </p:nvSpPr>
        <p:spPr>
          <a:xfrm>
            <a:off x="4790952" y="2863605"/>
            <a:ext cx="58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Don’t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13" name="Google Shape;313;p22"/>
          <p:cNvSpPr txBox="1"/>
          <p:nvPr/>
        </p:nvSpPr>
        <p:spPr>
          <a:xfrm>
            <a:off x="3070025" y="3768475"/>
            <a:ext cx="30972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Brute force approach:</a:t>
            </a:r>
            <a:r>
              <a:rPr lang="en" sz="1800">
                <a:solidFill>
                  <a:schemeClr val="dk2"/>
                </a:solidFill>
              </a:rPr>
              <a:t> </a:t>
            </a:r>
            <a:r>
              <a:rPr lang="en" sz="1800">
                <a:solidFill>
                  <a:srgbClr val="FF0000"/>
                </a:solidFill>
              </a:rPr>
              <a:t>O(2</a:t>
            </a:r>
            <a:r>
              <a:rPr baseline="30000" lang="en" sz="1800">
                <a:solidFill>
                  <a:srgbClr val="FF0000"/>
                </a:solidFill>
              </a:rPr>
              <a:t>n</a:t>
            </a:r>
            <a:r>
              <a:rPr lang="en" sz="1800">
                <a:solidFill>
                  <a:srgbClr val="FF0000"/>
                </a:solidFill>
              </a:rPr>
              <a:t>)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9" name="Google Shape;319;p2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23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0/1 Knapsack Problem: Using DP</a:t>
            </a:r>
            <a:endParaRPr/>
          </a:p>
        </p:txBody>
      </p:sp>
      <p:sp>
        <p:nvSpPr>
          <p:cNvPr id="321" name="Google Shape;321;p23"/>
          <p:cNvSpPr txBox="1"/>
          <p:nvPr/>
        </p:nvSpPr>
        <p:spPr>
          <a:xfrm>
            <a:off x="150750" y="13369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22" name="Google Shape;322;p23"/>
          <p:cNvSpPr txBox="1"/>
          <p:nvPr/>
        </p:nvSpPr>
        <p:spPr>
          <a:xfrm>
            <a:off x="1178050" y="13369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23" name="Google Shape;323;p23"/>
          <p:cNvSpPr txBox="1"/>
          <p:nvPr/>
        </p:nvSpPr>
        <p:spPr>
          <a:xfrm>
            <a:off x="561150" y="1336975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24" name="Google Shape;324;p23"/>
          <p:cNvSpPr txBox="1"/>
          <p:nvPr/>
        </p:nvSpPr>
        <p:spPr>
          <a:xfrm>
            <a:off x="3662750" y="1302688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325" name="Google Shape;325;p23"/>
          <p:cNvCxnSpPr/>
          <p:nvPr/>
        </p:nvCxnSpPr>
        <p:spPr>
          <a:xfrm>
            <a:off x="1740500" y="1569350"/>
            <a:ext cx="51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6" name="Google Shape;326;p23"/>
          <p:cNvSpPr txBox="1"/>
          <p:nvPr/>
        </p:nvSpPr>
        <p:spPr>
          <a:xfrm>
            <a:off x="2433938" y="1330120"/>
            <a:ext cx="3951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327" name="Google Shape;327;p23"/>
          <p:cNvCxnSpPr/>
          <p:nvPr/>
        </p:nvCxnSpPr>
        <p:spPr>
          <a:xfrm>
            <a:off x="2914225" y="1551475"/>
            <a:ext cx="514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23"/>
          <p:cNvCxnSpPr/>
          <p:nvPr/>
        </p:nvCxnSpPr>
        <p:spPr>
          <a:xfrm>
            <a:off x="2549233" y="1724848"/>
            <a:ext cx="600" cy="196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23"/>
          <p:cNvCxnSpPr/>
          <p:nvPr/>
        </p:nvCxnSpPr>
        <p:spPr>
          <a:xfrm flipH="1" rot="10800000">
            <a:off x="2553220" y="2289377"/>
            <a:ext cx="555300" cy="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0" name="Google Shape;330;p23"/>
          <p:cNvSpPr txBox="1"/>
          <p:nvPr/>
        </p:nvSpPr>
        <p:spPr>
          <a:xfrm>
            <a:off x="3185395" y="2044577"/>
            <a:ext cx="33504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if 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i= 0</a:t>
            </a:r>
            <a:r>
              <a:rPr lang="en">
                <a:solidFill>
                  <a:schemeClr val="dk2"/>
                </a:solidFill>
              </a:rPr>
              <a:t> </a:t>
            </a:r>
            <a:r>
              <a:rPr lang="en" u="sng">
                <a:solidFill>
                  <a:schemeClr val="dk2"/>
                </a:solidFill>
              </a:rPr>
              <a:t>OR</a:t>
            </a:r>
            <a:r>
              <a:rPr lang="en">
                <a:solidFill>
                  <a:schemeClr val="dk2"/>
                </a:solidFill>
              </a:rPr>
              <a:t>  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W</a:t>
            </a:r>
            <a:r>
              <a:rPr b="1" baseline="-25000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 = 0</a:t>
            </a:r>
            <a:r>
              <a:rPr lang="en">
                <a:solidFill>
                  <a:schemeClr val="dk2"/>
                </a:solidFill>
              </a:rPr>
              <a:t>, then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= 0</a:t>
            </a:r>
            <a:endParaRPr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331" name="Google Shape;331;p23"/>
          <p:cNvCxnSpPr/>
          <p:nvPr/>
        </p:nvCxnSpPr>
        <p:spPr>
          <a:xfrm flipH="1" rot="10800000">
            <a:off x="2553220" y="2975177"/>
            <a:ext cx="555300" cy="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2" name="Google Shape;332;p23"/>
          <p:cNvSpPr txBox="1"/>
          <p:nvPr/>
        </p:nvSpPr>
        <p:spPr>
          <a:xfrm>
            <a:off x="3185395" y="2730377"/>
            <a:ext cx="33504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if  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W</a:t>
            </a:r>
            <a:r>
              <a:rPr b="1" baseline="-25000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 &lt; W</a:t>
            </a:r>
            <a:r>
              <a:rPr b="1" baseline="-25000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">
                <a:solidFill>
                  <a:schemeClr val="dk2"/>
                </a:solidFill>
              </a:rPr>
              <a:t>, then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= KP(i-1, W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>
              <a:solidFill>
                <a:srgbClr val="FF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33" name="Google Shape;333;p23"/>
          <p:cNvSpPr txBox="1"/>
          <p:nvPr/>
        </p:nvSpPr>
        <p:spPr>
          <a:xfrm>
            <a:off x="6535795" y="2730377"/>
            <a:ext cx="1336800" cy="3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(Not included </a:t>
            </a:r>
            <a:r>
              <a:rPr lang="en" sz="12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i)</a:t>
            </a:r>
            <a:endParaRPr sz="12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334" name="Google Shape;334;p23"/>
          <p:cNvCxnSpPr/>
          <p:nvPr/>
        </p:nvCxnSpPr>
        <p:spPr>
          <a:xfrm flipH="1" rot="10800000">
            <a:off x="2554820" y="3660977"/>
            <a:ext cx="555300" cy="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5" name="Google Shape;335;p23"/>
          <p:cNvSpPr txBox="1"/>
          <p:nvPr/>
        </p:nvSpPr>
        <p:spPr>
          <a:xfrm>
            <a:off x="3186995" y="3416177"/>
            <a:ext cx="57720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if  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W</a:t>
            </a:r>
            <a:r>
              <a:rPr b="1" baseline="-25000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b="1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 &lt; W</a:t>
            </a:r>
            <a:r>
              <a:rPr b="1" baseline="-25000" lang="en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lang="en">
                <a:solidFill>
                  <a:schemeClr val="dk2"/>
                </a:solidFill>
              </a:rPr>
              <a:t>, then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= </a:t>
            </a:r>
            <a:r>
              <a:rPr b="1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Max(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 + KP(i-1, W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-W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), KP(i-1, W</a:t>
            </a:r>
            <a:r>
              <a:rPr b="1" baseline="-25000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c</a:t>
            </a:r>
            <a:r>
              <a:rPr b="1" lang="en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r>
              <a:rPr b="1" lang="en">
                <a:solidFill>
                  <a:srgbClr val="0000FF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b="1">
              <a:solidFill>
                <a:srgbClr val="0000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36" name="Google Shape;336;p23"/>
          <p:cNvSpPr/>
          <p:nvPr/>
        </p:nvSpPr>
        <p:spPr>
          <a:xfrm rot="-5400000">
            <a:off x="6330095" y="3135827"/>
            <a:ext cx="201300" cy="16200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337" name="Google Shape;337;p23"/>
          <p:cNvSpPr txBox="1"/>
          <p:nvPr/>
        </p:nvSpPr>
        <p:spPr>
          <a:xfrm>
            <a:off x="5988127" y="4402277"/>
            <a:ext cx="909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included </a:t>
            </a:r>
            <a:r>
              <a:rPr lang="en" sz="12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endParaRPr/>
          </a:p>
        </p:txBody>
      </p:sp>
      <p:cxnSp>
        <p:nvCxnSpPr>
          <p:cNvPr id="338" name="Google Shape;338;p23"/>
          <p:cNvCxnSpPr>
            <a:stCxn id="336" idx="1"/>
            <a:endCxn id="337" idx="0"/>
          </p:cNvCxnSpPr>
          <p:nvPr/>
        </p:nvCxnSpPr>
        <p:spPr>
          <a:xfrm>
            <a:off x="6430745" y="4046477"/>
            <a:ext cx="120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9" name="Google Shape;339;p23"/>
          <p:cNvSpPr/>
          <p:nvPr/>
        </p:nvSpPr>
        <p:spPr>
          <a:xfrm rot="-5400000">
            <a:off x="8083745" y="3397427"/>
            <a:ext cx="201300" cy="1096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340" name="Google Shape;340;p23"/>
          <p:cNvSpPr txBox="1"/>
          <p:nvPr/>
        </p:nvSpPr>
        <p:spPr>
          <a:xfrm>
            <a:off x="7574311" y="4402277"/>
            <a:ext cx="122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Not </a:t>
            </a:r>
            <a:r>
              <a:rPr lang="en" sz="1200">
                <a:solidFill>
                  <a:schemeClr val="dk2"/>
                </a:solidFill>
              </a:rPr>
              <a:t>included </a:t>
            </a:r>
            <a:r>
              <a:rPr lang="en" sz="12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endParaRPr/>
          </a:p>
        </p:txBody>
      </p:sp>
      <p:cxnSp>
        <p:nvCxnSpPr>
          <p:cNvPr id="341" name="Google Shape;341;p23"/>
          <p:cNvCxnSpPr>
            <a:stCxn id="339" idx="1"/>
            <a:endCxn id="340" idx="0"/>
          </p:cNvCxnSpPr>
          <p:nvPr/>
        </p:nvCxnSpPr>
        <p:spPr>
          <a:xfrm>
            <a:off x="8184395" y="4046477"/>
            <a:ext cx="3300" cy="35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2" name="Google Shape;342;p23"/>
          <p:cNvCxnSpPr/>
          <p:nvPr/>
        </p:nvCxnSpPr>
        <p:spPr>
          <a:xfrm flipH="1" rot="10800000">
            <a:off x="5607045" y="1569577"/>
            <a:ext cx="1240800" cy="12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3" name="Google Shape;343;p23"/>
          <p:cNvSpPr txBox="1"/>
          <p:nvPr/>
        </p:nvSpPr>
        <p:spPr>
          <a:xfrm>
            <a:off x="6758620" y="1140577"/>
            <a:ext cx="1871400" cy="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Try to fill the KS with the earlier i-1 items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4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349" name="Google Shape;349;p24"/>
          <p:cNvPicPr preferRelativeResize="0"/>
          <p:nvPr/>
        </p:nvPicPr>
        <p:blipFill rotWithShape="1">
          <a:blip r:embed="rId3">
            <a:alphaModFix/>
          </a:blip>
          <a:srcRect b="69045" l="0" r="0" t="0"/>
          <a:stretch/>
        </p:blipFill>
        <p:spPr>
          <a:xfrm>
            <a:off x="89200" y="658200"/>
            <a:ext cx="5457850" cy="137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355" name="Google Shape;3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05" y="658200"/>
            <a:ext cx="5457843" cy="443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1400" y="886775"/>
            <a:ext cx="3292526" cy="1028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5"/>
          <p:cNvSpPr/>
          <p:nvPr/>
        </p:nvSpPr>
        <p:spPr>
          <a:xfrm>
            <a:off x="5665425" y="1063925"/>
            <a:ext cx="161400" cy="146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5"/>
          <p:cNvSpPr/>
          <p:nvPr/>
        </p:nvSpPr>
        <p:spPr>
          <a:xfrm>
            <a:off x="630300" y="2537050"/>
            <a:ext cx="3941700" cy="35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9" name="Google Shape;35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1400" y="895775"/>
            <a:ext cx="3352200" cy="363655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5"/>
          <p:cNvSpPr/>
          <p:nvPr/>
        </p:nvSpPr>
        <p:spPr>
          <a:xfrm>
            <a:off x="755750" y="886775"/>
            <a:ext cx="195600" cy="35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6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366" name="Google Shape;3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05" y="658200"/>
            <a:ext cx="5457843" cy="443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4175" y="866350"/>
            <a:ext cx="3191776" cy="8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4175" y="1922925"/>
            <a:ext cx="3389624" cy="92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8913" y="3044150"/>
            <a:ext cx="3287757" cy="92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6"/>
          <p:cNvSpPr/>
          <p:nvPr/>
        </p:nvSpPr>
        <p:spPr>
          <a:xfrm>
            <a:off x="6090000" y="3309150"/>
            <a:ext cx="161400" cy="146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64675" y="4114200"/>
            <a:ext cx="3389625" cy="92655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6"/>
          <p:cNvSpPr/>
          <p:nvPr/>
        </p:nvSpPr>
        <p:spPr>
          <a:xfrm>
            <a:off x="6323125" y="4364050"/>
            <a:ext cx="1058400" cy="146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6"/>
          <p:cNvSpPr/>
          <p:nvPr/>
        </p:nvSpPr>
        <p:spPr>
          <a:xfrm>
            <a:off x="937475" y="3580875"/>
            <a:ext cx="1601400" cy="229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6"/>
          <p:cNvSpPr/>
          <p:nvPr/>
        </p:nvSpPr>
        <p:spPr>
          <a:xfrm>
            <a:off x="1530100" y="2528025"/>
            <a:ext cx="553800" cy="229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6"/>
          <p:cNvSpPr/>
          <p:nvPr/>
        </p:nvSpPr>
        <p:spPr>
          <a:xfrm>
            <a:off x="984350" y="886775"/>
            <a:ext cx="195600" cy="35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7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381" name="Google Shape;38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05" y="658200"/>
            <a:ext cx="5457843" cy="443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9775" y="873125"/>
            <a:ext cx="3296124" cy="89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8425" y="1907700"/>
            <a:ext cx="3367375" cy="93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7"/>
          <p:cNvSpPr/>
          <p:nvPr/>
        </p:nvSpPr>
        <p:spPr>
          <a:xfrm>
            <a:off x="6310150" y="2289250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8425" y="2979363"/>
            <a:ext cx="3367375" cy="923187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7"/>
          <p:cNvSpPr/>
          <p:nvPr/>
        </p:nvSpPr>
        <p:spPr>
          <a:xfrm>
            <a:off x="6515425" y="3356513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7" name="Google Shape;387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98425" y="4096392"/>
            <a:ext cx="3367375" cy="908057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7"/>
          <p:cNvSpPr/>
          <p:nvPr/>
        </p:nvSpPr>
        <p:spPr>
          <a:xfrm>
            <a:off x="6698700" y="4470099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7"/>
          <p:cNvSpPr/>
          <p:nvPr/>
        </p:nvSpPr>
        <p:spPr>
          <a:xfrm>
            <a:off x="1173437" y="886775"/>
            <a:ext cx="195600" cy="35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395" name="Google Shape;3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05" y="658200"/>
            <a:ext cx="5457843" cy="443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4475" y="2104675"/>
            <a:ext cx="3429051" cy="9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8"/>
          <p:cNvSpPr/>
          <p:nvPr/>
        </p:nvSpPr>
        <p:spPr>
          <a:xfrm>
            <a:off x="6383550" y="2641437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8" name="Google Shape;398;p28"/>
          <p:cNvPicPr preferRelativeResize="0"/>
          <p:nvPr/>
        </p:nvPicPr>
        <p:blipFill rotWithShape="1">
          <a:blip r:embed="rId5">
            <a:alphaModFix/>
          </a:blip>
          <a:srcRect b="22923" l="0" r="0" t="0"/>
          <a:stretch/>
        </p:blipFill>
        <p:spPr>
          <a:xfrm>
            <a:off x="5586800" y="826825"/>
            <a:ext cx="3181376" cy="168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8"/>
          <p:cNvSpPr/>
          <p:nvPr/>
        </p:nvSpPr>
        <p:spPr>
          <a:xfrm>
            <a:off x="908175" y="3615600"/>
            <a:ext cx="16527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28"/>
          <p:cNvPicPr preferRelativeResize="0"/>
          <p:nvPr/>
        </p:nvPicPr>
        <p:blipFill rotWithShape="1">
          <a:blip r:embed="rId6">
            <a:alphaModFix/>
          </a:blip>
          <a:srcRect b="0" l="0" r="0" t="11972"/>
          <a:stretch/>
        </p:blipFill>
        <p:spPr>
          <a:xfrm>
            <a:off x="5655800" y="1093276"/>
            <a:ext cx="3266411" cy="77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8"/>
          <p:cNvSpPr/>
          <p:nvPr/>
        </p:nvSpPr>
        <p:spPr>
          <a:xfrm>
            <a:off x="6264450" y="1465762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2" name="Google Shape;40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6800" y="3554775"/>
            <a:ext cx="3438391" cy="953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8"/>
          <p:cNvSpPr/>
          <p:nvPr/>
        </p:nvSpPr>
        <p:spPr>
          <a:xfrm>
            <a:off x="6800100" y="4092537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8"/>
          <p:cNvSpPr/>
          <p:nvPr/>
        </p:nvSpPr>
        <p:spPr>
          <a:xfrm>
            <a:off x="1365350" y="872100"/>
            <a:ext cx="195600" cy="35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9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410" name="Google Shape;4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05" y="582000"/>
            <a:ext cx="5457843" cy="443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6800" y="729875"/>
            <a:ext cx="3120074" cy="421315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9"/>
          <p:cNvSpPr/>
          <p:nvPr/>
        </p:nvSpPr>
        <p:spPr>
          <a:xfrm>
            <a:off x="7144975" y="4694187"/>
            <a:ext cx="168600" cy="1689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9"/>
          <p:cNvSpPr/>
          <p:nvPr/>
        </p:nvSpPr>
        <p:spPr>
          <a:xfrm>
            <a:off x="1579275" y="797675"/>
            <a:ext cx="195600" cy="354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9" name="Google Shape;419;p3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0" name="Google Shape;420;p30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0/1 Knapsack Problem: Using DP</a:t>
            </a:r>
            <a:endParaRPr/>
          </a:p>
        </p:txBody>
      </p:sp>
      <p:sp>
        <p:nvSpPr>
          <p:cNvPr id="421" name="Google Shape;421;p30"/>
          <p:cNvSpPr txBox="1"/>
          <p:nvPr/>
        </p:nvSpPr>
        <p:spPr>
          <a:xfrm>
            <a:off x="183350" y="1453150"/>
            <a:ext cx="5368800" cy="11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Maximum bag (knapsack) capacity, m = 15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Number of items, n = 2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  <p:graphicFrame>
        <p:nvGraphicFramePr>
          <p:cNvPr id="422" name="Google Shape;422;p30"/>
          <p:cNvGraphicFramePr/>
          <p:nvPr/>
        </p:nvGraphicFramePr>
        <p:xfrm>
          <a:off x="107150" y="259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910575"/>
                <a:gridCol w="1056250"/>
                <a:gridCol w="1094350"/>
              </a:tblGrid>
              <a:tr h="36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Item 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00000"/>
                          </a:solidFill>
                        </a:rPr>
                        <a:t>Item 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6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Profit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60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Weight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3" name="Google Shape;423;p30"/>
          <p:cNvGraphicFramePr/>
          <p:nvPr/>
        </p:nvGraphicFramePr>
        <p:xfrm>
          <a:off x="3355475" y="2647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  <a:gridCol w="382850"/>
              </a:tblGrid>
              <a:tr h="326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26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26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1"/>
          <p:cNvSpPr txBox="1"/>
          <p:nvPr>
            <p:ph type="title"/>
          </p:nvPr>
        </p:nvSpPr>
        <p:spPr>
          <a:xfrm>
            <a:off x="150275" y="85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 Knapsack</a:t>
            </a:r>
            <a:endParaRPr/>
          </a:p>
        </p:txBody>
      </p:sp>
      <p:pic>
        <p:nvPicPr>
          <p:cNvPr id="429" name="Google Shape;42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39" y="719075"/>
            <a:ext cx="4522061" cy="395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1"/>
          <p:cNvPicPr preferRelativeResize="0"/>
          <p:nvPr/>
        </p:nvPicPr>
        <p:blipFill rotWithShape="1">
          <a:blip r:embed="rId4">
            <a:alphaModFix/>
          </a:blip>
          <a:srcRect b="5437" l="0" r="0" t="0"/>
          <a:stretch/>
        </p:blipFill>
        <p:spPr>
          <a:xfrm>
            <a:off x="5200500" y="719075"/>
            <a:ext cx="3873101" cy="3953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2"/>
          <p:cNvSpPr txBox="1"/>
          <p:nvPr>
            <p:ph type="title"/>
          </p:nvPr>
        </p:nvSpPr>
        <p:spPr>
          <a:xfrm>
            <a:off x="238325" y="232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Matrix-chain multiplication</a:t>
            </a:r>
            <a:endParaRPr/>
          </a:p>
        </p:txBody>
      </p:sp>
      <p:pic>
        <p:nvPicPr>
          <p:cNvPr id="436" name="Google Shape;43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825" y="1159300"/>
            <a:ext cx="3815425" cy="11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1650" y="957325"/>
            <a:ext cx="4011530" cy="403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3"/>
          <p:cNvSpPr txBox="1"/>
          <p:nvPr>
            <p:ph type="title"/>
          </p:nvPr>
        </p:nvSpPr>
        <p:spPr>
          <a:xfrm>
            <a:off x="238325" y="232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Matrix-chain multiplication</a:t>
            </a:r>
            <a:endParaRPr/>
          </a:p>
        </p:txBody>
      </p:sp>
      <p:sp>
        <p:nvSpPr>
          <p:cNvPr id="443" name="Google Shape;443;p33"/>
          <p:cNvSpPr/>
          <p:nvPr/>
        </p:nvSpPr>
        <p:spPr>
          <a:xfrm>
            <a:off x="1452800" y="1445550"/>
            <a:ext cx="124800" cy="11262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3"/>
          <p:cNvSpPr/>
          <p:nvPr/>
        </p:nvSpPr>
        <p:spPr>
          <a:xfrm>
            <a:off x="2692825" y="1445475"/>
            <a:ext cx="124800" cy="11262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3"/>
          <p:cNvSpPr txBox="1"/>
          <p:nvPr/>
        </p:nvSpPr>
        <p:spPr>
          <a:xfrm>
            <a:off x="2898250" y="2384700"/>
            <a:ext cx="8217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 x 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46" name="Google Shape;446;p33"/>
          <p:cNvSpPr txBox="1"/>
          <p:nvPr/>
        </p:nvSpPr>
        <p:spPr>
          <a:xfrm>
            <a:off x="717375" y="1821525"/>
            <a:ext cx="5814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 =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47" name="Google Shape;447;p33"/>
          <p:cNvSpPr/>
          <p:nvPr/>
        </p:nvSpPr>
        <p:spPr>
          <a:xfrm>
            <a:off x="1452800" y="3310925"/>
            <a:ext cx="124800" cy="11262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3"/>
          <p:cNvSpPr/>
          <p:nvPr/>
        </p:nvSpPr>
        <p:spPr>
          <a:xfrm>
            <a:off x="2692825" y="3310850"/>
            <a:ext cx="124800" cy="11262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3"/>
          <p:cNvSpPr txBox="1"/>
          <p:nvPr/>
        </p:nvSpPr>
        <p:spPr>
          <a:xfrm>
            <a:off x="2898250" y="4250075"/>
            <a:ext cx="8217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n x p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50" name="Google Shape;450;p33"/>
          <p:cNvSpPr txBox="1"/>
          <p:nvPr/>
        </p:nvSpPr>
        <p:spPr>
          <a:xfrm>
            <a:off x="717375" y="3686900"/>
            <a:ext cx="5814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B =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51" name="Google Shape;451;p33"/>
          <p:cNvSpPr txBox="1"/>
          <p:nvPr/>
        </p:nvSpPr>
        <p:spPr>
          <a:xfrm>
            <a:off x="5473675" y="1540850"/>
            <a:ext cx="16728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 =  A x B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52" name="Google Shape;452;p33"/>
          <p:cNvSpPr/>
          <p:nvPr/>
        </p:nvSpPr>
        <p:spPr>
          <a:xfrm>
            <a:off x="5513412" y="2320325"/>
            <a:ext cx="124800" cy="11262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3"/>
          <p:cNvSpPr/>
          <p:nvPr/>
        </p:nvSpPr>
        <p:spPr>
          <a:xfrm>
            <a:off x="6753437" y="2320250"/>
            <a:ext cx="124800" cy="11262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3"/>
          <p:cNvSpPr txBox="1"/>
          <p:nvPr/>
        </p:nvSpPr>
        <p:spPr>
          <a:xfrm>
            <a:off x="6958862" y="3259475"/>
            <a:ext cx="8217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 x p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55" name="Google Shape;455;p33"/>
          <p:cNvSpPr txBox="1"/>
          <p:nvPr/>
        </p:nvSpPr>
        <p:spPr>
          <a:xfrm>
            <a:off x="4777987" y="2696300"/>
            <a:ext cx="5814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 =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56" name="Google Shape;456;p33"/>
          <p:cNvSpPr txBox="1"/>
          <p:nvPr/>
        </p:nvSpPr>
        <p:spPr>
          <a:xfrm>
            <a:off x="4204325" y="4336400"/>
            <a:ext cx="3954900" cy="5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# Scalar multiplications  = (m x p) x 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57" name="Google Shape;457;p33"/>
          <p:cNvSpPr/>
          <p:nvPr/>
        </p:nvSpPr>
        <p:spPr>
          <a:xfrm>
            <a:off x="2905600" y="2465350"/>
            <a:ext cx="3156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3"/>
          <p:cNvSpPr/>
          <p:nvPr/>
        </p:nvSpPr>
        <p:spPr>
          <a:xfrm>
            <a:off x="3404350" y="2465350"/>
            <a:ext cx="3156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3"/>
          <p:cNvSpPr/>
          <p:nvPr/>
        </p:nvSpPr>
        <p:spPr>
          <a:xfrm>
            <a:off x="3307300" y="4338575"/>
            <a:ext cx="3156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4"/>
          <p:cNvSpPr txBox="1"/>
          <p:nvPr/>
        </p:nvSpPr>
        <p:spPr>
          <a:xfrm>
            <a:off x="484275" y="2054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65" name="Google Shape;465;p34"/>
          <p:cNvSpPr txBox="1"/>
          <p:nvPr/>
        </p:nvSpPr>
        <p:spPr>
          <a:xfrm>
            <a:off x="1253025" y="2054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66" name="Google Shape;466;p34"/>
          <p:cNvSpPr txBox="1"/>
          <p:nvPr/>
        </p:nvSpPr>
        <p:spPr>
          <a:xfrm>
            <a:off x="2131825" y="1743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67" name="Google Shape;467;p34"/>
          <p:cNvSpPr txBox="1"/>
          <p:nvPr/>
        </p:nvSpPr>
        <p:spPr>
          <a:xfrm>
            <a:off x="264150" y="71737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68" name="Google Shape;468;p34"/>
          <p:cNvSpPr txBox="1"/>
          <p:nvPr/>
        </p:nvSpPr>
        <p:spPr>
          <a:xfrm>
            <a:off x="1153900" y="7055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69" name="Google Shape;469;p34"/>
          <p:cNvSpPr txBox="1"/>
          <p:nvPr/>
        </p:nvSpPr>
        <p:spPr>
          <a:xfrm>
            <a:off x="1992425" y="7055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70" name="Google Shape;470;p34"/>
          <p:cNvSpPr txBox="1"/>
          <p:nvPr/>
        </p:nvSpPr>
        <p:spPr>
          <a:xfrm>
            <a:off x="484275" y="1797625"/>
            <a:ext cx="167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​  (A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​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​)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71" name="Google Shape;471;p34"/>
          <p:cNvSpPr txBox="1"/>
          <p:nvPr/>
        </p:nvSpPr>
        <p:spPr>
          <a:xfrm>
            <a:off x="5551775" y="16779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2.  (A</a:t>
            </a:r>
            <a:r>
              <a:rPr baseline="-25000" lang="en" sz="1800">
                <a:solidFill>
                  <a:schemeClr val="dk2"/>
                </a:solidFill>
              </a:rPr>
              <a:t>1 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 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3 </a:t>
            </a:r>
            <a:endParaRPr/>
          </a:p>
        </p:txBody>
      </p:sp>
      <p:cxnSp>
        <p:nvCxnSpPr>
          <p:cNvPr id="472" name="Google Shape;472;p34"/>
          <p:cNvCxnSpPr/>
          <p:nvPr/>
        </p:nvCxnSpPr>
        <p:spPr>
          <a:xfrm>
            <a:off x="1763775" y="2333275"/>
            <a:ext cx="0" cy="88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3" name="Google Shape;473;p34"/>
          <p:cNvSpPr txBox="1"/>
          <p:nvPr/>
        </p:nvSpPr>
        <p:spPr>
          <a:xfrm>
            <a:off x="1800400" y="2565025"/>
            <a:ext cx="20157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 x 5 = 60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74" name="Google Shape;474;p34"/>
          <p:cNvSpPr txBox="1"/>
          <p:nvPr/>
        </p:nvSpPr>
        <p:spPr>
          <a:xfrm>
            <a:off x="1420850" y="325053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5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475" name="Google Shape;475;p34"/>
          <p:cNvCxnSpPr/>
          <p:nvPr/>
        </p:nvCxnSpPr>
        <p:spPr>
          <a:xfrm flipH="1">
            <a:off x="1379475" y="3667525"/>
            <a:ext cx="384300" cy="78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6" name="Google Shape;476;p34"/>
          <p:cNvCxnSpPr/>
          <p:nvPr/>
        </p:nvCxnSpPr>
        <p:spPr>
          <a:xfrm>
            <a:off x="1123800" y="2333275"/>
            <a:ext cx="211500" cy="209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7" name="Google Shape;477;p34"/>
          <p:cNvSpPr txBox="1"/>
          <p:nvPr/>
        </p:nvSpPr>
        <p:spPr>
          <a:xfrm>
            <a:off x="1807950" y="3852175"/>
            <a:ext cx="20157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 x 5 = 30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78" name="Google Shape;478;p34"/>
          <p:cNvSpPr txBox="1"/>
          <p:nvPr/>
        </p:nvSpPr>
        <p:spPr>
          <a:xfrm>
            <a:off x="997950" y="45328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79" name="Google Shape;479;p34"/>
          <p:cNvSpPr/>
          <p:nvPr/>
        </p:nvSpPr>
        <p:spPr>
          <a:xfrm>
            <a:off x="2971625" y="2607925"/>
            <a:ext cx="352200" cy="17022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0" name="Google Shape;480;p34"/>
          <p:cNvCxnSpPr/>
          <p:nvPr/>
        </p:nvCxnSpPr>
        <p:spPr>
          <a:xfrm>
            <a:off x="6758825" y="2139675"/>
            <a:ext cx="0" cy="88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1" name="Google Shape;481;p34"/>
          <p:cNvSpPr txBox="1"/>
          <p:nvPr/>
        </p:nvSpPr>
        <p:spPr>
          <a:xfrm>
            <a:off x="4870400" y="2318475"/>
            <a:ext cx="1798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 x 4 = 24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82" name="Google Shape;482;p34"/>
          <p:cNvSpPr txBox="1"/>
          <p:nvPr/>
        </p:nvSpPr>
        <p:spPr>
          <a:xfrm>
            <a:off x="6391925" y="30201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4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483" name="Google Shape;483;p34"/>
          <p:cNvCxnSpPr/>
          <p:nvPr/>
        </p:nvCxnSpPr>
        <p:spPr>
          <a:xfrm>
            <a:off x="6758825" y="3437175"/>
            <a:ext cx="585900" cy="87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4" name="Google Shape;484;p34"/>
          <p:cNvCxnSpPr/>
          <p:nvPr/>
        </p:nvCxnSpPr>
        <p:spPr>
          <a:xfrm>
            <a:off x="7314775" y="2139675"/>
            <a:ext cx="22500" cy="208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5" name="Google Shape;485;p34"/>
          <p:cNvSpPr txBox="1"/>
          <p:nvPr/>
        </p:nvSpPr>
        <p:spPr>
          <a:xfrm>
            <a:off x="6959125" y="43176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86" name="Google Shape;486;p34"/>
          <p:cNvSpPr txBox="1"/>
          <p:nvPr/>
        </p:nvSpPr>
        <p:spPr>
          <a:xfrm>
            <a:off x="4875263" y="3721875"/>
            <a:ext cx="1798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4 x 5 = 40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87" name="Google Shape;487;p34"/>
          <p:cNvSpPr/>
          <p:nvPr/>
        </p:nvSpPr>
        <p:spPr>
          <a:xfrm>
            <a:off x="6039725" y="2409475"/>
            <a:ext cx="352200" cy="17022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4"/>
          <p:cNvSpPr/>
          <p:nvPr/>
        </p:nvSpPr>
        <p:spPr>
          <a:xfrm>
            <a:off x="4650877" y="621825"/>
            <a:ext cx="2663928" cy="78634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Order matters !!!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5"/>
          <p:cNvSpPr txBox="1"/>
          <p:nvPr/>
        </p:nvSpPr>
        <p:spPr>
          <a:xfrm>
            <a:off x="990550" y="11739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94" name="Google Shape;494;p35"/>
          <p:cNvSpPr txBox="1"/>
          <p:nvPr/>
        </p:nvSpPr>
        <p:spPr>
          <a:xfrm>
            <a:off x="1759300" y="11739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95" name="Google Shape;495;p35"/>
          <p:cNvSpPr txBox="1"/>
          <p:nvPr/>
        </p:nvSpPr>
        <p:spPr>
          <a:xfrm>
            <a:off x="2638100" y="11429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96" name="Google Shape;496;p35"/>
          <p:cNvSpPr txBox="1"/>
          <p:nvPr/>
        </p:nvSpPr>
        <p:spPr>
          <a:xfrm>
            <a:off x="3516900" y="11739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497" name="Google Shape;497;p35"/>
          <p:cNvSpPr txBox="1"/>
          <p:nvPr/>
        </p:nvSpPr>
        <p:spPr>
          <a:xfrm>
            <a:off x="770425" y="168592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98" name="Google Shape;498;p35"/>
          <p:cNvSpPr txBox="1"/>
          <p:nvPr/>
        </p:nvSpPr>
        <p:spPr>
          <a:xfrm>
            <a:off x="1660175" y="167410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99" name="Google Shape;499;p35"/>
          <p:cNvSpPr txBox="1"/>
          <p:nvPr/>
        </p:nvSpPr>
        <p:spPr>
          <a:xfrm>
            <a:off x="2498700" y="167410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00" name="Google Shape;500;p35"/>
          <p:cNvSpPr txBox="1"/>
          <p:nvPr/>
        </p:nvSpPr>
        <p:spPr>
          <a:xfrm>
            <a:off x="3337225" y="167410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01" name="Google Shape;501;p35"/>
          <p:cNvSpPr txBox="1"/>
          <p:nvPr/>
        </p:nvSpPr>
        <p:spPr>
          <a:xfrm>
            <a:off x="799800" y="2406625"/>
            <a:ext cx="3191700" cy="21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​ (A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​ (A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​A</a:t>
            </a:r>
            <a:r>
              <a:rPr baseline="-25000" lang="en" sz="1800">
                <a:solidFill>
                  <a:schemeClr val="dk2"/>
                </a:solidFill>
              </a:rPr>
              <a:t>4​</a:t>
            </a:r>
            <a:r>
              <a:rPr lang="en" sz="1800">
                <a:solidFill>
                  <a:schemeClr val="dk2"/>
                </a:solidFill>
              </a:rPr>
              <a:t>) ) 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 </a:t>
            </a:r>
            <a:r>
              <a:rPr lang="en" sz="1800">
                <a:solidFill>
                  <a:schemeClr val="dk2"/>
                </a:solidFill>
              </a:rPr>
              <a:t>( (A</a:t>
            </a:r>
            <a:r>
              <a:rPr baseline="-25000" lang="en" sz="1800">
                <a:solidFill>
                  <a:schemeClr val="dk2"/>
                </a:solidFill>
              </a:rPr>
              <a:t>2 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4 </a:t>
            </a:r>
            <a:r>
              <a:rPr lang="en" sz="1800">
                <a:solidFill>
                  <a:schemeClr val="dk2"/>
                </a:solidFill>
              </a:rPr>
              <a:t>) 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(A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) (A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r>
              <a:rPr lang="en" sz="1800">
                <a:solidFill>
                  <a:schemeClr val="dk2"/>
                </a:solidFill>
              </a:rPr>
              <a:t>) 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(A</a:t>
            </a:r>
            <a:r>
              <a:rPr baseline="-25000" lang="en" sz="1800">
                <a:solidFill>
                  <a:schemeClr val="dk2"/>
                </a:solidFill>
              </a:rPr>
              <a:t>1 </a:t>
            </a:r>
            <a:r>
              <a:rPr lang="en" sz="1800">
                <a:solidFill>
                  <a:schemeClr val="dk2"/>
                </a:solidFill>
              </a:rPr>
              <a:t>(A</a:t>
            </a:r>
            <a:r>
              <a:rPr baseline="-25000" lang="en" sz="1800">
                <a:solidFill>
                  <a:schemeClr val="dk2"/>
                </a:solidFill>
              </a:rPr>
              <a:t>2  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)) 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((A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02" name="Google Shape;502;p35"/>
          <p:cNvSpPr/>
          <p:nvPr/>
        </p:nvSpPr>
        <p:spPr>
          <a:xfrm>
            <a:off x="5444325" y="1929725"/>
            <a:ext cx="2920320" cy="134276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need to choose the best order !!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6"/>
          <p:cNvSpPr txBox="1"/>
          <p:nvPr/>
        </p:nvSpPr>
        <p:spPr>
          <a:xfrm>
            <a:off x="572325" y="8731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08" name="Google Shape;508;p36"/>
          <p:cNvSpPr txBox="1"/>
          <p:nvPr/>
        </p:nvSpPr>
        <p:spPr>
          <a:xfrm>
            <a:off x="1341075" y="8731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09" name="Google Shape;509;p36"/>
          <p:cNvSpPr txBox="1"/>
          <p:nvPr/>
        </p:nvSpPr>
        <p:spPr>
          <a:xfrm>
            <a:off x="2219875" y="84210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10" name="Google Shape;510;p36"/>
          <p:cNvSpPr txBox="1"/>
          <p:nvPr/>
        </p:nvSpPr>
        <p:spPr>
          <a:xfrm>
            <a:off x="3098675" y="8731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11" name="Google Shape;511;p36"/>
          <p:cNvSpPr txBox="1"/>
          <p:nvPr/>
        </p:nvSpPr>
        <p:spPr>
          <a:xfrm>
            <a:off x="352200" y="1385100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2" name="Google Shape;512;p36"/>
          <p:cNvSpPr txBox="1"/>
          <p:nvPr/>
        </p:nvSpPr>
        <p:spPr>
          <a:xfrm>
            <a:off x="1241950" y="13732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3" name="Google Shape;513;p36"/>
          <p:cNvSpPr txBox="1"/>
          <p:nvPr/>
        </p:nvSpPr>
        <p:spPr>
          <a:xfrm>
            <a:off x="2080475" y="13732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4" name="Google Shape;514;p36"/>
          <p:cNvSpPr txBox="1"/>
          <p:nvPr/>
        </p:nvSpPr>
        <p:spPr>
          <a:xfrm>
            <a:off x="2919000" y="13732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15" name="Google Shape;515;p36"/>
          <p:cNvGraphicFramePr/>
          <p:nvPr/>
        </p:nvGraphicFramePr>
        <p:xfrm>
          <a:off x="5083450" y="126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16" name="Google Shape;516;p36"/>
          <p:cNvSpPr txBox="1"/>
          <p:nvPr/>
        </p:nvSpPr>
        <p:spPr>
          <a:xfrm>
            <a:off x="5048125" y="8438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7" name="Google Shape;517;p36"/>
          <p:cNvSpPr txBox="1"/>
          <p:nvPr/>
        </p:nvSpPr>
        <p:spPr>
          <a:xfrm>
            <a:off x="4596050" y="1266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8" name="Google Shape;518;p36"/>
          <p:cNvSpPr txBox="1"/>
          <p:nvPr/>
        </p:nvSpPr>
        <p:spPr>
          <a:xfrm>
            <a:off x="4631050" y="1647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19" name="Google Shape;519;p36"/>
          <p:cNvSpPr txBox="1"/>
          <p:nvPr/>
        </p:nvSpPr>
        <p:spPr>
          <a:xfrm>
            <a:off x="4631050" y="2028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20" name="Google Shape;520;p36"/>
          <p:cNvSpPr txBox="1"/>
          <p:nvPr/>
        </p:nvSpPr>
        <p:spPr>
          <a:xfrm>
            <a:off x="4631050" y="2409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21" name="Google Shape;521;p36"/>
          <p:cNvSpPr txBox="1"/>
          <p:nvPr/>
        </p:nvSpPr>
        <p:spPr>
          <a:xfrm>
            <a:off x="88050" y="168775"/>
            <a:ext cx="34803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How to use DP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7"/>
          <p:cNvSpPr txBox="1"/>
          <p:nvPr/>
        </p:nvSpPr>
        <p:spPr>
          <a:xfrm>
            <a:off x="572325" y="8731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27" name="Google Shape;527;p37"/>
          <p:cNvSpPr txBox="1"/>
          <p:nvPr/>
        </p:nvSpPr>
        <p:spPr>
          <a:xfrm>
            <a:off x="1341075" y="8731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28" name="Google Shape;528;p37"/>
          <p:cNvSpPr txBox="1"/>
          <p:nvPr/>
        </p:nvSpPr>
        <p:spPr>
          <a:xfrm>
            <a:off x="2219875" y="84210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29" name="Google Shape;529;p37"/>
          <p:cNvSpPr txBox="1"/>
          <p:nvPr/>
        </p:nvSpPr>
        <p:spPr>
          <a:xfrm>
            <a:off x="3098675" y="8731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30" name="Google Shape;530;p37"/>
          <p:cNvSpPr txBox="1"/>
          <p:nvPr/>
        </p:nvSpPr>
        <p:spPr>
          <a:xfrm>
            <a:off x="352200" y="1385100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1" name="Google Shape;531;p37"/>
          <p:cNvSpPr txBox="1"/>
          <p:nvPr/>
        </p:nvSpPr>
        <p:spPr>
          <a:xfrm>
            <a:off x="1241950" y="13732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2" name="Google Shape;532;p37"/>
          <p:cNvSpPr txBox="1"/>
          <p:nvPr/>
        </p:nvSpPr>
        <p:spPr>
          <a:xfrm>
            <a:off x="2080475" y="13732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3" name="Google Shape;533;p37"/>
          <p:cNvSpPr txBox="1"/>
          <p:nvPr/>
        </p:nvSpPr>
        <p:spPr>
          <a:xfrm>
            <a:off x="2919000" y="13732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34" name="Google Shape;534;p37"/>
          <p:cNvGraphicFramePr/>
          <p:nvPr/>
        </p:nvGraphicFramePr>
        <p:xfrm>
          <a:off x="5845450" y="126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35" name="Google Shape;535;p37"/>
          <p:cNvSpPr txBox="1"/>
          <p:nvPr/>
        </p:nvSpPr>
        <p:spPr>
          <a:xfrm>
            <a:off x="5810125" y="8438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6" name="Google Shape;536;p37"/>
          <p:cNvSpPr txBox="1"/>
          <p:nvPr/>
        </p:nvSpPr>
        <p:spPr>
          <a:xfrm>
            <a:off x="5358050" y="1266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7" name="Google Shape;537;p37"/>
          <p:cNvSpPr txBox="1"/>
          <p:nvPr/>
        </p:nvSpPr>
        <p:spPr>
          <a:xfrm>
            <a:off x="5393050" y="1647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8" name="Google Shape;538;p37"/>
          <p:cNvSpPr txBox="1"/>
          <p:nvPr/>
        </p:nvSpPr>
        <p:spPr>
          <a:xfrm>
            <a:off x="5393050" y="2028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39" name="Google Shape;539;p37"/>
          <p:cNvSpPr txBox="1"/>
          <p:nvPr/>
        </p:nvSpPr>
        <p:spPr>
          <a:xfrm>
            <a:off x="5393050" y="2409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40" name="Google Shape;540;p37"/>
          <p:cNvSpPr txBox="1"/>
          <p:nvPr/>
        </p:nvSpPr>
        <p:spPr>
          <a:xfrm>
            <a:off x="572325" y="3534950"/>
            <a:ext cx="12216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     </a:t>
            </a:r>
            <a:r>
              <a:rPr lang="en" sz="1800">
                <a:solidFill>
                  <a:schemeClr val="dk2"/>
                </a:solidFill>
              </a:rPr>
              <a:t>x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41" name="Google Shape;541;p37"/>
          <p:cNvSpPr txBox="1"/>
          <p:nvPr/>
        </p:nvSpPr>
        <p:spPr>
          <a:xfrm>
            <a:off x="1341075" y="35349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42" name="Google Shape;542;p37"/>
          <p:cNvSpPr txBox="1"/>
          <p:nvPr/>
        </p:nvSpPr>
        <p:spPr>
          <a:xfrm>
            <a:off x="352200" y="4046900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43" name="Google Shape;543;p37"/>
          <p:cNvSpPr txBox="1"/>
          <p:nvPr/>
        </p:nvSpPr>
        <p:spPr>
          <a:xfrm>
            <a:off x="1241950" y="40350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44" name="Google Shape;544;p37"/>
          <p:cNvGraphicFramePr/>
          <p:nvPr/>
        </p:nvGraphicFramePr>
        <p:xfrm>
          <a:off x="5843163" y="127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45" name="Google Shape;545;p37"/>
          <p:cNvSpPr txBox="1"/>
          <p:nvPr/>
        </p:nvSpPr>
        <p:spPr>
          <a:xfrm>
            <a:off x="2755525" y="3534950"/>
            <a:ext cx="14436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    x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46" name="Google Shape;546;p37"/>
          <p:cNvSpPr txBox="1"/>
          <p:nvPr/>
        </p:nvSpPr>
        <p:spPr>
          <a:xfrm>
            <a:off x="3634325" y="350390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47" name="Google Shape;547;p37"/>
          <p:cNvSpPr txBox="1"/>
          <p:nvPr/>
        </p:nvSpPr>
        <p:spPr>
          <a:xfrm>
            <a:off x="2656400" y="40350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48" name="Google Shape;548;p37"/>
          <p:cNvSpPr txBox="1"/>
          <p:nvPr/>
        </p:nvSpPr>
        <p:spPr>
          <a:xfrm>
            <a:off x="3494925" y="40350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49" name="Google Shape;549;p37"/>
          <p:cNvGraphicFramePr/>
          <p:nvPr/>
        </p:nvGraphicFramePr>
        <p:xfrm>
          <a:off x="5843163" y="127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50" name="Google Shape;550;p37"/>
          <p:cNvSpPr txBox="1"/>
          <p:nvPr/>
        </p:nvSpPr>
        <p:spPr>
          <a:xfrm>
            <a:off x="5365925" y="350390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51" name="Google Shape;551;p37"/>
          <p:cNvSpPr txBox="1"/>
          <p:nvPr/>
        </p:nvSpPr>
        <p:spPr>
          <a:xfrm>
            <a:off x="6244725" y="35349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52" name="Google Shape;552;p37"/>
          <p:cNvSpPr txBox="1"/>
          <p:nvPr/>
        </p:nvSpPr>
        <p:spPr>
          <a:xfrm>
            <a:off x="5226525" y="40350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53" name="Google Shape;553;p37"/>
          <p:cNvSpPr txBox="1"/>
          <p:nvPr/>
        </p:nvSpPr>
        <p:spPr>
          <a:xfrm>
            <a:off x="6065050" y="40350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54" name="Google Shape;554;p37"/>
          <p:cNvGraphicFramePr/>
          <p:nvPr/>
        </p:nvGraphicFramePr>
        <p:xfrm>
          <a:off x="5843163" y="127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8"/>
          <p:cNvSpPr txBox="1"/>
          <p:nvPr/>
        </p:nvSpPr>
        <p:spPr>
          <a:xfrm>
            <a:off x="66037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60" name="Google Shape;560;p38"/>
          <p:cNvSpPr txBox="1"/>
          <p:nvPr/>
        </p:nvSpPr>
        <p:spPr>
          <a:xfrm>
            <a:off x="142912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61" name="Google Shape;561;p38"/>
          <p:cNvSpPr txBox="1"/>
          <p:nvPr/>
        </p:nvSpPr>
        <p:spPr>
          <a:xfrm>
            <a:off x="2307925" y="5666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62" name="Google Shape;562;p38"/>
          <p:cNvSpPr txBox="1"/>
          <p:nvPr/>
        </p:nvSpPr>
        <p:spPr>
          <a:xfrm>
            <a:off x="318672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63" name="Google Shape;563;p38"/>
          <p:cNvSpPr txBox="1"/>
          <p:nvPr/>
        </p:nvSpPr>
        <p:spPr>
          <a:xfrm>
            <a:off x="440250" y="110967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4" name="Google Shape;564;p38"/>
          <p:cNvSpPr txBox="1"/>
          <p:nvPr/>
        </p:nvSpPr>
        <p:spPr>
          <a:xfrm>
            <a:off x="1330000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5" name="Google Shape;565;p38"/>
          <p:cNvSpPr txBox="1"/>
          <p:nvPr/>
        </p:nvSpPr>
        <p:spPr>
          <a:xfrm>
            <a:off x="2168525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6" name="Google Shape;566;p38"/>
          <p:cNvSpPr txBox="1"/>
          <p:nvPr/>
        </p:nvSpPr>
        <p:spPr>
          <a:xfrm>
            <a:off x="3007050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7" name="Google Shape;567;p38"/>
          <p:cNvSpPr txBox="1"/>
          <p:nvPr/>
        </p:nvSpPr>
        <p:spPr>
          <a:xfrm>
            <a:off x="5962525" y="2342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8" name="Google Shape;568;p38"/>
          <p:cNvSpPr txBox="1"/>
          <p:nvPr/>
        </p:nvSpPr>
        <p:spPr>
          <a:xfrm>
            <a:off x="5510450" y="657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69" name="Google Shape;569;p38"/>
          <p:cNvSpPr txBox="1"/>
          <p:nvPr/>
        </p:nvSpPr>
        <p:spPr>
          <a:xfrm>
            <a:off x="5545450" y="1038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0" name="Google Shape;570;p38"/>
          <p:cNvSpPr txBox="1"/>
          <p:nvPr/>
        </p:nvSpPr>
        <p:spPr>
          <a:xfrm>
            <a:off x="5545450" y="1419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1" name="Google Shape;571;p38"/>
          <p:cNvSpPr txBox="1"/>
          <p:nvPr/>
        </p:nvSpPr>
        <p:spPr>
          <a:xfrm>
            <a:off x="5545450" y="1800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72" name="Google Shape;572;p38"/>
          <p:cNvGraphicFramePr/>
          <p:nvPr/>
        </p:nvGraphicFramePr>
        <p:xfrm>
          <a:off x="5997075" y="72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573" name="Google Shape;573;p38"/>
          <p:cNvSpPr txBox="1"/>
          <p:nvPr/>
        </p:nvSpPr>
        <p:spPr>
          <a:xfrm>
            <a:off x="761425" y="3288875"/>
            <a:ext cx="25110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 x            x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4" name="Google Shape;574;p38"/>
          <p:cNvSpPr txBox="1"/>
          <p:nvPr/>
        </p:nvSpPr>
        <p:spPr>
          <a:xfrm>
            <a:off x="1530175" y="32888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75" name="Google Shape;575;p38"/>
          <p:cNvSpPr txBox="1"/>
          <p:nvPr/>
        </p:nvSpPr>
        <p:spPr>
          <a:xfrm>
            <a:off x="2408975" y="32578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76" name="Google Shape;576;p38"/>
          <p:cNvSpPr txBox="1"/>
          <p:nvPr/>
        </p:nvSpPr>
        <p:spPr>
          <a:xfrm>
            <a:off x="3007050" y="3298475"/>
            <a:ext cx="105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=  min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7" name="Google Shape;577;p38"/>
          <p:cNvSpPr/>
          <p:nvPr/>
        </p:nvSpPr>
        <p:spPr>
          <a:xfrm>
            <a:off x="3926275" y="2800925"/>
            <a:ext cx="366900" cy="15189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8"/>
          <p:cNvSpPr txBox="1"/>
          <p:nvPr/>
        </p:nvSpPr>
        <p:spPr>
          <a:xfrm>
            <a:off x="4351075" y="3008325"/>
            <a:ext cx="17391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79" name="Google Shape;579;p38"/>
          <p:cNvSpPr txBox="1"/>
          <p:nvPr/>
        </p:nvSpPr>
        <p:spPr>
          <a:xfrm>
            <a:off x="4214200" y="30376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​ 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</a:t>
            </a:r>
            <a:r>
              <a:rPr lang="en" sz="1800">
                <a:solidFill>
                  <a:srgbClr val="FF0000"/>
                </a:solidFill>
              </a:rPr>
              <a:t>​ 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​)</a:t>
            </a:r>
            <a:endParaRPr/>
          </a:p>
        </p:txBody>
      </p:sp>
      <p:sp>
        <p:nvSpPr>
          <p:cNvPr id="580" name="Google Shape;580;p38"/>
          <p:cNvSpPr txBox="1"/>
          <p:nvPr/>
        </p:nvSpPr>
        <p:spPr>
          <a:xfrm>
            <a:off x="3823550" y="37088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2. 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1 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</a:t>
            </a:r>
            <a:r>
              <a:rPr baseline="-25000" lang="en" sz="1800">
                <a:solidFill>
                  <a:schemeClr val="dk2"/>
                </a:solidFill>
              </a:rPr>
              <a:t> </a:t>
            </a:r>
            <a:r>
              <a:rPr lang="en" sz="1800">
                <a:solidFill>
                  <a:schemeClr val="dk2"/>
                </a:solidFill>
              </a:rPr>
              <a:t>)  A</a:t>
            </a:r>
            <a:r>
              <a:rPr baseline="-25000" lang="en" sz="1800">
                <a:solidFill>
                  <a:schemeClr val="dk2"/>
                </a:solidFill>
              </a:rPr>
              <a:t>3 </a:t>
            </a:r>
            <a:endParaRPr/>
          </a:p>
        </p:txBody>
      </p:sp>
      <p:graphicFrame>
        <p:nvGraphicFramePr>
          <p:cNvPr id="581" name="Google Shape;581;p38"/>
          <p:cNvGraphicFramePr/>
          <p:nvPr/>
        </p:nvGraphicFramePr>
        <p:xfrm>
          <a:off x="5997075" y="72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39"/>
          <p:cNvSpPr txBox="1"/>
          <p:nvPr/>
        </p:nvSpPr>
        <p:spPr>
          <a:xfrm>
            <a:off x="66037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87" name="Google Shape;587;p39"/>
          <p:cNvSpPr txBox="1"/>
          <p:nvPr/>
        </p:nvSpPr>
        <p:spPr>
          <a:xfrm>
            <a:off x="142912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88" name="Google Shape;588;p39"/>
          <p:cNvSpPr txBox="1"/>
          <p:nvPr/>
        </p:nvSpPr>
        <p:spPr>
          <a:xfrm>
            <a:off x="2307925" y="5666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89" name="Google Shape;589;p39"/>
          <p:cNvSpPr txBox="1"/>
          <p:nvPr/>
        </p:nvSpPr>
        <p:spPr>
          <a:xfrm>
            <a:off x="318672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590" name="Google Shape;590;p39"/>
          <p:cNvSpPr txBox="1"/>
          <p:nvPr/>
        </p:nvSpPr>
        <p:spPr>
          <a:xfrm>
            <a:off x="440250" y="110967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1" name="Google Shape;591;p39"/>
          <p:cNvSpPr txBox="1"/>
          <p:nvPr/>
        </p:nvSpPr>
        <p:spPr>
          <a:xfrm>
            <a:off x="1330000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2" name="Google Shape;592;p39"/>
          <p:cNvSpPr txBox="1"/>
          <p:nvPr/>
        </p:nvSpPr>
        <p:spPr>
          <a:xfrm>
            <a:off x="2168525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3" name="Google Shape;593;p39"/>
          <p:cNvSpPr txBox="1"/>
          <p:nvPr/>
        </p:nvSpPr>
        <p:spPr>
          <a:xfrm>
            <a:off x="3007050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4" name="Google Shape;594;p39"/>
          <p:cNvSpPr txBox="1"/>
          <p:nvPr/>
        </p:nvSpPr>
        <p:spPr>
          <a:xfrm>
            <a:off x="5962525" y="2342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5" name="Google Shape;595;p39"/>
          <p:cNvSpPr txBox="1"/>
          <p:nvPr/>
        </p:nvSpPr>
        <p:spPr>
          <a:xfrm>
            <a:off x="5510450" y="657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6" name="Google Shape;596;p39"/>
          <p:cNvSpPr txBox="1"/>
          <p:nvPr/>
        </p:nvSpPr>
        <p:spPr>
          <a:xfrm>
            <a:off x="5545450" y="1038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7" name="Google Shape;597;p39"/>
          <p:cNvSpPr txBox="1"/>
          <p:nvPr/>
        </p:nvSpPr>
        <p:spPr>
          <a:xfrm>
            <a:off x="5545450" y="1419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98" name="Google Shape;598;p39"/>
          <p:cNvSpPr txBox="1"/>
          <p:nvPr/>
        </p:nvSpPr>
        <p:spPr>
          <a:xfrm>
            <a:off x="5545450" y="18002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599" name="Google Shape;599;p39"/>
          <p:cNvGraphicFramePr/>
          <p:nvPr/>
        </p:nvGraphicFramePr>
        <p:xfrm>
          <a:off x="5997075" y="72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600" name="Google Shape;600;p39"/>
          <p:cNvSpPr txBox="1"/>
          <p:nvPr/>
        </p:nvSpPr>
        <p:spPr>
          <a:xfrm>
            <a:off x="761425" y="3288875"/>
            <a:ext cx="25110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  x            x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01" name="Google Shape;601;p39"/>
          <p:cNvSpPr txBox="1"/>
          <p:nvPr/>
        </p:nvSpPr>
        <p:spPr>
          <a:xfrm>
            <a:off x="1530175" y="32888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02" name="Google Shape;602;p39"/>
          <p:cNvSpPr txBox="1"/>
          <p:nvPr/>
        </p:nvSpPr>
        <p:spPr>
          <a:xfrm>
            <a:off x="2408975" y="32578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03" name="Google Shape;603;p39"/>
          <p:cNvSpPr txBox="1"/>
          <p:nvPr/>
        </p:nvSpPr>
        <p:spPr>
          <a:xfrm>
            <a:off x="3007050" y="3298475"/>
            <a:ext cx="105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=  min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04" name="Google Shape;604;p39"/>
          <p:cNvSpPr/>
          <p:nvPr/>
        </p:nvSpPr>
        <p:spPr>
          <a:xfrm>
            <a:off x="3926275" y="2800925"/>
            <a:ext cx="366900" cy="15189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39"/>
          <p:cNvSpPr txBox="1"/>
          <p:nvPr/>
        </p:nvSpPr>
        <p:spPr>
          <a:xfrm>
            <a:off x="4351075" y="3008325"/>
            <a:ext cx="17391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06" name="Google Shape;606;p39"/>
          <p:cNvSpPr txBox="1"/>
          <p:nvPr/>
        </p:nvSpPr>
        <p:spPr>
          <a:xfrm>
            <a:off x="4214200" y="30376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​ 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lang="en" sz="1800">
                <a:solidFill>
                  <a:srgbClr val="FF0000"/>
                </a:solidFill>
              </a:rPr>
              <a:t>​ A</a:t>
            </a:r>
            <a:r>
              <a:rPr baseline="-25000" lang="en" sz="1800">
                <a:solidFill>
                  <a:srgbClr val="FF0000"/>
                </a:solidFill>
              </a:rPr>
              <a:t>4</a:t>
            </a:r>
            <a:r>
              <a:rPr lang="en" sz="1800">
                <a:solidFill>
                  <a:schemeClr val="dk2"/>
                </a:solidFill>
              </a:rPr>
              <a:t>​) </a:t>
            </a:r>
            <a:endParaRPr/>
          </a:p>
        </p:txBody>
      </p:sp>
      <p:sp>
        <p:nvSpPr>
          <p:cNvPr id="607" name="Google Shape;607;p39"/>
          <p:cNvSpPr txBox="1"/>
          <p:nvPr/>
        </p:nvSpPr>
        <p:spPr>
          <a:xfrm>
            <a:off x="3823550" y="37088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2. 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 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baseline="-25000" lang="en" sz="1800">
                <a:solidFill>
                  <a:schemeClr val="dk2"/>
                </a:solidFill>
              </a:rPr>
              <a:t> </a:t>
            </a:r>
            <a:r>
              <a:rPr lang="en" sz="1800">
                <a:solidFill>
                  <a:schemeClr val="dk2"/>
                </a:solidFill>
              </a:rPr>
              <a:t>)  A</a:t>
            </a:r>
            <a:r>
              <a:rPr baseline="-25000" lang="en" sz="1800">
                <a:solidFill>
                  <a:schemeClr val="dk2"/>
                </a:solidFill>
              </a:rPr>
              <a:t>4 </a:t>
            </a:r>
            <a:endParaRPr/>
          </a:p>
        </p:txBody>
      </p:sp>
      <p:graphicFrame>
        <p:nvGraphicFramePr>
          <p:cNvPr id="608" name="Google Shape;608;p39"/>
          <p:cNvGraphicFramePr/>
          <p:nvPr/>
        </p:nvGraphicFramePr>
        <p:xfrm>
          <a:off x="5997088" y="72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0"/>
          <p:cNvSpPr txBox="1"/>
          <p:nvPr/>
        </p:nvSpPr>
        <p:spPr>
          <a:xfrm>
            <a:off x="66037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14" name="Google Shape;614;p40"/>
          <p:cNvSpPr txBox="1"/>
          <p:nvPr/>
        </p:nvSpPr>
        <p:spPr>
          <a:xfrm>
            <a:off x="142912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15" name="Google Shape;615;p40"/>
          <p:cNvSpPr txBox="1"/>
          <p:nvPr/>
        </p:nvSpPr>
        <p:spPr>
          <a:xfrm>
            <a:off x="2307925" y="5666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16" name="Google Shape;616;p40"/>
          <p:cNvSpPr txBox="1"/>
          <p:nvPr/>
        </p:nvSpPr>
        <p:spPr>
          <a:xfrm>
            <a:off x="3186725" y="5977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17" name="Google Shape;617;p40"/>
          <p:cNvSpPr txBox="1"/>
          <p:nvPr/>
        </p:nvSpPr>
        <p:spPr>
          <a:xfrm>
            <a:off x="440250" y="110967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18" name="Google Shape;618;p40"/>
          <p:cNvSpPr txBox="1"/>
          <p:nvPr/>
        </p:nvSpPr>
        <p:spPr>
          <a:xfrm>
            <a:off x="1330000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19" name="Google Shape;619;p40"/>
          <p:cNvSpPr txBox="1"/>
          <p:nvPr/>
        </p:nvSpPr>
        <p:spPr>
          <a:xfrm>
            <a:off x="2168525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0" name="Google Shape;620;p40"/>
          <p:cNvSpPr txBox="1"/>
          <p:nvPr/>
        </p:nvSpPr>
        <p:spPr>
          <a:xfrm>
            <a:off x="3007050" y="10978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1" name="Google Shape;621;p40"/>
          <p:cNvSpPr txBox="1"/>
          <p:nvPr/>
        </p:nvSpPr>
        <p:spPr>
          <a:xfrm>
            <a:off x="5962525" y="1580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2" name="Google Shape;622;p40"/>
          <p:cNvSpPr txBox="1"/>
          <p:nvPr/>
        </p:nvSpPr>
        <p:spPr>
          <a:xfrm>
            <a:off x="5510450" y="5810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3" name="Google Shape;623;p40"/>
          <p:cNvSpPr txBox="1"/>
          <p:nvPr/>
        </p:nvSpPr>
        <p:spPr>
          <a:xfrm>
            <a:off x="5545450" y="9620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4" name="Google Shape;624;p40"/>
          <p:cNvSpPr txBox="1"/>
          <p:nvPr/>
        </p:nvSpPr>
        <p:spPr>
          <a:xfrm>
            <a:off x="5545450" y="13430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25" name="Google Shape;625;p40"/>
          <p:cNvSpPr txBox="1"/>
          <p:nvPr/>
        </p:nvSpPr>
        <p:spPr>
          <a:xfrm>
            <a:off x="5545450" y="17240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626" name="Google Shape;626;p40"/>
          <p:cNvGraphicFramePr/>
          <p:nvPr/>
        </p:nvGraphicFramePr>
        <p:xfrm>
          <a:off x="5997075" y="646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627" name="Google Shape;627;p40"/>
          <p:cNvGraphicFramePr/>
          <p:nvPr/>
        </p:nvGraphicFramePr>
        <p:xfrm>
          <a:off x="5997088" y="646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628" name="Google Shape;628;p40"/>
          <p:cNvSpPr txBox="1"/>
          <p:nvPr/>
        </p:nvSpPr>
        <p:spPr>
          <a:xfrm>
            <a:off x="577975" y="3463275"/>
            <a:ext cx="3993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 x           x             x           = </a:t>
            </a:r>
            <a:r>
              <a:rPr i="1" lang="en" sz="1800">
                <a:solidFill>
                  <a:schemeClr val="dk2"/>
                </a:solidFill>
              </a:rPr>
              <a:t>min</a:t>
            </a:r>
            <a:endParaRPr i="1" sz="1800">
              <a:solidFill>
                <a:schemeClr val="dk2"/>
              </a:solidFill>
            </a:endParaRPr>
          </a:p>
        </p:txBody>
      </p:sp>
      <p:sp>
        <p:nvSpPr>
          <p:cNvPr id="629" name="Google Shape;629;p40"/>
          <p:cNvSpPr txBox="1"/>
          <p:nvPr/>
        </p:nvSpPr>
        <p:spPr>
          <a:xfrm>
            <a:off x="1346725" y="34632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30" name="Google Shape;630;p40"/>
          <p:cNvSpPr txBox="1"/>
          <p:nvPr/>
        </p:nvSpPr>
        <p:spPr>
          <a:xfrm>
            <a:off x="2225525" y="34322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31" name="Google Shape;631;p40"/>
          <p:cNvSpPr txBox="1"/>
          <p:nvPr/>
        </p:nvSpPr>
        <p:spPr>
          <a:xfrm>
            <a:off x="3104325" y="34632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32" name="Google Shape;632;p40"/>
          <p:cNvSpPr/>
          <p:nvPr/>
        </p:nvSpPr>
        <p:spPr>
          <a:xfrm>
            <a:off x="4322475" y="2547975"/>
            <a:ext cx="366900" cy="2373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40"/>
          <p:cNvSpPr txBox="1"/>
          <p:nvPr/>
        </p:nvSpPr>
        <p:spPr>
          <a:xfrm>
            <a:off x="4649150" y="2619400"/>
            <a:ext cx="3191700" cy="23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​ (A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​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lang="en" sz="1800">
                <a:solidFill>
                  <a:srgbClr val="FF0000"/>
                </a:solidFill>
              </a:rPr>
              <a:t>​A</a:t>
            </a:r>
            <a:r>
              <a:rPr baseline="-25000" lang="en" sz="1800">
                <a:solidFill>
                  <a:srgbClr val="FF0000"/>
                </a:solidFill>
              </a:rPr>
              <a:t>4</a:t>
            </a:r>
            <a:r>
              <a:rPr baseline="-25000" lang="en" sz="1800">
                <a:solidFill>
                  <a:schemeClr val="dk2"/>
                </a:solidFill>
              </a:rPr>
              <a:t>​</a:t>
            </a:r>
            <a:r>
              <a:rPr lang="en" sz="1800">
                <a:solidFill>
                  <a:schemeClr val="dk2"/>
                </a:solidFill>
              </a:rPr>
              <a:t>) ) 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 </a:t>
            </a:r>
            <a:r>
              <a:rPr lang="en" sz="1800">
                <a:solidFill>
                  <a:schemeClr val="dk2"/>
                </a:solidFill>
              </a:rPr>
              <a:t>(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 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4 </a:t>
            </a:r>
            <a:r>
              <a:rPr lang="en" sz="1800">
                <a:solidFill>
                  <a:schemeClr val="dk2"/>
                </a:solidFill>
              </a:rPr>
              <a:t>) 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1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) 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4</a:t>
            </a:r>
            <a:r>
              <a:rPr lang="en" sz="1800">
                <a:solidFill>
                  <a:schemeClr val="dk2"/>
                </a:solidFill>
              </a:rPr>
              <a:t>) 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(A</a:t>
            </a:r>
            <a:r>
              <a:rPr baseline="-25000" lang="en" sz="1800">
                <a:solidFill>
                  <a:schemeClr val="dk2"/>
                </a:solidFill>
              </a:rPr>
              <a:t>1 </a:t>
            </a:r>
            <a:r>
              <a:rPr lang="en" sz="1800">
                <a:solidFill>
                  <a:schemeClr val="dk2"/>
                </a:solidFill>
              </a:rPr>
              <a:t>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  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)) 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((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1</a:t>
            </a:r>
            <a:r>
              <a:rPr lang="en" sz="1800">
                <a:solidFill>
                  <a:srgbClr val="FF0000"/>
                </a:solidFill>
              </a:rPr>
              <a:t>A</a:t>
            </a:r>
            <a:r>
              <a:rPr baseline="-25000" lang="en" sz="1800">
                <a:solidFill>
                  <a:srgbClr val="FF0000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) 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1"/>
          <p:cNvSpPr txBox="1"/>
          <p:nvPr>
            <p:ph type="title"/>
          </p:nvPr>
        </p:nvSpPr>
        <p:spPr>
          <a:xfrm>
            <a:off x="238325" y="232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Matrix-chain multiplication</a:t>
            </a:r>
            <a:endParaRPr/>
          </a:p>
        </p:txBody>
      </p:sp>
      <p:pic>
        <p:nvPicPr>
          <p:cNvPr id="639" name="Google Shape;63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125" y="1885702"/>
            <a:ext cx="8399751" cy="128405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1"/>
          <p:cNvSpPr txBox="1"/>
          <p:nvPr/>
        </p:nvSpPr>
        <p:spPr>
          <a:xfrm>
            <a:off x="446950" y="3837450"/>
            <a:ext cx="84627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m </a:t>
            </a:r>
            <a:r>
              <a:rPr lang="en" sz="1700">
                <a:solidFill>
                  <a:schemeClr val="dk2"/>
                </a:solidFill>
              </a:rPr>
              <a:t>[</a:t>
            </a:r>
            <a:r>
              <a:rPr lang="en" sz="17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i,  j</a:t>
            </a:r>
            <a:r>
              <a:rPr lang="en" sz="1700">
                <a:solidFill>
                  <a:schemeClr val="dk2"/>
                </a:solidFill>
              </a:rPr>
              <a:t>] denotes the scalar multiplication cost for multiplying the matrices from </a:t>
            </a:r>
            <a:r>
              <a:rPr i="1" lang="en" sz="1700">
                <a:solidFill>
                  <a:schemeClr val="dk2"/>
                </a:solidFill>
              </a:rPr>
              <a:t>A</a:t>
            </a:r>
            <a:r>
              <a:rPr baseline="-25000" i="1" lang="en" sz="1700">
                <a:solidFill>
                  <a:schemeClr val="dk2"/>
                </a:solidFill>
              </a:rPr>
              <a:t>i</a:t>
            </a:r>
            <a:r>
              <a:rPr lang="en" sz="1700">
                <a:solidFill>
                  <a:schemeClr val="dk2"/>
                </a:solidFill>
              </a:rPr>
              <a:t> to </a:t>
            </a:r>
            <a:r>
              <a:rPr i="1" lang="en" sz="1700">
                <a:solidFill>
                  <a:schemeClr val="dk2"/>
                </a:solidFill>
              </a:rPr>
              <a:t>A</a:t>
            </a:r>
            <a:r>
              <a:rPr baseline="-25000" i="1" lang="en" sz="1700">
                <a:solidFill>
                  <a:schemeClr val="dk2"/>
                </a:solidFill>
              </a:rPr>
              <a:t>j​</a:t>
            </a:r>
            <a:r>
              <a:rPr lang="en" sz="1700">
                <a:solidFill>
                  <a:schemeClr val="dk2"/>
                </a:solidFill>
              </a:rPr>
              <a:t>.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2"/>
          <p:cNvSpPr txBox="1"/>
          <p:nvPr/>
        </p:nvSpPr>
        <p:spPr>
          <a:xfrm>
            <a:off x="343725" y="8428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46" name="Google Shape;646;p42"/>
          <p:cNvSpPr txBox="1"/>
          <p:nvPr/>
        </p:nvSpPr>
        <p:spPr>
          <a:xfrm>
            <a:off x="1112475" y="8428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47" name="Google Shape;647;p42"/>
          <p:cNvSpPr txBox="1"/>
          <p:nvPr/>
        </p:nvSpPr>
        <p:spPr>
          <a:xfrm>
            <a:off x="1991275" y="8118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48" name="Google Shape;648;p42"/>
          <p:cNvSpPr txBox="1"/>
          <p:nvPr/>
        </p:nvSpPr>
        <p:spPr>
          <a:xfrm>
            <a:off x="2870075" y="8428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49" name="Google Shape;649;p42"/>
          <p:cNvSpPr txBox="1"/>
          <p:nvPr/>
        </p:nvSpPr>
        <p:spPr>
          <a:xfrm>
            <a:off x="123600" y="135482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0" name="Google Shape;650;p42"/>
          <p:cNvSpPr txBox="1"/>
          <p:nvPr/>
        </p:nvSpPr>
        <p:spPr>
          <a:xfrm>
            <a:off x="1013350" y="1353169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1" name="Google Shape;651;p42"/>
          <p:cNvSpPr txBox="1"/>
          <p:nvPr/>
        </p:nvSpPr>
        <p:spPr>
          <a:xfrm>
            <a:off x="1851875" y="1350342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2" name="Google Shape;652;p42"/>
          <p:cNvSpPr txBox="1"/>
          <p:nvPr/>
        </p:nvSpPr>
        <p:spPr>
          <a:xfrm>
            <a:off x="2690400" y="134300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3" name="Google Shape;653;p42"/>
          <p:cNvSpPr txBox="1"/>
          <p:nvPr/>
        </p:nvSpPr>
        <p:spPr>
          <a:xfrm>
            <a:off x="6038725" y="56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4" name="Google Shape;654;p42"/>
          <p:cNvSpPr txBox="1"/>
          <p:nvPr/>
        </p:nvSpPr>
        <p:spPr>
          <a:xfrm>
            <a:off x="5586650" y="4286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5" name="Google Shape;655;p42"/>
          <p:cNvSpPr txBox="1"/>
          <p:nvPr/>
        </p:nvSpPr>
        <p:spPr>
          <a:xfrm>
            <a:off x="5621650" y="8096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6" name="Google Shape;656;p42"/>
          <p:cNvSpPr txBox="1"/>
          <p:nvPr/>
        </p:nvSpPr>
        <p:spPr>
          <a:xfrm>
            <a:off x="5621650" y="11906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7" name="Google Shape;657;p42"/>
          <p:cNvSpPr txBox="1"/>
          <p:nvPr/>
        </p:nvSpPr>
        <p:spPr>
          <a:xfrm>
            <a:off x="5621650" y="15716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658" name="Google Shape;658;p42"/>
          <p:cNvGraphicFramePr/>
          <p:nvPr/>
        </p:nvGraphicFramePr>
        <p:xfrm>
          <a:off x="6073275" y="493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659" name="Google Shape;659;p42"/>
          <p:cNvGraphicFramePr/>
          <p:nvPr/>
        </p:nvGraphicFramePr>
        <p:xfrm>
          <a:off x="6073288" y="493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660" name="Google Shape;66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150" y="2148012"/>
            <a:ext cx="5543851" cy="847475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42"/>
          <p:cNvSpPr/>
          <p:nvPr/>
        </p:nvSpPr>
        <p:spPr>
          <a:xfrm>
            <a:off x="571163" y="1435299"/>
            <a:ext cx="6972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42"/>
          <p:cNvSpPr/>
          <p:nvPr/>
        </p:nvSpPr>
        <p:spPr>
          <a:xfrm>
            <a:off x="1425288" y="1434161"/>
            <a:ext cx="6972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42"/>
          <p:cNvSpPr/>
          <p:nvPr/>
        </p:nvSpPr>
        <p:spPr>
          <a:xfrm>
            <a:off x="2279413" y="1426824"/>
            <a:ext cx="6972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42"/>
          <p:cNvSpPr txBox="1"/>
          <p:nvPr/>
        </p:nvSpPr>
        <p:spPr>
          <a:xfrm>
            <a:off x="776663" y="2280664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65" name="Google Shape;665;p42"/>
          <p:cNvCxnSpPr/>
          <p:nvPr/>
        </p:nvCxnSpPr>
        <p:spPr>
          <a:xfrm flipH="1">
            <a:off x="966213" y="1720226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6" name="Google Shape;666;p42"/>
          <p:cNvSpPr txBox="1"/>
          <p:nvPr/>
        </p:nvSpPr>
        <p:spPr>
          <a:xfrm>
            <a:off x="1560763" y="2283487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67" name="Google Shape;667;p42"/>
          <p:cNvCxnSpPr/>
          <p:nvPr/>
        </p:nvCxnSpPr>
        <p:spPr>
          <a:xfrm flipH="1">
            <a:off x="1746863" y="1728699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8" name="Google Shape;668;p42"/>
          <p:cNvSpPr txBox="1"/>
          <p:nvPr/>
        </p:nvSpPr>
        <p:spPr>
          <a:xfrm>
            <a:off x="2398963" y="2283487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69" name="Google Shape;669;p42"/>
          <p:cNvCxnSpPr/>
          <p:nvPr/>
        </p:nvCxnSpPr>
        <p:spPr>
          <a:xfrm flipH="1">
            <a:off x="2585063" y="1728699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0" name="Google Shape;670;p42"/>
          <p:cNvSpPr txBox="1"/>
          <p:nvPr/>
        </p:nvSpPr>
        <p:spPr>
          <a:xfrm>
            <a:off x="55887" y="2235687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0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71" name="Google Shape;671;p42"/>
          <p:cNvCxnSpPr/>
          <p:nvPr/>
        </p:nvCxnSpPr>
        <p:spPr>
          <a:xfrm flipH="1">
            <a:off x="259562" y="1682462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2" name="Google Shape;672;p42"/>
          <p:cNvSpPr txBox="1"/>
          <p:nvPr/>
        </p:nvSpPr>
        <p:spPr>
          <a:xfrm>
            <a:off x="2999550" y="2287989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5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73" name="Google Shape;673;p42"/>
          <p:cNvCxnSpPr/>
          <p:nvPr/>
        </p:nvCxnSpPr>
        <p:spPr>
          <a:xfrm flipH="1">
            <a:off x="3189100" y="1727551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4" name="Google Shape;674;p42"/>
          <p:cNvSpPr/>
          <p:nvPr/>
        </p:nvSpPr>
        <p:spPr>
          <a:xfrm>
            <a:off x="792950" y="3760925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75" name="Google Shape;675;p42"/>
          <p:cNvSpPr/>
          <p:nvPr/>
        </p:nvSpPr>
        <p:spPr>
          <a:xfrm>
            <a:off x="1284163" y="3763749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76" name="Google Shape;676;p42"/>
          <p:cNvSpPr/>
          <p:nvPr/>
        </p:nvSpPr>
        <p:spPr>
          <a:xfrm>
            <a:off x="1775875" y="3762338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677" name="Google Shape;677;p42"/>
          <p:cNvSpPr/>
          <p:nvPr/>
        </p:nvSpPr>
        <p:spPr>
          <a:xfrm>
            <a:off x="2267088" y="3765162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678" name="Google Shape;678;p42"/>
          <p:cNvSpPr/>
          <p:nvPr/>
        </p:nvSpPr>
        <p:spPr>
          <a:xfrm>
            <a:off x="2758788" y="3762349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79" name="Google Shape;679;p42"/>
          <p:cNvSpPr txBox="1"/>
          <p:nvPr/>
        </p:nvSpPr>
        <p:spPr>
          <a:xfrm>
            <a:off x="440250" y="3765150"/>
            <a:ext cx="220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3"/>
          <p:cNvSpPr txBox="1"/>
          <p:nvPr/>
        </p:nvSpPr>
        <p:spPr>
          <a:xfrm>
            <a:off x="358400" y="2852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85" name="Google Shape;685;p43"/>
          <p:cNvSpPr txBox="1"/>
          <p:nvPr/>
        </p:nvSpPr>
        <p:spPr>
          <a:xfrm>
            <a:off x="1127150" y="2852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86" name="Google Shape;686;p43"/>
          <p:cNvSpPr txBox="1"/>
          <p:nvPr/>
        </p:nvSpPr>
        <p:spPr>
          <a:xfrm>
            <a:off x="2005950" y="25420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87" name="Google Shape;687;p43"/>
          <p:cNvSpPr txBox="1"/>
          <p:nvPr/>
        </p:nvSpPr>
        <p:spPr>
          <a:xfrm>
            <a:off x="2884750" y="285250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688" name="Google Shape;688;p43"/>
          <p:cNvSpPr txBox="1"/>
          <p:nvPr/>
        </p:nvSpPr>
        <p:spPr>
          <a:xfrm>
            <a:off x="138275" y="797200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89" name="Google Shape;689;p43"/>
          <p:cNvSpPr txBox="1"/>
          <p:nvPr/>
        </p:nvSpPr>
        <p:spPr>
          <a:xfrm>
            <a:off x="1028025" y="795544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90" name="Google Shape;690;p43"/>
          <p:cNvSpPr txBox="1"/>
          <p:nvPr/>
        </p:nvSpPr>
        <p:spPr>
          <a:xfrm>
            <a:off x="1866550" y="792717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91" name="Google Shape;691;p43"/>
          <p:cNvSpPr txBox="1"/>
          <p:nvPr/>
        </p:nvSpPr>
        <p:spPr>
          <a:xfrm>
            <a:off x="2705075" y="785380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92" name="Google Shape;692;p43"/>
          <p:cNvSpPr/>
          <p:nvPr/>
        </p:nvSpPr>
        <p:spPr>
          <a:xfrm>
            <a:off x="585838" y="877674"/>
            <a:ext cx="6972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43"/>
          <p:cNvSpPr/>
          <p:nvPr/>
        </p:nvSpPr>
        <p:spPr>
          <a:xfrm>
            <a:off x="1439963" y="876536"/>
            <a:ext cx="6972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43"/>
          <p:cNvSpPr/>
          <p:nvPr/>
        </p:nvSpPr>
        <p:spPr>
          <a:xfrm>
            <a:off x="2294088" y="869199"/>
            <a:ext cx="697200" cy="293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43"/>
          <p:cNvSpPr txBox="1"/>
          <p:nvPr/>
        </p:nvSpPr>
        <p:spPr>
          <a:xfrm>
            <a:off x="791338" y="1723039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96" name="Google Shape;696;p43"/>
          <p:cNvCxnSpPr/>
          <p:nvPr/>
        </p:nvCxnSpPr>
        <p:spPr>
          <a:xfrm flipH="1">
            <a:off x="980888" y="1162601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7" name="Google Shape;697;p43"/>
          <p:cNvSpPr txBox="1"/>
          <p:nvPr/>
        </p:nvSpPr>
        <p:spPr>
          <a:xfrm>
            <a:off x="1575438" y="1725862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698" name="Google Shape;698;p43"/>
          <p:cNvCxnSpPr/>
          <p:nvPr/>
        </p:nvCxnSpPr>
        <p:spPr>
          <a:xfrm flipH="1">
            <a:off x="1761538" y="1171074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9" name="Google Shape;699;p43"/>
          <p:cNvSpPr txBox="1"/>
          <p:nvPr/>
        </p:nvSpPr>
        <p:spPr>
          <a:xfrm>
            <a:off x="2413638" y="1725862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700" name="Google Shape;700;p43"/>
          <p:cNvCxnSpPr/>
          <p:nvPr/>
        </p:nvCxnSpPr>
        <p:spPr>
          <a:xfrm flipH="1">
            <a:off x="2599738" y="1171074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1" name="Google Shape;701;p43"/>
          <p:cNvSpPr txBox="1"/>
          <p:nvPr/>
        </p:nvSpPr>
        <p:spPr>
          <a:xfrm>
            <a:off x="70562" y="1678062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0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702" name="Google Shape;702;p43"/>
          <p:cNvCxnSpPr/>
          <p:nvPr/>
        </p:nvCxnSpPr>
        <p:spPr>
          <a:xfrm flipH="1">
            <a:off x="274237" y="1124837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3" name="Google Shape;703;p43"/>
          <p:cNvSpPr txBox="1"/>
          <p:nvPr/>
        </p:nvSpPr>
        <p:spPr>
          <a:xfrm>
            <a:off x="3014225" y="1730364"/>
            <a:ext cx="491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</a:t>
            </a:r>
            <a:r>
              <a:rPr baseline="-25000" lang="en" sz="1800">
                <a:solidFill>
                  <a:schemeClr val="dk2"/>
                </a:solidFill>
              </a:rPr>
              <a:t>5</a:t>
            </a:r>
            <a:endParaRPr baseline="-25000" sz="1800">
              <a:solidFill>
                <a:schemeClr val="dk2"/>
              </a:solidFill>
            </a:endParaRPr>
          </a:p>
        </p:txBody>
      </p:sp>
      <p:cxnSp>
        <p:nvCxnSpPr>
          <p:cNvPr id="704" name="Google Shape;704;p43"/>
          <p:cNvCxnSpPr/>
          <p:nvPr/>
        </p:nvCxnSpPr>
        <p:spPr>
          <a:xfrm flipH="1">
            <a:off x="3203775" y="1169926"/>
            <a:ext cx="11100" cy="670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5" name="Google Shape;705;p43"/>
          <p:cNvSpPr/>
          <p:nvPr/>
        </p:nvSpPr>
        <p:spPr>
          <a:xfrm>
            <a:off x="556675" y="2675000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06" name="Google Shape;706;p43"/>
          <p:cNvSpPr/>
          <p:nvPr/>
        </p:nvSpPr>
        <p:spPr>
          <a:xfrm>
            <a:off x="1047888" y="2677824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707" name="Google Shape;707;p43"/>
          <p:cNvSpPr/>
          <p:nvPr/>
        </p:nvSpPr>
        <p:spPr>
          <a:xfrm>
            <a:off x="1539600" y="2676413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708" name="Google Shape;708;p43"/>
          <p:cNvSpPr/>
          <p:nvPr/>
        </p:nvSpPr>
        <p:spPr>
          <a:xfrm>
            <a:off x="2030813" y="2679237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709" name="Google Shape;709;p43"/>
          <p:cNvSpPr/>
          <p:nvPr/>
        </p:nvSpPr>
        <p:spPr>
          <a:xfrm>
            <a:off x="2522513" y="2676424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10" name="Google Shape;710;p43"/>
          <p:cNvSpPr txBox="1"/>
          <p:nvPr/>
        </p:nvSpPr>
        <p:spPr>
          <a:xfrm>
            <a:off x="203975" y="2679225"/>
            <a:ext cx="220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1" name="Google Shape;711;p43"/>
          <p:cNvSpPr txBox="1"/>
          <p:nvPr/>
        </p:nvSpPr>
        <p:spPr>
          <a:xfrm>
            <a:off x="5003775" y="5215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12" name="Google Shape;712;p43"/>
          <p:cNvSpPr txBox="1"/>
          <p:nvPr/>
        </p:nvSpPr>
        <p:spPr>
          <a:xfrm>
            <a:off x="5772525" y="5215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13" name="Google Shape;713;p43"/>
          <p:cNvSpPr txBox="1"/>
          <p:nvPr/>
        </p:nvSpPr>
        <p:spPr>
          <a:xfrm>
            <a:off x="7184725" y="49047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14" name="Google Shape;714;p43"/>
          <p:cNvSpPr txBox="1"/>
          <p:nvPr/>
        </p:nvSpPr>
        <p:spPr>
          <a:xfrm>
            <a:off x="8063525" y="521525"/>
            <a:ext cx="564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15" name="Google Shape;715;p43"/>
          <p:cNvSpPr txBox="1"/>
          <p:nvPr/>
        </p:nvSpPr>
        <p:spPr>
          <a:xfrm>
            <a:off x="4783650" y="103347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6" name="Google Shape;716;p43"/>
          <p:cNvSpPr txBox="1"/>
          <p:nvPr/>
        </p:nvSpPr>
        <p:spPr>
          <a:xfrm>
            <a:off x="5673400" y="10216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7" name="Google Shape;717;p43"/>
          <p:cNvSpPr txBox="1"/>
          <p:nvPr/>
        </p:nvSpPr>
        <p:spPr>
          <a:xfrm>
            <a:off x="7045325" y="10216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8" name="Google Shape;718;p43"/>
          <p:cNvSpPr txBox="1"/>
          <p:nvPr/>
        </p:nvSpPr>
        <p:spPr>
          <a:xfrm>
            <a:off x="7883850" y="1021655"/>
            <a:ext cx="7338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19" name="Google Shape;719;p43"/>
          <p:cNvSpPr/>
          <p:nvPr/>
        </p:nvSpPr>
        <p:spPr>
          <a:xfrm>
            <a:off x="4827213" y="536425"/>
            <a:ext cx="153600" cy="9759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43"/>
          <p:cNvSpPr/>
          <p:nvPr/>
        </p:nvSpPr>
        <p:spPr>
          <a:xfrm>
            <a:off x="7090813" y="536425"/>
            <a:ext cx="153600" cy="9759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3"/>
          <p:cNvSpPr/>
          <p:nvPr/>
        </p:nvSpPr>
        <p:spPr>
          <a:xfrm>
            <a:off x="6302800" y="528300"/>
            <a:ext cx="153600" cy="9759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43"/>
          <p:cNvSpPr/>
          <p:nvPr/>
        </p:nvSpPr>
        <p:spPr>
          <a:xfrm>
            <a:off x="8474825" y="536425"/>
            <a:ext cx="153600" cy="9759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43"/>
          <p:cNvSpPr txBox="1"/>
          <p:nvPr/>
        </p:nvSpPr>
        <p:spPr>
          <a:xfrm>
            <a:off x="6607550" y="828250"/>
            <a:ext cx="42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x</a:t>
            </a:r>
            <a:endParaRPr/>
          </a:p>
        </p:txBody>
      </p:sp>
      <p:cxnSp>
        <p:nvCxnSpPr>
          <p:cNvPr id="724" name="Google Shape;724;p43"/>
          <p:cNvCxnSpPr/>
          <p:nvPr/>
        </p:nvCxnSpPr>
        <p:spPr>
          <a:xfrm flipH="1">
            <a:off x="5568987" y="1730387"/>
            <a:ext cx="10800" cy="1050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5" name="Google Shape;725;p43"/>
          <p:cNvSpPr txBox="1"/>
          <p:nvPr/>
        </p:nvSpPr>
        <p:spPr>
          <a:xfrm>
            <a:off x="4113925" y="1864750"/>
            <a:ext cx="1594500" cy="4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m(1, 2) = 24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26" name="Google Shape;726;p43"/>
          <p:cNvCxnSpPr/>
          <p:nvPr/>
        </p:nvCxnSpPr>
        <p:spPr>
          <a:xfrm flipH="1">
            <a:off x="7594062" y="1666624"/>
            <a:ext cx="3900" cy="1092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27" name="Google Shape;727;p43"/>
          <p:cNvSpPr txBox="1"/>
          <p:nvPr/>
        </p:nvSpPr>
        <p:spPr>
          <a:xfrm>
            <a:off x="7586850" y="1802850"/>
            <a:ext cx="14820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m(3, 4) = 40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28" name="Google Shape;728;p43"/>
          <p:cNvSpPr txBox="1"/>
          <p:nvPr/>
        </p:nvSpPr>
        <p:spPr>
          <a:xfrm>
            <a:off x="640750" y="3085950"/>
            <a:ext cx="24336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 0          1         2          3          4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29" name="Google Shape;729;p43"/>
          <p:cNvSpPr txBox="1"/>
          <p:nvPr/>
        </p:nvSpPr>
        <p:spPr>
          <a:xfrm>
            <a:off x="5207475" y="2843900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0" name="Google Shape;730;p43"/>
          <p:cNvSpPr txBox="1"/>
          <p:nvPr/>
        </p:nvSpPr>
        <p:spPr>
          <a:xfrm>
            <a:off x="7229100" y="2865625"/>
            <a:ext cx="733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2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31" name="Google Shape;731;p43"/>
          <p:cNvCxnSpPr/>
          <p:nvPr/>
        </p:nvCxnSpPr>
        <p:spPr>
          <a:xfrm>
            <a:off x="5684212" y="3298887"/>
            <a:ext cx="948900" cy="685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32" name="Google Shape;732;p43"/>
          <p:cNvCxnSpPr/>
          <p:nvPr/>
        </p:nvCxnSpPr>
        <p:spPr>
          <a:xfrm flipH="1">
            <a:off x="6765162" y="3265737"/>
            <a:ext cx="821700" cy="718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3" name="Google Shape;733;p43"/>
          <p:cNvSpPr txBox="1"/>
          <p:nvPr/>
        </p:nvSpPr>
        <p:spPr>
          <a:xfrm>
            <a:off x="5994025" y="4023525"/>
            <a:ext cx="17556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4 x 2 = 16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4" name="Google Shape;734;p43"/>
          <p:cNvSpPr txBox="1"/>
          <p:nvPr/>
        </p:nvSpPr>
        <p:spPr>
          <a:xfrm>
            <a:off x="3089025" y="4483125"/>
            <a:ext cx="4299600" cy="4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Total cost = m(1,2) + m(3,4) + 16 = 80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4"/>
          <p:cNvSpPr txBox="1"/>
          <p:nvPr/>
        </p:nvSpPr>
        <p:spPr>
          <a:xfrm>
            <a:off x="902194" y="169325"/>
            <a:ext cx="5481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40" name="Google Shape;740;p44"/>
          <p:cNvSpPr txBox="1"/>
          <p:nvPr/>
        </p:nvSpPr>
        <p:spPr>
          <a:xfrm>
            <a:off x="1648218" y="169325"/>
            <a:ext cx="5481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41" name="Google Shape;741;p44"/>
          <p:cNvSpPr txBox="1"/>
          <p:nvPr/>
        </p:nvSpPr>
        <p:spPr>
          <a:xfrm>
            <a:off x="3018671" y="138275"/>
            <a:ext cx="5481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42" name="Google Shape;742;p44"/>
          <p:cNvSpPr txBox="1"/>
          <p:nvPr/>
        </p:nvSpPr>
        <p:spPr>
          <a:xfrm>
            <a:off x="3871492" y="169325"/>
            <a:ext cx="5481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endParaRPr baseline="-25000" sz="1800">
              <a:solidFill>
                <a:schemeClr val="dk2"/>
              </a:solidFill>
            </a:endParaRPr>
          </a:p>
        </p:txBody>
      </p:sp>
      <p:sp>
        <p:nvSpPr>
          <p:cNvPr id="743" name="Google Shape;743;p44"/>
          <p:cNvSpPr txBox="1"/>
          <p:nvPr/>
        </p:nvSpPr>
        <p:spPr>
          <a:xfrm>
            <a:off x="688577" y="681275"/>
            <a:ext cx="7122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44" name="Google Shape;744;p44"/>
          <p:cNvSpPr txBox="1"/>
          <p:nvPr/>
        </p:nvSpPr>
        <p:spPr>
          <a:xfrm>
            <a:off x="1552024" y="669455"/>
            <a:ext cx="7122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45" name="Google Shape;745;p44"/>
          <p:cNvSpPr txBox="1"/>
          <p:nvPr/>
        </p:nvSpPr>
        <p:spPr>
          <a:xfrm>
            <a:off x="2883392" y="669455"/>
            <a:ext cx="7122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5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46" name="Google Shape;746;p44"/>
          <p:cNvSpPr txBox="1"/>
          <p:nvPr/>
        </p:nvSpPr>
        <p:spPr>
          <a:xfrm>
            <a:off x="3697128" y="669455"/>
            <a:ext cx="7122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5 x 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47" name="Google Shape;747;p44"/>
          <p:cNvSpPr/>
          <p:nvPr/>
        </p:nvSpPr>
        <p:spPr>
          <a:xfrm>
            <a:off x="694164" y="184225"/>
            <a:ext cx="149100" cy="9759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44"/>
          <p:cNvSpPr/>
          <p:nvPr/>
        </p:nvSpPr>
        <p:spPr>
          <a:xfrm>
            <a:off x="2927535" y="184225"/>
            <a:ext cx="149100" cy="975900"/>
          </a:xfrm>
          <a:prstGeom prst="lef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44"/>
          <p:cNvSpPr/>
          <p:nvPr/>
        </p:nvSpPr>
        <p:spPr>
          <a:xfrm>
            <a:off x="2162817" y="176100"/>
            <a:ext cx="149100" cy="9759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44"/>
          <p:cNvSpPr/>
          <p:nvPr/>
        </p:nvSpPr>
        <p:spPr>
          <a:xfrm>
            <a:off x="4270633" y="184225"/>
            <a:ext cx="149100" cy="975900"/>
          </a:xfrm>
          <a:prstGeom prst="rightBracket">
            <a:avLst>
              <a:gd fmla="val 8333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44"/>
          <p:cNvSpPr txBox="1"/>
          <p:nvPr/>
        </p:nvSpPr>
        <p:spPr>
          <a:xfrm>
            <a:off x="2458558" y="476050"/>
            <a:ext cx="413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x</a:t>
            </a:r>
            <a:endParaRPr/>
          </a:p>
        </p:txBody>
      </p:sp>
      <p:cxnSp>
        <p:nvCxnSpPr>
          <p:cNvPr id="752" name="Google Shape;752;p44"/>
          <p:cNvCxnSpPr/>
          <p:nvPr/>
        </p:nvCxnSpPr>
        <p:spPr>
          <a:xfrm flipH="1">
            <a:off x="1450678" y="1378187"/>
            <a:ext cx="10500" cy="1050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3" name="Google Shape;753;p44"/>
          <p:cNvSpPr txBox="1"/>
          <p:nvPr/>
        </p:nvSpPr>
        <p:spPr>
          <a:xfrm>
            <a:off x="38650" y="1512550"/>
            <a:ext cx="1547400" cy="4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m(1, 2) = 24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54" name="Google Shape;754;p44"/>
          <p:cNvCxnSpPr/>
          <p:nvPr/>
        </p:nvCxnSpPr>
        <p:spPr>
          <a:xfrm flipH="1">
            <a:off x="3416092" y="1314424"/>
            <a:ext cx="3600" cy="1092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5" name="Google Shape;755;p44"/>
          <p:cNvSpPr txBox="1"/>
          <p:nvPr/>
        </p:nvSpPr>
        <p:spPr>
          <a:xfrm>
            <a:off x="3408908" y="1450650"/>
            <a:ext cx="14382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m(3, 4) = 40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56" name="Google Shape;756;p44"/>
          <p:cNvSpPr txBox="1"/>
          <p:nvPr/>
        </p:nvSpPr>
        <p:spPr>
          <a:xfrm>
            <a:off x="1099873" y="2491700"/>
            <a:ext cx="7122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57" name="Google Shape;757;p44"/>
          <p:cNvSpPr txBox="1"/>
          <p:nvPr/>
        </p:nvSpPr>
        <p:spPr>
          <a:xfrm>
            <a:off x="3061734" y="2513425"/>
            <a:ext cx="7122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 x 2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758" name="Google Shape;758;p44"/>
          <p:cNvCxnSpPr/>
          <p:nvPr/>
        </p:nvCxnSpPr>
        <p:spPr>
          <a:xfrm>
            <a:off x="1562516" y="2946687"/>
            <a:ext cx="536100" cy="289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9" name="Google Shape;759;p44"/>
          <p:cNvCxnSpPr/>
          <p:nvPr/>
        </p:nvCxnSpPr>
        <p:spPr>
          <a:xfrm flipH="1">
            <a:off x="2795420" y="2913537"/>
            <a:ext cx="613500" cy="322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0" name="Google Shape;760;p44"/>
          <p:cNvSpPr txBox="1"/>
          <p:nvPr/>
        </p:nvSpPr>
        <p:spPr>
          <a:xfrm>
            <a:off x="1586045" y="3299738"/>
            <a:ext cx="17037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x 4 x 2 = 16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1" name="Google Shape;761;p44"/>
          <p:cNvSpPr txBox="1"/>
          <p:nvPr/>
        </p:nvSpPr>
        <p:spPr>
          <a:xfrm>
            <a:off x="5583750" y="223925"/>
            <a:ext cx="26487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0000"/>
                </a:solidFill>
              </a:rPr>
              <a:t>If i = 1, k = 2 and j = 4</a:t>
            </a:r>
            <a:endParaRPr i="1" sz="1800">
              <a:solidFill>
                <a:srgbClr val="FF0000"/>
              </a:solidFill>
            </a:endParaRPr>
          </a:p>
        </p:txBody>
      </p:sp>
      <p:sp>
        <p:nvSpPr>
          <p:cNvPr id="762" name="Google Shape;762;p44"/>
          <p:cNvSpPr/>
          <p:nvPr/>
        </p:nvSpPr>
        <p:spPr>
          <a:xfrm>
            <a:off x="825638" y="4160125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63" name="Google Shape;763;p44"/>
          <p:cNvSpPr/>
          <p:nvPr/>
        </p:nvSpPr>
        <p:spPr>
          <a:xfrm>
            <a:off x="1316851" y="4162949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764" name="Google Shape;764;p44"/>
          <p:cNvSpPr/>
          <p:nvPr/>
        </p:nvSpPr>
        <p:spPr>
          <a:xfrm>
            <a:off x="1808563" y="4161538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765" name="Google Shape;765;p44"/>
          <p:cNvSpPr/>
          <p:nvPr/>
        </p:nvSpPr>
        <p:spPr>
          <a:xfrm>
            <a:off x="2299776" y="4164362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766" name="Google Shape;766;p44"/>
          <p:cNvSpPr/>
          <p:nvPr/>
        </p:nvSpPr>
        <p:spPr>
          <a:xfrm>
            <a:off x="2791476" y="4161549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67" name="Google Shape;767;p44"/>
          <p:cNvSpPr txBox="1"/>
          <p:nvPr/>
        </p:nvSpPr>
        <p:spPr>
          <a:xfrm>
            <a:off x="472938" y="4164350"/>
            <a:ext cx="220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8" name="Google Shape;768;p44"/>
          <p:cNvSpPr txBox="1"/>
          <p:nvPr/>
        </p:nvSpPr>
        <p:spPr>
          <a:xfrm>
            <a:off x="909713" y="4571075"/>
            <a:ext cx="24336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 0          1         2          3          4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69" name="Google Shape;769;p44"/>
          <p:cNvSpPr/>
          <p:nvPr/>
        </p:nvSpPr>
        <p:spPr>
          <a:xfrm>
            <a:off x="733813" y="755750"/>
            <a:ext cx="2202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44"/>
          <p:cNvSpPr/>
          <p:nvPr/>
        </p:nvSpPr>
        <p:spPr>
          <a:xfrm>
            <a:off x="1144575" y="2571750"/>
            <a:ext cx="2202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44"/>
          <p:cNvSpPr/>
          <p:nvPr/>
        </p:nvSpPr>
        <p:spPr>
          <a:xfrm>
            <a:off x="1633813" y="3371262"/>
            <a:ext cx="2202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44"/>
          <p:cNvSpPr/>
          <p:nvPr/>
        </p:nvSpPr>
        <p:spPr>
          <a:xfrm>
            <a:off x="968463" y="4230175"/>
            <a:ext cx="2202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44"/>
          <p:cNvSpPr/>
          <p:nvPr/>
        </p:nvSpPr>
        <p:spPr>
          <a:xfrm>
            <a:off x="1954025" y="755750"/>
            <a:ext cx="242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44"/>
          <p:cNvSpPr/>
          <p:nvPr/>
        </p:nvSpPr>
        <p:spPr>
          <a:xfrm>
            <a:off x="1512100" y="2560600"/>
            <a:ext cx="242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44"/>
          <p:cNvSpPr/>
          <p:nvPr/>
        </p:nvSpPr>
        <p:spPr>
          <a:xfrm>
            <a:off x="2005325" y="3371250"/>
            <a:ext cx="242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44"/>
          <p:cNvSpPr/>
          <p:nvPr/>
        </p:nvSpPr>
        <p:spPr>
          <a:xfrm>
            <a:off x="1932963" y="4234400"/>
            <a:ext cx="242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44"/>
          <p:cNvSpPr/>
          <p:nvPr/>
        </p:nvSpPr>
        <p:spPr>
          <a:xfrm>
            <a:off x="4102200" y="755750"/>
            <a:ext cx="242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44"/>
          <p:cNvSpPr/>
          <p:nvPr/>
        </p:nvSpPr>
        <p:spPr>
          <a:xfrm>
            <a:off x="3491525" y="2571750"/>
            <a:ext cx="242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44"/>
          <p:cNvSpPr/>
          <p:nvPr/>
        </p:nvSpPr>
        <p:spPr>
          <a:xfrm>
            <a:off x="2915875" y="4233800"/>
            <a:ext cx="242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44"/>
          <p:cNvSpPr/>
          <p:nvPr/>
        </p:nvSpPr>
        <p:spPr>
          <a:xfrm>
            <a:off x="2358200" y="3371250"/>
            <a:ext cx="242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44"/>
          <p:cNvSpPr txBox="1"/>
          <p:nvPr/>
        </p:nvSpPr>
        <p:spPr>
          <a:xfrm>
            <a:off x="5613725" y="852725"/>
            <a:ext cx="209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m(1, 2) = m (i, k)</a:t>
            </a:r>
            <a:endParaRPr/>
          </a:p>
        </p:txBody>
      </p:sp>
      <p:sp>
        <p:nvSpPr>
          <p:cNvPr id="782" name="Google Shape;782;p44"/>
          <p:cNvSpPr txBox="1"/>
          <p:nvPr/>
        </p:nvSpPr>
        <p:spPr>
          <a:xfrm>
            <a:off x="5613725" y="1366500"/>
            <a:ext cx="264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m(3, 4) = m (k+1, j)</a:t>
            </a:r>
            <a:endParaRPr/>
          </a:p>
        </p:txBody>
      </p:sp>
      <p:sp>
        <p:nvSpPr>
          <p:cNvPr id="783" name="Google Shape;783;p44"/>
          <p:cNvSpPr txBox="1"/>
          <p:nvPr/>
        </p:nvSpPr>
        <p:spPr>
          <a:xfrm>
            <a:off x="5125775" y="2120025"/>
            <a:ext cx="36246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   x  4  x  2 = p[i-1]  x  p[k]  x  p[j]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84" name="Google Shape;784;p44"/>
          <p:cNvSpPr/>
          <p:nvPr/>
        </p:nvSpPr>
        <p:spPr>
          <a:xfrm>
            <a:off x="5169188" y="2191237"/>
            <a:ext cx="2202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44"/>
          <p:cNvSpPr/>
          <p:nvPr/>
        </p:nvSpPr>
        <p:spPr>
          <a:xfrm>
            <a:off x="5714475" y="2191225"/>
            <a:ext cx="242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44"/>
          <p:cNvSpPr/>
          <p:nvPr/>
        </p:nvSpPr>
        <p:spPr>
          <a:xfrm>
            <a:off x="6210625" y="2191225"/>
            <a:ext cx="242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4"/>
          <p:cNvSpPr/>
          <p:nvPr/>
        </p:nvSpPr>
        <p:spPr>
          <a:xfrm>
            <a:off x="6634043" y="2191225"/>
            <a:ext cx="5481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44"/>
          <p:cNvSpPr/>
          <p:nvPr/>
        </p:nvSpPr>
        <p:spPr>
          <a:xfrm>
            <a:off x="7479050" y="2191225"/>
            <a:ext cx="443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44"/>
          <p:cNvSpPr/>
          <p:nvPr/>
        </p:nvSpPr>
        <p:spPr>
          <a:xfrm>
            <a:off x="8219350" y="2176237"/>
            <a:ext cx="413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0" name="Google Shape;790;p44"/>
          <p:cNvPicPr preferRelativeResize="0"/>
          <p:nvPr/>
        </p:nvPicPr>
        <p:blipFill rotWithShape="1">
          <a:blip r:embed="rId3">
            <a:alphaModFix/>
          </a:blip>
          <a:srcRect b="29627" l="0" r="0" t="0"/>
          <a:stretch/>
        </p:blipFill>
        <p:spPr>
          <a:xfrm>
            <a:off x="3697125" y="4079029"/>
            <a:ext cx="5543851" cy="59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" name="Google Shape;795;p45"/>
          <p:cNvPicPr preferRelativeResize="0"/>
          <p:nvPr/>
        </p:nvPicPr>
        <p:blipFill rotWithShape="1">
          <a:blip r:embed="rId3">
            <a:alphaModFix/>
          </a:blip>
          <a:srcRect b="29627" l="0" r="0" t="0"/>
          <a:stretch/>
        </p:blipFill>
        <p:spPr>
          <a:xfrm>
            <a:off x="1525275" y="322304"/>
            <a:ext cx="5543851" cy="59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45"/>
          <p:cNvSpPr txBox="1"/>
          <p:nvPr/>
        </p:nvSpPr>
        <p:spPr>
          <a:xfrm>
            <a:off x="234800" y="11158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​  (A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​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​)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97" name="Google Shape;797;p45"/>
          <p:cNvSpPr txBox="1"/>
          <p:nvPr/>
        </p:nvSpPr>
        <p:spPr>
          <a:xfrm>
            <a:off x="264150" y="1819050"/>
            <a:ext cx="26487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FF0000"/>
                </a:solidFill>
              </a:rPr>
              <a:t>i = 1, k = 1 and j = 3</a:t>
            </a:r>
            <a:endParaRPr i="1" sz="1800">
              <a:solidFill>
                <a:srgbClr val="FF0000"/>
              </a:solidFill>
            </a:endParaRPr>
          </a:p>
        </p:txBody>
      </p:sp>
      <p:sp>
        <p:nvSpPr>
          <p:cNvPr id="798" name="Google Shape;798;p45"/>
          <p:cNvSpPr txBox="1"/>
          <p:nvPr/>
        </p:nvSpPr>
        <p:spPr>
          <a:xfrm>
            <a:off x="170325" y="3473250"/>
            <a:ext cx="592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m(i, j) = m (i, k) + m (k+1, j) + p[i-1] p[k] p[j]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99" name="Google Shape;799;p45"/>
          <p:cNvSpPr/>
          <p:nvPr/>
        </p:nvSpPr>
        <p:spPr>
          <a:xfrm>
            <a:off x="652300" y="2392350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800" name="Google Shape;800;p45"/>
          <p:cNvSpPr/>
          <p:nvPr/>
        </p:nvSpPr>
        <p:spPr>
          <a:xfrm>
            <a:off x="1143513" y="2395174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801" name="Google Shape;801;p45"/>
          <p:cNvSpPr/>
          <p:nvPr/>
        </p:nvSpPr>
        <p:spPr>
          <a:xfrm>
            <a:off x="1635225" y="2393763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802" name="Google Shape;802;p45"/>
          <p:cNvSpPr/>
          <p:nvPr/>
        </p:nvSpPr>
        <p:spPr>
          <a:xfrm>
            <a:off x="2126438" y="2396587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803" name="Google Shape;803;p45"/>
          <p:cNvSpPr/>
          <p:nvPr/>
        </p:nvSpPr>
        <p:spPr>
          <a:xfrm>
            <a:off x="2618138" y="2393774"/>
            <a:ext cx="491700" cy="462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804" name="Google Shape;804;p45"/>
          <p:cNvSpPr txBox="1"/>
          <p:nvPr/>
        </p:nvSpPr>
        <p:spPr>
          <a:xfrm>
            <a:off x="299600" y="2396575"/>
            <a:ext cx="2202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05" name="Google Shape;805;p45"/>
          <p:cNvSpPr txBox="1"/>
          <p:nvPr/>
        </p:nvSpPr>
        <p:spPr>
          <a:xfrm>
            <a:off x="736375" y="2803300"/>
            <a:ext cx="24336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 0          1         2          3          4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806" name="Google Shape;806;p45"/>
          <p:cNvSpPr/>
          <p:nvPr/>
        </p:nvSpPr>
        <p:spPr>
          <a:xfrm>
            <a:off x="788050" y="2466613"/>
            <a:ext cx="220200" cy="3222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45"/>
          <p:cNvSpPr/>
          <p:nvPr/>
        </p:nvSpPr>
        <p:spPr>
          <a:xfrm>
            <a:off x="1268413" y="2466613"/>
            <a:ext cx="242400" cy="3222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45"/>
          <p:cNvSpPr/>
          <p:nvPr/>
        </p:nvSpPr>
        <p:spPr>
          <a:xfrm>
            <a:off x="2251338" y="2466613"/>
            <a:ext cx="242400" cy="3222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45"/>
          <p:cNvSpPr txBox="1"/>
          <p:nvPr/>
        </p:nvSpPr>
        <p:spPr>
          <a:xfrm>
            <a:off x="170325" y="4079188"/>
            <a:ext cx="519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m(1, 3) = m (1, 1) + m (2, 3) + p[0] p[1] p[3]</a:t>
            </a:r>
            <a:endParaRPr/>
          </a:p>
        </p:txBody>
      </p:sp>
      <p:graphicFrame>
        <p:nvGraphicFramePr>
          <p:cNvPr id="810" name="Google Shape;810;p45"/>
          <p:cNvGraphicFramePr/>
          <p:nvPr/>
        </p:nvGraphicFramePr>
        <p:xfrm>
          <a:off x="5695600" y="204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??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11" name="Google Shape;811;p45"/>
          <p:cNvSpPr txBox="1"/>
          <p:nvPr/>
        </p:nvSpPr>
        <p:spPr>
          <a:xfrm>
            <a:off x="5660275" y="16228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2" name="Google Shape;812;p45"/>
          <p:cNvSpPr txBox="1"/>
          <p:nvPr/>
        </p:nvSpPr>
        <p:spPr>
          <a:xfrm>
            <a:off x="5208200" y="2045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3" name="Google Shape;813;p45"/>
          <p:cNvSpPr txBox="1"/>
          <p:nvPr/>
        </p:nvSpPr>
        <p:spPr>
          <a:xfrm>
            <a:off x="5243200" y="2426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4" name="Google Shape;814;p45"/>
          <p:cNvSpPr txBox="1"/>
          <p:nvPr/>
        </p:nvSpPr>
        <p:spPr>
          <a:xfrm>
            <a:off x="5243200" y="2807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5" name="Google Shape;815;p45"/>
          <p:cNvSpPr txBox="1"/>
          <p:nvPr/>
        </p:nvSpPr>
        <p:spPr>
          <a:xfrm>
            <a:off x="5243200" y="31888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6" name="Google Shape;816;p45"/>
          <p:cNvSpPr txBox="1"/>
          <p:nvPr/>
        </p:nvSpPr>
        <p:spPr>
          <a:xfrm>
            <a:off x="170314" y="4674113"/>
            <a:ext cx="519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m(1, 3) = 0 + 60 + 2*3*5 = 90</a:t>
            </a:r>
            <a:endParaRPr/>
          </a:p>
        </p:txBody>
      </p:sp>
      <p:graphicFrame>
        <p:nvGraphicFramePr>
          <p:cNvPr id="817" name="Google Shape;817;p45"/>
          <p:cNvGraphicFramePr/>
          <p:nvPr/>
        </p:nvGraphicFramePr>
        <p:xfrm>
          <a:off x="5694838" y="204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0000"/>
                          </a:solidFill>
                        </a:rPr>
                        <a:t>90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6"/>
          <p:cNvSpPr txBox="1"/>
          <p:nvPr>
            <p:ph type="title"/>
          </p:nvPr>
        </p:nvSpPr>
        <p:spPr>
          <a:xfrm>
            <a:off x="238325" y="232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Matrix-chain multiplication</a:t>
            </a:r>
            <a:endParaRPr/>
          </a:p>
        </p:txBody>
      </p:sp>
      <p:pic>
        <p:nvPicPr>
          <p:cNvPr id="823" name="Google Shape;82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0150" y="804925"/>
            <a:ext cx="7323732" cy="40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46"/>
          <p:cNvSpPr/>
          <p:nvPr/>
        </p:nvSpPr>
        <p:spPr>
          <a:xfrm>
            <a:off x="2391975" y="3133050"/>
            <a:ext cx="4813200" cy="13500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47"/>
          <p:cNvSpPr txBox="1"/>
          <p:nvPr/>
        </p:nvSpPr>
        <p:spPr>
          <a:xfrm>
            <a:off x="212775" y="153550"/>
            <a:ext cx="42411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 (1, 2) =  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x  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    =  Chain length 2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0" name="Google Shape;830;p47"/>
          <p:cNvSpPr txBox="1"/>
          <p:nvPr/>
        </p:nvSpPr>
        <p:spPr>
          <a:xfrm>
            <a:off x="6699075" y="183400"/>
            <a:ext cx="21426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	   2	     3	      4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1" name="Google Shape;831;p47"/>
          <p:cNvSpPr txBox="1"/>
          <p:nvPr/>
        </p:nvSpPr>
        <p:spPr>
          <a:xfrm>
            <a:off x="6247000" y="6064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2" name="Google Shape;832;p47"/>
          <p:cNvSpPr txBox="1"/>
          <p:nvPr/>
        </p:nvSpPr>
        <p:spPr>
          <a:xfrm>
            <a:off x="6282000" y="9874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3" name="Google Shape;833;p47"/>
          <p:cNvSpPr txBox="1"/>
          <p:nvPr/>
        </p:nvSpPr>
        <p:spPr>
          <a:xfrm>
            <a:off x="6282000" y="13684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34" name="Google Shape;834;p47"/>
          <p:cNvSpPr txBox="1"/>
          <p:nvPr/>
        </p:nvSpPr>
        <p:spPr>
          <a:xfrm>
            <a:off x="6282000" y="1749400"/>
            <a:ext cx="3375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835" name="Google Shape;835;p47"/>
          <p:cNvGraphicFramePr/>
          <p:nvPr/>
        </p:nvGraphicFramePr>
        <p:xfrm>
          <a:off x="6733625" y="6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836" name="Google Shape;836;p47"/>
          <p:cNvGraphicFramePr/>
          <p:nvPr/>
        </p:nvGraphicFramePr>
        <p:xfrm>
          <a:off x="6733638" y="67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{F3356EB9-DEB8-4065-850B-7703B156B422}</a:tableStyleId>
              </a:tblPr>
              <a:tblGrid>
                <a:gridCol w="577075"/>
                <a:gridCol w="528875"/>
                <a:gridCol w="522550"/>
                <a:gridCol w="444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cxnSp>
        <p:nvCxnSpPr>
          <p:cNvPr id="837" name="Google Shape;837;p47"/>
          <p:cNvCxnSpPr/>
          <p:nvPr/>
        </p:nvCxnSpPr>
        <p:spPr>
          <a:xfrm flipH="1" rot="10800000">
            <a:off x="6765050" y="1021563"/>
            <a:ext cx="1071300" cy="14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8" name="Google Shape;838;p47"/>
          <p:cNvSpPr txBox="1"/>
          <p:nvPr/>
        </p:nvSpPr>
        <p:spPr>
          <a:xfrm>
            <a:off x="212764" y="671650"/>
            <a:ext cx="52185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 (1, 3) =  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x 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 x 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  =  Chain length 3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839" name="Google Shape;839;p47"/>
          <p:cNvCxnSpPr/>
          <p:nvPr/>
        </p:nvCxnSpPr>
        <p:spPr>
          <a:xfrm flipH="1" rot="10800000">
            <a:off x="6800050" y="1014363"/>
            <a:ext cx="1527900" cy="21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0" name="Google Shape;840;p47"/>
          <p:cNvSpPr txBox="1"/>
          <p:nvPr/>
        </p:nvSpPr>
        <p:spPr>
          <a:xfrm>
            <a:off x="212764" y="1118550"/>
            <a:ext cx="52185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 (1, 4) =  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x 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 x 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 x A</a:t>
            </a:r>
            <a:r>
              <a:rPr baseline="-25000" lang="en" sz="1800">
                <a:solidFill>
                  <a:schemeClr val="dk2"/>
                </a:solidFill>
              </a:rPr>
              <a:t>4</a:t>
            </a:r>
            <a:r>
              <a:rPr lang="en" sz="1800">
                <a:solidFill>
                  <a:schemeClr val="dk2"/>
                </a:solidFill>
              </a:rPr>
              <a:t> =  Chain length 4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841" name="Google Shape;841;p47"/>
          <p:cNvCxnSpPr/>
          <p:nvPr/>
        </p:nvCxnSpPr>
        <p:spPr>
          <a:xfrm flipH="1" rot="10800000">
            <a:off x="6765050" y="1021563"/>
            <a:ext cx="1944300" cy="18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42" name="Google Shape;84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325" y="2015750"/>
            <a:ext cx="5218499" cy="2874258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47"/>
          <p:cNvSpPr/>
          <p:nvPr/>
        </p:nvSpPr>
        <p:spPr>
          <a:xfrm>
            <a:off x="542975" y="2898275"/>
            <a:ext cx="3859500" cy="2493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48"/>
          <p:cNvSpPr txBox="1"/>
          <p:nvPr/>
        </p:nvSpPr>
        <p:spPr>
          <a:xfrm>
            <a:off x="80714" y="480875"/>
            <a:ext cx="52185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 (1, 3) =  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x 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 x 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  = </a:t>
            </a: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 l</a:t>
            </a:r>
            <a:r>
              <a:rPr lang="en" sz="1800">
                <a:solidFill>
                  <a:schemeClr val="dk2"/>
                </a:solidFill>
              </a:rPr>
              <a:t> = 3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49" name="Google Shape;849;p48"/>
          <p:cNvPicPr preferRelativeResize="0"/>
          <p:nvPr/>
        </p:nvPicPr>
        <p:blipFill rotWithShape="1">
          <a:blip r:embed="rId3">
            <a:alphaModFix/>
          </a:blip>
          <a:srcRect b="0" l="0" r="18527" t="0"/>
          <a:stretch/>
        </p:blipFill>
        <p:spPr>
          <a:xfrm>
            <a:off x="113900" y="1736900"/>
            <a:ext cx="4251825" cy="2874249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48"/>
          <p:cNvSpPr txBox="1"/>
          <p:nvPr/>
        </p:nvSpPr>
        <p:spPr>
          <a:xfrm>
            <a:off x="5589400" y="577975"/>
            <a:ext cx="300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l</a:t>
            </a:r>
            <a:r>
              <a:rPr lang="en" sz="1800">
                <a:solidFill>
                  <a:schemeClr val="dk2"/>
                </a:solidFill>
              </a:rPr>
              <a:t> = 3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1800">
                <a:solidFill>
                  <a:schemeClr val="dk2"/>
                </a:solidFill>
              </a:rPr>
              <a:t> = 1, 2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51" name="Google Shape;851;p48"/>
          <p:cNvSpPr txBox="1"/>
          <p:nvPr/>
        </p:nvSpPr>
        <p:spPr>
          <a:xfrm>
            <a:off x="5523350" y="1736900"/>
            <a:ext cx="335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when  </a:t>
            </a: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1800">
                <a:solidFill>
                  <a:schemeClr val="dk2"/>
                </a:solidFill>
              </a:rPr>
              <a:t> = 1       </a:t>
            </a:r>
            <a:r>
              <a:rPr lang="en" sz="1800">
                <a:solidFill>
                  <a:srgbClr val="FF0000"/>
                </a:solidFill>
              </a:rPr>
              <a:t>(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x 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) x  A</a:t>
            </a:r>
            <a:r>
              <a:rPr baseline="-25000" lang="en" sz="1800">
                <a:solidFill>
                  <a:schemeClr val="dk2"/>
                </a:solidFill>
              </a:rPr>
              <a:t>3</a:t>
            </a:r>
            <a:endParaRPr/>
          </a:p>
        </p:txBody>
      </p:sp>
      <p:sp>
        <p:nvSpPr>
          <p:cNvPr id="852" name="Google Shape;852;p48"/>
          <p:cNvSpPr txBox="1"/>
          <p:nvPr/>
        </p:nvSpPr>
        <p:spPr>
          <a:xfrm>
            <a:off x="5589400" y="2432275"/>
            <a:ext cx="3354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when  </a:t>
            </a: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1800">
                <a:solidFill>
                  <a:schemeClr val="dk2"/>
                </a:solidFill>
              </a:rPr>
              <a:t> = 2       A</a:t>
            </a:r>
            <a:r>
              <a:rPr baseline="-25000" lang="en" sz="1800">
                <a:solidFill>
                  <a:schemeClr val="dk2"/>
                </a:solidFill>
              </a:rPr>
              <a:t>1</a:t>
            </a:r>
            <a:r>
              <a:rPr lang="en" sz="1800">
                <a:solidFill>
                  <a:schemeClr val="dk2"/>
                </a:solidFill>
              </a:rPr>
              <a:t>  x </a:t>
            </a:r>
            <a:r>
              <a:rPr lang="en" sz="1800">
                <a:solidFill>
                  <a:srgbClr val="FF0000"/>
                </a:solidFill>
              </a:rPr>
              <a:t>(</a:t>
            </a:r>
            <a:r>
              <a:rPr lang="en" sz="1800">
                <a:solidFill>
                  <a:schemeClr val="dk2"/>
                </a:solidFill>
              </a:rPr>
              <a:t>A</a:t>
            </a:r>
            <a:r>
              <a:rPr baseline="-25000"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 x  A</a:t>
            </a:r>
            <a:r>
              <a:rPr baseline="-25000" lang="en" sz="1800">
                <a:solidFill>
                  <a:schemeClr val="dk2"/>
                </a:solidFill>
              </a:rPr>
              <a:t>3 </a:t>
            </a:r>
            <a:r>
              <a:rPr lang="en" sz="1800">
                <a:solidFill>
                  <a:schemeClr val="dk2"/>
                </a:solidFill>
              </a:rPr>
              <a:t>)</a:t>
            </a:r>
            <a:endParaRPr/>
          </a:p>
        </p:txBody>
      </p:sp>
      <p:cxnSp>
        <p:nvCxnSpPr>
          <p:cNvPr id="853" name="Google Shape;853;p48"/>
          <p:cNvCxnSpPr/>
          <p:nvPr/>
        </p:nvCxnSpPr>
        <p:spPr>
          <a:xfrm flipH="1">
            <a:off x="7234600" y="2817550"/>
            <a:ext cx="557700" cy="1489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4" name="Google Shape;854;p48"/>
          <p:cNvSpPr txBox="1"/>
          <p:nvPr/>
        </p:nvSpPr>
        <p:spPr>
          <a:xfrm>
            <a:off x="6935800" y="4263025"/>
            <a:ext cx="66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1800">
                <a:solidFill>
                  <a:schemeClr val="dk2"/>
                </a:solidFill>
              </a:rPr>
              <a:t> = 2</a:t>
            </a:r>
            <a:endParaRPr/>
          </a:p>
        </p:txBody>
      </p:sp>
      <p:cxnSp>
        <p:nvCxnSpPr>
          <p:cNvPr id="855" name="Google Shape;855;p48"/>
          <p:cNvCxnSpPr/>
          <p:nvPr/>
        </p:nvCxnSpPr>
        <p:spPr>
          <a:xfrm flipH="1">
            <a:off x="8350050" y="2817550"/>
            <a:ext cx="93600" cy="1518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6" name="Google Shape;856;p48"/>
          <p:cNvSpPr txBox="1"/>
          <p:nvPr/>
        </p:nvSpPr>
        <p:spPr>
          <a:xfrm>
            <a:off x="7718250" y="4263025"/>
            <a:ext cx="135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j</a:t>
            </a:r>
            <a:r>
              <a:rPr lang="en" sz="1800">
                <a:solidFill>
                  <a:schemeClr val="dk2"/>
                </a:solidFill>
              </a:rPr>
              <a:t> = </a:t>
            </a: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i </a:t>
            </a:r>
            <a:r>
              <a:rPr lang="en" sz="1800">
                <a:solidFill>
                  <a:schemeClr val="dk2"/>
                </a:solidFill>
              </a:rPr>
              <a:t>+</a:t>
            </a:r>
            <a:r>
              <a:rPr lang="en" sz="18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l</a:t>
            </a:r>
            <a:r>
              <a:rPr lang="en" sz="1800">
                <a:solidFill>
                  <a:schemeClr val="dk2"/>
                </a:solidFill>
              </a:rPr>
              <a:t> -1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57" name="Google Shape;857;p48"/>
          <p:cNvSpPr/>
          <p:nvPr/>
        </p:nvSpPr>
        <p:spPr>
          <a:xfrm>
            <a:off x="711725" y="2817550"/>
            <a:ext cx="3478200" cy="41100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" name="Google Shape;862;p49"/>
          <p:cNvPicPr preferRelativeResize="0"/>
          <p:nvPr/>
        </p:nvPicPr>
        <p:blipFill rotWithShape="1">
          <a:blip r:embed="rId3">
            <a:alphaModFix/>
          </a:blip>
          <a:srcRect b="0" l="0" r="18527" t="0"/>
          <a:stretch/>
        </p:blipFill>
        <p:spPr>
          <a:xfrm>
            <a:off x="99225" y="540900"/>
            <a:ext cx="5560324" cy="3758799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49"/>
          <p:cNvSpPr txBox="1"/>
          <p:nvPr/>
        </p:nvSpPr>
        <p:spPr>
          <a:xfrm>
            <a:off x="6023975" y="1240025"/>
            <a:ext cx="2597400" cy="12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Time complexity ?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Space Complexity ?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50"/>
          <p:cNvSpPr txBox="1"/>
          <p:nvPr>
            <p:ph type="title"/>
          </p:nvPr>
        </p:nvSpPr>
        <p:spPr>
          <a:xfrm>
            <a:off x="186975" y="92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Rod cutting Problem</a:t>
            </a:r>
            <a:endParaRPr/>
          </a:p>
        </p:txBody>
      </p:sp>
      <p:pic>
        <p:nvPicPr>
          <p:cNvPr id="869" name="Google Shape;86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975" y="1844800"/>
            <a:ext cx="4614375" cy="14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725" y="927476"/>
            <a:ext cx="4665249" cy="7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1750" y="1132700"/>
            <a:ext cx="3737799" cy="19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40477" y="3445325"/>
            <a:ext cx="4817324" cy="42945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3" name="Google Shape;873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24375" y="4305375"/>
            <a:ext cx="3245796" cy="48822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51"/>
          <p:cNvSpPr txBox="1"/>
          <p:nvPr>
            <p:ph type="title"/>
          </p:nvPr>
        </p:nvSpPr>
        <p:spPr>
          <a:xfrm>
            <a:off x="186975" y="92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Rod cutting Problem</a:t>
            </a:r>
            <a:endParaRPr/>
          </a:p>
        </p:txBody>
      </p:sp>
      <p:pic>
        <p:nvPicPr>
          <p:cNvPr id="879" name="Google Shape;87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00" y="931850"/>
            <a:ext cx="4007725" cy="18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7575" y="1329800"/>
            <a:ext cx="1772275" cy="7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7575" y="2122600"/>
            <a:ext cx="1494487" cy="2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1" title="Screenshot 2025-03-18 at 1.42.59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6975" y="3125600"/>
            <a:ext cx="2900375" cy="184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52"/>
          <p:cNvSpPr txBox="1"/>
          <p:nvPr>
            <p:ph type="title"/>
          </p:nvPr>
        </p:nvSpPr>
        <p:spPr>
          <a:xfrm>
            <a:off x="186975" y="92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Rod cutting Problem</a:t>
            </a:r>
            <a:endParaRPr/>
          </a:p>
        </p:txBody>
      </p:sp>
      <p:pic>
        <p:nvPicPr>
          <p:cNvPr id="888" name="Google Shape;88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00" y="931850"/>
            <a:ext cx="4007725" cy="18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978431"/>
            <a:ext cx="4419602" cy="163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725" y="3003175"/>
            <a:ext cx="1772275" cy="7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725" y="3795975"/>
            <a:ext cx="1494487" cy="2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53"/>
          <p:cNvSpPr txBox="1"/>
          <p:nvPr>
            <p:ph type="title"/>
          </p:nvPr>
        </p:nvSpPr>
        <p:spPr>
          <a:xfrm>
            <a:off x="186975" y="92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Rod cutting Problem</a:t>
            </a:r>
            <a:endParaRPr/>
          </a:p>
        </p:txBody>
      </p:sp>
      <p:pic>
        <p:nvPicPr>
          <p:cNvPr id="897" name="Google Shape;89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100" y="855650"/>
            <a:ext cx="4007725" cy="18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5025" y="208206"/>
            <a:ext cx="4419602" cy="163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725" y="3003175"/>
            <a:ext cx="1772275" cy="7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725" y="3795975"/>
            <a:ext cx="1494487" cy="27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5025" y="2124729"/>
            <a:ext cx="4419601" cy="2757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