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embeddedFontLst>
    <p:embeddedFont>
      <p:font typeface="Lobster"/>
      <p:regular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Lobster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1c2fc6794fc3417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h1c2fc6794fc3417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25c59488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25c59488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325c594886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325c594886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325c594886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325c594886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bb03aa0ff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3bb03aa0ff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325c594886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325c594886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3bb03aa0ff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3bb03aa0ff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3bb03aa0ff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3bb03aa0ff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3bb03aa0ff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3bb03aa0ff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3bb03aa0ff_0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3bb03aa0ff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3bb03aa0ff_0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3bb03aa0ff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3bb03aa0ff_0_6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3bb03aa0ff_0_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3bb03aa0ff_0_8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33bb03aa0ff_0_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3bb03aa0ff_0_8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33bb03aa0ff_0_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33bb03aa0ff_0_9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33bb03aa0ff_0_9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33bb03aa0ff_0_10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33bb03aa0ff_0_1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3bb03aa0ff_0_7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3bb03aa0ff_0_7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33bb03aa0f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33bb03aa0f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33562b51b5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33562b51b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33562b51b5f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33562b51b5f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33562b51b5f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33562b51b5f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33562b51b5f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33562b51b5f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33562b51b5f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33562b51b5f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33562b51b5f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33562b51b5f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33562b51b5f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33562b51b5f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33562b51b5f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33562b51b5f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33562b51b5f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33562b51b5f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33562b51b5f_0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33562b51b5f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33562b51b5f_0_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33562b51b5f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g33562b51b5f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" name="Google Shape;973;g33562b51b5f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33562b51b5f_0_4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" name="Google Shape;984;g33562b51b5f_0_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3562b51b5f_0_4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33562b51b5f_0_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2.png"/><Relationship Id="rId6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Relationship Id="rId6" Type="http://schemas.openxmlformats.org/officeDocument/2006/relationships/image" Target="../media/image31.png"/><Relationship Id="rId7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15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25.png"/><Relationship Id="rId11" Type="http://schemas.openxmlformats.org/officeDocument/2006/relationships/image" Target="../media/image30.png"/><Relationship Id="rId10" Type="http://schemas.openxmlformats.org/officeDocument/2006/relationships/image" Target="../media/image28.png"/><Relationship Id="rId12" Type="http://schemas.openxmlformats.org/officeDocument/2006/relationships/image" Target="../media/image29.png"/><Relationship Id="rId9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4.png"/><Relationship Id="rId7" Type="http://schemas.openxmlformats.org/officeDocument/2006/relationships/image" Target="../media/image23.png"/><Relationship Id="rId8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42.png"/><Relationship Id="rId5" Type="http://schemas.openxmlformats.org/officeDocument/2006/relationships/image" Target="../media/image3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4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Relationship Id="rId4" Type="http://schemas.openxmlformats.org/officeDocument/2006/relationships/image" Target="../media/image4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Relationship Id="rId4" Type="http://schemas.openxmlformats.org/officeDocument/2006/relationships/image" Target="../media/image33.png"/><Relationship Id="rId11" Type="http://schemas.openxmlformats.org/officeDocument/2006/relationships/image" Target="../media/image38.png"/><Relationship Id="rId10" Type="http://schemas.openxmlformats.org/officeDocument/2006/relationships/image" Target="../media/image39.png"/><Relationship Id="rId9" Type="http://schemas.openxmlformats.org/officeDocument/2006/relationships/image" Target="../media/image40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4.png"/><Relationship Id="rId8" Type="http://schemas.openxmlformats.org/officeDocument/2006/relationships/image" Target="../media/image3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Relationship Id="rId4" Type="http://schemas.openxmlformats.org/officeDocument/2006/relationships/image" Target="../media/image4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Relationship Id="rId4" Type="http://schemas.openxmlformats.org/officeDocument/2006/relationships/image" Target="../media/image4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png"/><Relationship Id="rId4" Type="http://schemas.openxmlformats.org/officeDocument/2006/relationships/image" Target="../media/image4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623675" y="1337425"/>
            <a:ext cx="7660200" cy="87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Design &amp; Analysis of Algorithms</a:t>
            </a:r>
            <a:endParaRPr sz="28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5814725" y="3920025"/>
            <a:ext cx="3283500" cy="11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Dr. Alakesh Kalita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Mathematics and Computing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IIT ISM Dhanbad</a:t>
            </a:r>
            <a:endParaRPr sz="18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73375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2214025" y="1362300"/>
            <a:ext cx="6032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chemeClr val="dk1"/>
                </a:solidFill>
              </a:rPr>
              <a:t>S</a:t>
            </a:r>
            <a:r>
              <a:rPr lang="en" sz="1900">
                <a:solidFill>
                  <a:schemeClr val="dk1"/>
                </a:solidFill>
              </a:rPr>
              <a:t>ingle </a:t>
            </a:r>
            <a:r>
              <a:rPr lang="en" sz="1900" u="sng">
                <a:solidFill>
                  <a:schemeClr val="dk1"/>
                </a:solidFill>
              </a:rPr>
              <a:t>S</a:t>
            </a:r>
            <a:r>
              <a:rPr lang="en" sz="1900">
                <a:solidFill>
                  <a:schemeClr val="dk1"/>
                </a:solidFill>
              </a:rPr>
              <a:t>ource </a:t>
            </a:r>
            <a:r>
              <a:rPr lang="en" sz="1900" u="sng">
                <a:solidFill>
                  <a:schemeClr val="dk1"/>
                </a:solidFill>
              </a:rPr>
              <a:t>S</a:t>
            </a:r>
            <a:r>
              <a:rPr lang="en" sz="1900">
                <a:solidFill>
                  <a:schemeClr val="dk1"/>
                </a:solidFill>
              </a:rPr>
              <a:t>hortest path </a:t>
            </a:r>
            <a:r>
              <a:rPr lang="en" sz="1900" u="sng">
                <a:solidFill>
                  <a:schemeClr val="dk1"/>
                </a:solidFill>
              </a:rPr>
              <a:t>A</a:t>
            </a:r>
            <a:r>
              <a:rPr lang="en" sz="1900">
                <a:solidFill>
                  <a:schemeClr val="dk1"/>
                </a:solidFill>
              </a:rPr>
              <a:t>lgorithms (SSSA)</a:t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925" y="2571750"/>
            <a:ext cx="2795371" cy="237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76675" y="2445713"/>
            <a:ext cx="2322268" cy="252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83300" y="2808051"/>
            <a:ext cx="2860699" cy="1907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" name="Google Shape;72;p15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" name="Google Shape;73;p15"/>
          <p:cNvSpPr txBox="1"/>
          <p:nvPr/>
        </p:nvSpPr>
        <p:spPr>
          <a:xfrm>
            <a:off x="185075" y="246750"/>
            <a:ext cx="640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SSSA</a:t>
            </a:r>
            <a:r>
              <a:rPr lang="en" sz="2200">
                <a:solidFill>
                  <a:schemeClr val="dk1"/>
                </a:solidFill>
              </a:rPr>
              <a:t> (</a:t>
            </a:r>
            <a:r>
              <a:rPr lang="en" sz="2200">
                <a:solidFill>
                  <a:schemeClr val="accent1"/>
                </a:solidFill>
              </a:rPr>
              <a:t>Weighted graphs</a:t>
            </a:r>
            <a:r>
              <a:rPr lang="en" sz="2200">
                <a:solidFill>
                  <a:schemeClr val="dk1"/>
                </a:solidFill>
              </a:rPr>
              <a:t>)</a:t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1724421" y="2003125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962050" y="30037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</a:t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2478421" y="30037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</a:t>
            </a: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1724420" y="3893303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cxnSp>
        <p:nvCxnSpPr>
          <p:cNvPr id="78" name="Google Shape;78;p15"/>
          <p:cNvCxnSpPr>
            <a:stCxn id="74" idx="3"/>
            <a:endCxn id="75" idx="0"/>
          </p:cNvCxnSpPr>
          <p:nvPr/>
        </p:nvCxnSpPr>
        <p:spPr>
          <a:xfrm flipH="1">
            <a:off x="1152229" y="2279164"/>
            <a:ext cx="627900" cy="7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9" name="Google Shape;79;p15"/>
          <p:cNvCxnSpPr>
            <a:stCxn id="74" idx="5"/>
            <a:endCxn id="76" idx="0"/>
          </p:cNvCxnSpPr>
          <p:nvPr/>
        </p:nvCxnSpPr>
        <p:spPr>
          <a:xfrm>
            <a:off x="2049113" y="2279164"/>
            <a:ext cx="619500" cy="7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" name="Google Shape;80;p15"/>
          <p:cNvCxnSpPr>
            <a:stCxn id="75" idx="4"/>
            <a:endCxn id="77" idx="1"/>
          </p:cNvCxnSpPr>
          <p:nvPr/>
        </p:nvCxnSpPr>
        <p:spPr>
          <a:xfrm>
            <a:off x="1152250" y="3327129"/>
            <a:ext cx="627900" cy="61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" name="Google Shape;81;p15"/>
          <p:cNvCxnSpPr>
            <a:stCxn id="76" idx="4"/>
            <a:endCxn id="77" idx="7"/>
          </p:cNvCxnSpPr>
          <p:nvPr/>
        </p:nvCxnSpPr>
        <p:spPr>
          <a:xfrm flipH="1">
            <a:off x="2049121" y="3327129"/>
            <a:ext cx="619500" cy="61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" name="Google Shape;82;p15"/>
          <p:cNvSpPr txBox="1"/>
          <p:nvPr/>
        </p:nvSpPr>
        <p:spPr>
          <a:xfrm>
            <a:off x="1183775" y="246480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2434625" y="246480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84" name="Google Shape;84;p15"/>
          <p:cNvSpPr txBox="1"/>
          <p:nvPr/>
        </p:nvSpPr>
        <p:spPr>
          <a:xfrm>
            <a:off x="2381400" y="3500225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1231425" y="3537059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86" name="Google Shape;86;p15"/>
          <p:cNvSpPr/>
          <p:nvPr/>
        </p:nvSpPr>
        <p:spPr>
          <a:xfrm>
            <a:off x="5458221" y="1926925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87" name="Google Shape;87;p15"/>
          <p:cNvSpPr/>
          <p:nvPr/>
        </p:nvSpPr>
        <p:spPr>
          <a:xfrm>
            <a:off x="4695850" y="29275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</a:t>
            </a:r>
            <a:endParaRPr/>
          </a:p>
        </p:txBody>
      </p:sp>
      <p:sp>
        <p:nvSpPr>
          <p:cNvPr id="88" name="Google Shape;88;p15"/>
          <p:cNvSpPr/>
          <p:nvPr/>
        </p:nvSpPr>
        <p:spPr>
          <a:xfrm>
            <a:off x="6212221" y="29275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</a:t>
            </a:r>
            <a:endParaRPr/>
          </a:p>
        </p:txBody>
      </p:sp>
      <p:sp>
        <p:nvSpPr>
          <p:cNvPr id="89" name="Google Shape;89;p15"/>
          <p:cNvSpPr/>
          <p:nvPr/>
        </p:nvSpPr>
        <p:spPr>
          <a:xfrm>
            <a:off x="5458220" y="3817103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cxnSp>
        <p:nvCxnSpPr>
          <p:cNvPr id="90" name="Google Shape;90;p15"/>
          <p:cNvCxnSpPr>
            <a:stCxn id="86" idx="3"/>
            <a:endCxn id="87" idx="0"/>
          </p:cNvCxnSpPr>
          <p:nvPr/>
        </p:nvCxnSpPr>
        <p:spPr>
          <a:xfrm flipH="1">
            <a:off x="4886029" y="2202964"/>
            <a:ext cx="627900" cy="7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1" name="Google Shape;91;p15"/>
          <p:cNvCxnSpPr>
            <a:stCxn id="86" idx="5"/>
            <a:endCxn id="88" idx="0"/>
          </p:cNvCxnSpPr>
          <p:nvPr/>
        </p:nvCxnSpPr>
        <p:spPr>
          <a:xfrm>
            <a:off x="5782913" y="2202964"/>
            <a:ext cx="619500" cy="72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" name="Google Shape;92;p15"/>
          <p:cNvCxnSpPr>
            <a:stCxn id="87" idx="4"/>
            <a:endCxn id="89" idx="1"/>
          </p:cNvCxnSpPr>
          <p:nvPr/>
        </p:nvCxnSpPr>
        <p:spPr>
          <a:xfrm>
            <a:off x="4886050" y="3250929"/>
            <a:ext cx="627900" cy="61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" name="Google Shape;93;p15"/>
          <p:cNvCxnSpPr>
            <a:stCxn id="88" idx="4"/>
            <a:endCxn id="89" idx="7"/>
          </p:cNvCxnSpPr>
          <p:nvPr/>
        </p:nvCxnSpPr>
        <p:spPr>
          <a:xfrm flipH="1">
            <a:off x="5782921" y="3250929"/>
            <a:ext cx="619500" cy="613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4" name="Google Shape;94;p15"/>
          <p:cNvSpPr txBox="1"/>
          <p:nvPr/>
        </p:nvSpPr>
        <p:spPr>
          <a:xfrm>
            <a:off x="4917575" y="238860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7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95" name="Google Shape;95;p15"/>
          <p:cNvSpPr txBox="1"/>
          <p:nvPr/>
        </p:nvSpPr>
        <p:spPr>
          <a:xfrm>
            <a:off x="6168425" y="238860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5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6115200" y="3424025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4965225" y="3460859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98" name="Google Shape;98;p15"/>
          <p:cNvSpPr txBox="1"/>
          <p:nvPr/>
        </p:nvSpPr>
        <p:spPr>
          <a:xfrm>
            <a:off x="186025" y="1069300"/>
            <a:ext cx="8231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Can we use BFS algorithm to find the shortest path from source (         )  to destination (         )  for the below graphs?</a:t>
            </a:r>
            <a:endParaRPr/>
          </a:p>
        </p:txBody>
      </p:sp>
      <p:sp>
        <p:nvSpPr>
          <p:cNvPr id="99" name="Google Shape;99;p15"/>
          <p:cNvSpPr/>
          <p:nvPr/>
        </p:nvSpPr>
        <p:spPr>
          <a:xfrm>
            <a:off x="5445630" y="1107700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00" name="Google Shape;100;p15"/>
          <p:cNvSpPr/>
          <p:nvPr/>
        </p:nvSpPr>
        <p:spPr>
          <a:xfrm>
            <a:off x="7212195" y="1107703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</a:t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2539200" y="4712900"/>
            <a:ext cx="660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F0000"/>
                </a:solidFill>
              </a:rPr>
              <a:t>Note:</a:t>
            </a:r>
            <a:r>
              <a:rPr lang="en" sz="1200">
                <a:solidFill>
                  <a:schemeClr val="dk1"/>
                </a:solidFill>
              </a:rPr>
              <a:t> BFS cannot guarantee that the front vertex of the queue is the closest to the source </a:t>
            </a:r>
            <a:endParaRPr sz="1200"/>
          </a:p>
        </p:txBody>
      </p:sp>
      <p:pic>
        <p:nvPicPr>
          <p:cNvPr descr="Tick and Cross marks with slight 3D-effect | Free SVG" id="102" name="Google Shape;102;p15"/>
          <p:cNvPicPr preferRelativeResize="0"/>
          <p:nvPr/>
        </p:nvPicPr>
        <p:blipFill rotWithShape="1">
          <a:blip r:embed="rId4">
            <a:alphaModFix/>
          </a:blip>
          <a:srcRect b="54688" l="27849" r="28231" t="0"/>
          <a:stretch/>
        </p:blipFill>
        <p:spPr>
          <a:xfrm>
            <a:off x="1696159" y="4264080"/>
            <a:ext cx="380400" cy="3924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ick and Cross marks with slight 3D-effect | Free SVG" id="103" name="Google Shape;103;p15"/>
          <p:cNvPicPr preferRelativeResize="0"/>
          <p:nvPr/>
        </p:nvPicPr>
        <p:blipFill rotWithShape="1">
          <a:blip r:embed="rId4">
            <a:alphaModFix/>
          </a:blip>
          <a:srcRect b="0" l="27145" r="28932" t="47748"/>
          <a:stretch/>
        </p:blipFill>
        <p:spPr>
          <a:xfrm>
            <a:off x="5458237" y="4242500"/>
            <a:ext cx="380400" cy="452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76475" y="2340319"/>
            <a:ext cx="740950" cy="98681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/>
          <p:nvPr/>
        </p:nvSpPr>
        <p:spPr>
          <a:xfrm>
            <a:off x="7231575" y="3091400"/>
            <a:ext cx="1706832" cy="891108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Dijkstra’s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" name="Google Shape;111;p16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" name="Google Shape;112;p16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SSSR algorithms </a:t>
            </a:r>
            <a:endParaRPr/>
          </a:p>
        </p:txBody>
      </p:sp>
      <p:sp>
        <p:nvSpPr>
          <p:cNvPr id="113" name="Google Shape;113;p16"/>
          <p:cNvSpPr/>
          <p:nvPr/>
        </p:nvSpPr>
        <p:spPr>
          <a:xfrm>
            <a:off x="1915075" y="1645225"/>
            <a:ext cx="834000" cy="4926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KFC</a:t>
            </a:r>
            <a:endParaRPr/>
          </a:p>
        </p:txBody>
      </p:sp>
      <p:sp>
        <p:nvSpPr>
          <p:cNvPr id="114" name="Google Shape;114;p16"/>
          <p:cNvSpPr/>
          <p:nvPr/>
        </p:nvSpPr>
        <p:spPr>
          <a:xfrm>
            <a:off x="182100" y="2728875"/>
            <a:ext cx="1000200" cy="4047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</a:t>
            </a:r>
            <a:r>
              <a:rPr lang="en" sz="1100"/>
              <a:t>mber</a:t>
            </a:r>
            <a:endParaRPr sz="1100"/>
          </a:p>
        </p:txBody>
      </p:sp>
      <p:sp>
        <p:nvSpPr>
          <p:cNvPr id="115" name="Google Shape;115;p16"/>
          <p:cNvSpPr/>
          <p:nvPr/>
        </p:nvSpPr>
        <p:spPr>
          <a:xfrm>
            <a:off x="1729525" y="3606500"/>
            <a:ext cx="1205100" cy="404700"/>
          </a:xfrm>
          <a:prstGeom prst="ellipse">
            <a:avLst/>
          </a:prstGeom>
          <a:solidFill>
            <a:srgbClr val="FFAB4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Diamond</a:t>
            </a:r>
            <a:endParaRPr sz="1100"/>
          </a:p>
        </p:txBody>
      </p:sp>
      <p:sp>
        <p:nvSpPr>
          <p:cNvPr id="116" name="Google Shape;116;p16"/>
          <p:cNvSpPr/>
          <p:nvPr/>
        </p:nvSpPr>
        <p:spPr>
          <a:xfrm>
            <a:off x="3506050" y="2728900"/>
            <a:ext cx="955200" cy="4047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Ruby</a:t>
            </a:r>
            <a:endParaRPr sz="1100"/>
          </a:p>
        </p:txBody>
      </p:sp>
      <p:cxnSp>
        <p:nvCxnSpPr>
          <p:cNvPr id="117" name="Google Shape;117;p16"/>
          <p:cNvCxnSpPr>
            <a:stCxn id="113" idx="3"/>
            <a:endCxn id="114" idx="0"/>
          </p:cNvCxnSpPr>
          <p:nvPr/>
        </p:nvCxnSpPr>
        <p:spPr>
          <a:xfrm flipH="1">
            <a:off x="682111" y="2065685"/>
            <a:ext cx="1355100" cy="66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" name="Google Shape;118;p16"/>
          <p:cNvCxnSpPr>
            <a:stCxn id="114" idx="4"/>
            <a:endCxn id="115" idx="2"/>
          </p:cNvCxnSpPr>
          <p:nvPr/>
        </p:nvCxnSpPr>
        <p:spPr>
          <a:xfrm>
            <a:off x="682200" y="3133575"/>
            <a:ext cx="1047300" cy="675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" name="Google Shape;119;p16"/>
          <p:cNvCxnSpPr>
            <a:stCxn id="115" idx="6"/>
            <a:endCxn id="116" idx="4"/>
          </p:cNvCxnSpPr>
          <p:nvPr/>
        </p:nvCxnSpPr>
        <p:spPr>
          <a:xfrm flipH="1" rot="10800000">
            <a:off x="2934625" y="3133550"/>
            <a:ext cx="1049100" cy="675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" name="Google Shape;120;p16"/>
          <p:cNvCxnSpPr>
            <a:stCxn id="113" idx="5"/>
            <a:endCxn id="116" idx="0"/>
          </p:cNvCxnSpPr>
          <p:nvPr/>
        </p:nvCxnSpPr>
        <p:spPr>
          <a:xfrm>
            <a:off x="2626939" y="2065685"/>
            <a:ext cx="1356600" cy="66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" name="Google Shape;121;p16"/>
          <p:cNvSpPr txBox="1"/>
          <p:nvPr/>
        </p:nvSpPr>
        <p:spPr>
          <a:xfrm>
            <a:off x="867000" y="2184750"/>
            <a:ext cx="31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867000" y="3461300"/>
            <a:ext cx="31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3466500" y="3291550"/>
            <a:ext cx="31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3223800" y="1989475"/>
            <a:ext cx="31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2000875" y="1360550"/>
            <a:ext cx="662400" cy="3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Source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6487075" y="1645225"/>
            <a:ext cx="834000" cy="4926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KFC</a:t>
            </a:r>
            <a:endParaRPr/>
          </a:p>
        </p:txBody>
      </p:sp>
      <p:sp>
        <p:nvSpPr>
          <p:cNvPr id="127" name="Google Shape;127;p16"/>
          <p:cNvSpPr/>
          <p:nvPr/>
        </p:nvSpPr>
        <p:spPr>
          <a:xfrm>
            <a:off x="4754100" y="2728875"/>
            <a:ext cx="1000200" cy="4047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Amber</a:t>
            </a:r>
            <a:endParaRPr sz="1100"/>
          </a:p>
        </p:txBody>
      </p:sp>
      <p:sp>
        <p:nvSpPr>
          <p:cNvPr id="128" name="Google Shape;128;p16"/>
          <p:cNvSpPr/>
          <p:nvPr/>
        </p:nvSpPr>
        <p:spPr>
          <a:xfrm>
            <a:off x="6301525" y="3606500"/>
            <a:ext cx="1205100" cy="404700"/>
          </a:xfrm>
          <a:prstGeom prst="ellipse">
            <a:avLst/>
          </a:prstGeom>
          <a:solidFill>
            <a:srgbClr val="FFAB4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Diamond</a:t>
            </a:r>
            <a:endParaRPr sz="1100"/>
          </a:p>
        </p:txBody>
      </p:sp>
      <p:sp>
        <p:nvSpPr>
          <p:cNvPr id="129" name="Google Shape;129;p16"/>
          <p:cNvSpPr/>
          <p:nvPr/>
        </p:nvSpPr>
        <p:spPr>
          <a:xfrm>
            <a:off x="8078050" y="2728900"/>
            <a:ext cx="955200" cy="4047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Ruby</a:t>
            </a:r>
            <a:endParaRPr sz="1100"/>
          </a:p>
        </p:txBody>
      </p:sp>
      <p:cxnSp>
        <p:nvCxnSpPr>
          <p:cNvPr id="130" name="Google Shape;130;p16"/>
          <p:cNvCxnSpPr>
            <a:stCxn id="126" idx="3"/>
            <a:endCxn id="127" idx="0"/>
          </p:cNvCxnSpPr>
          <p:nvPr/>
        </p:nvCxnSpPr>
        <p:spPr>
          <a:xfrm flipH="1">
            <a:off x="5254111" y="2065685"/>
            <a:ext cx="1355100" cy="66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31" name="Google Shape;131;p16"/>
          <p:cNvCxnSpPr>
            <a:stCxn id="127" idx="4"/>
            <a:endCxn id="128" idx="2"/>
          </p:cNvCxnSpPr>
          <p:nvPr/>
        </p:nvCxnSpPr>
        <p:spPr>
          <a:xfrm>
            <a:off x="5254200" y="3133575"/>
            <a:ext cx="1047300" cy="675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32" name="Google Shape;132;p16"/>
          <p:cNvCxnSpPr>
            <a:stCxn id="126" idx="5"/>
            <a:endCxn id="129" idx="0"/>
          </p:cNvCxnSpPr>
          <p:nvPr/>
        </p:nvCxnSpPr>
        <p:spPr>
          <a:xfrm>
            <a:off x="7198939" y="2065685"/>
            <a:ext cx="1356600" cy="66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33" name="Google Shape;133;p16"/>
          <p:cNvSpPr txBox="1"/>
          <p:nvPr/>
        </p:nvSpPr>
        <p:spPr>
          <a:xfrm>
            <a:off x="5439000" y="2184750"/>
            <a:ext cx="31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5439000" y="3461300"/>
            <a:ext cx="31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7795800" y="1989475"/>
            <a:ext cx="315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6572875" y="1360550"/>
            <a:ext cx="662400" cy="3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Source</a:t>
            </a:r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17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3" name="Google Shape;143;p17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Relaxing an edge</a:t>
            </a:r>
            <a:r>
              <a:rPr lang="en" sz="2200">
                <a:solidFill>
                  <a:schemeClr val="dk1"/>
                </a:solidFill>
              </a:rPr>
              <a:t> </a:t>
            </a:r>
            <a:r>
              <a:rPr lang="en" sz="2200">
                <a:solidFill>
                  <a:schemeClr val="dk1"/>
                </a:solidFill>
              </a:rPr>
              <a:t>operation</a:t>
            </a:r>
            <a:endParaRPr/>
          </a:p>
        </p:txBody>
      </p:sp>
      <p:sp>
        <p:nvSpPr>
          <p:cNvPr id="144" name="Google Shape;144;p17"/>
          <p:cNvSpPr/>
          <p:nvPr/>
        </p:nvSpPr>
        <p:spPr>
          <a:xfrm>
            <a:off x="2143675" y="1416625"/>
            <a:ext cx="834000" cy="4926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KFC</a:t>
            </a:r>
            <a:endParaRPr/>
          </a:p>
        </p:txBody>
      </p:sp>
      <p:sp>
        <p:nvSpPr>
          <p:cNvPr id="145" name="Google Shape;145;p17"/>
          <p:cNvSpPr/>
          <p:nvPr/>
        </p:nvSpPr>
        <p:spPr>
          <a:xfrm>
            <a:off x="717425" y="2870450"/>
            <a:ext cx="1134600" cy="404700"/>
          </a:xfrm>
          <a:prstGeom prst="ellipse">
            <a:avLst/>
          </a:prstGeom>
          <a:solidFill>
            <a:srgbClr val="FFAB4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Diamond</a:t>
            </a:r>
            <a:endParaRPr sz="1100"/>
          </a:p>
        </p:txBody>
      </p:sp>
      <p:sp>
        <p:nvSpPr>
          <p:cNvPr id="146" name="Google Shape;146;p17"/>
          <p:cNvSpPr/>
          <p:nvPr/>
        </p:nvSpPr>
        <p:spPr>
          <a:xfrm>
            <a:off x="4036250" y="2905000"/>
            <a:ext cx="955200" cy="4047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Ruby</a:t>
            </a:r>
            <a:endParaRPr sz="1100"/>
          </a:p>
        </p:txBody>
      </p:sp>
      <p:sp>
        <p:nvSpPr>
          <p:cNvPr id="147" name="Google Shape;147;p17"/>
          <p:cNvSpPr txBox="1"/>
          <p:nvPr/>
        </p:nvSpPr>
        <p:spPr>
          <a:xfrm>
            <a:off x="2229475" y="1138800"/>
            <a:ext cx="662400" cy="3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Source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1365425" y="1800350"/>
            <a:ext cx="805446" cy="1070068"/>
          </a:xfrm>
          <a:custGeom>
            <a:rect b="b" l="l" r="r" t="t"/>
            <a:pathLst>
              <a:path extrusionOk="0" h="40579" w="29612">
                <a:moveTo>
                  <a:pt x="29612" y="0"/>
                </a:moveTo>
                <a:cubicBezTo>
                  <a:pt x="27361" y="642"/>
                  <a:pt x="24587" y="2091"/>
                  <a:pt x="24128" y="4386"/>
                </a:cubicBezTo>
                <a:cubicBezTo>
                  <a:pt x="23759" y="6232"/>
                  <a:pt x="28046" y="7852"/>
                  <a:pt x="26870" y="9322"/>
                </a:cubicBezTo>
                <a:cubicBezTo>
                  <a:pt x="25457" y="11088"/>
                  <a:pt x="21702" y="9201"/>
                  <a:pt x="20289" y="10967"/>
                </a:cubicBezTo>
                <a:cubicBezTo>
                  <a:pt x="18772" y="12863"/>
                  <a:pt x="24700" y="16364"/>
                  <a:pt x="22757" y="17821"/>
                </a:cubicBezTo>
                <a:cubicBezTo>
                  <a:pt x="21480" y="18779"/>
                  <a:pt x="18409" y="17353"/>
                  <a:pt x="18096" y="18918"/>
                </a:cubicBezTo>
                <a:cubicBezTo>
                  <a:pt x="17767" y="20566"/>
                  <a:pt x="22524" y="21042"/>
                  <a:pt x="21660" y="22483"/>
                </a:cubicBezTo>
                <a:cubicBezTo>
                  <a:pt x="20263" y="24813"/>
                  <a:pt x="13537" y="22544"/>
                  <a:pt x="13983" y="25224"/>
                </a:cubicBezTo>
                <a:cubicBezTo>
                  <a:pt x="14279" y="27002"/>
                  <a:pt x="18644" y="26163"/>
                  <a:pt x="18644" y="27966"/>
                </a:cubicBezTo>
                <a:cubicBezTo>
                  <a:pt x="18644" y="35469"/>
                  <a:pt x="6308" y="36516"/>
                  <a:pt x="0" y="40579"/>
                </a:cubicBezTo>
              </a:path>
            </a:pathLst>
          </a:cu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149" name="Google Shape;149;p17"/>
          <p:cNvSpPr txBox="1"/>
          <p:nvPr/>
        </p:nvSpPr>
        <p:spPr>
          <a:xfrm>
            <a:off x="807125" y="3363200"/>
            <a:ext cx="955200" cy="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FF"/>
                </a:solidFill>
              </a:rPr>
              <a:t>d(D) = 10</a:t>
            </a:r>
            <a:endParaRPr sz="1200">
              <a:solidFill>
                <a:srgbClr val="FF00FF"/>
              </a:solidFill>
            </a:endParaRPr>
          </a:p>
        </p:txBody>
      </p:sp>
      <p:sp>
        <p:nvSpPr>
          <p:cNvPr id="150" name="Google Shape;150;p17"/>
          <p:cNvSpPr/>
          <p:nvPr/>
        </p:nvSpPr>
        <p:spPr>
          <a:xfrm>
            <a:off x="2928275" y="1827775"/>
            <a:ext cx="1247525" cy="1158425"/>
          </a:xfrm>
          <a:custGeom>
            <a:rect b="b" l="l" r="r" t="t"/>
            <a:pathLst>
              <a:path extrusionOk="0" h="46337" w="49901">
                <a:moveTo>
                  <a:pt x="0" y="0"/>
                </a:moveTo>
                <a:cubicBezTo>
                  <a:pt x="1128" y="1506"/>
                  <a:pt x="4340" y="957"/>
                  <a:pt x="4935" y="2742"/>
                </a:cubicBezTo>
                <a:cubicBezTo>
                  <a:pt x="5312" y="3872"/>
                  <a:pt x="3469" y="6306"/>
                  <a:pt x="4661" y="6306"/>
                </a:cubicBezTo>
                <a:cubicBezTo>
                  <a:pt x="6763" y="6306"/>
                  <a:pt x="11379" y="4245"/>
                  <a:pt x="10967" y="6306"/>
                </a:cubicBezTo>
                <a:cubicBezTo>
                  <a:pt x="10748" y="7400"/>
                  <a:pt x="8549" y="8050"/>
                  <a:pt x="9048" y="9048"/>
                </a:cubicBezTo>
                <a:cubicBezTo>
                  <a:pt x="9780" y="10510"/>
                  <a:pt x="13166" y="9628"/>
                  <a:pt x="13435" y="11241"/>
                </a:cubicBezTo>
                <a:cubicBezTo>
                  <a:pt x="13630" y="12413"/>
                  <a:pt x="11001" y="14000"/>
                  <a:pt x="12064" y="14532"/>
                </a:cubicBezTo>
                <a:cubicBezTo>
                  <a:pt x="13731" y="15366"/>
                  <a:pt x="16958" y="13860"/>
                  <a:pt x="17548" y="15628"/>
                </a:cubicBezTo>
                <a:cubicBezTo>
                  <a:pt x="18012" y="17018"/>
                  <a:pt x="16719" y="19050"/>
                  <a:pt x="17822" y="20015"/>
                </a:cubicBezTo>
                <a:cubicBezTo>
                  <a:pt x="19258" y="21272"/>
                  <a:pt x="23305" y="19752"/>
                  <a:pt x="23305" y="21660"/>
                </a:cubicBezTo>
                <a:cubicBezTo>
                  <a:pt x="23305" y="23345"/>
                  <a:pt x="19059" y="23316"/>
                  <a:pt x="19467" y="24951"/>
                </a:cubicBezTo>
                <a:cubicBezTo>
                  <a:pt x="20354" y="28502"/>
                  <a:pt x="30434" y="21839"/>
                  <a:pt x="30434" y="25499"/>
                </a:cubicBezTo>
                <a:cubicBezTo>
                  <a:pt x="30434" y="27020"/>
                  <a:pt x="26965" y="26491"/>
                  <a:pt x="26596" y="27967"/>
                </a:cubicBezTo>
                <a:cubicBezTo>
                  <a:pt x="26188" y="29602"/>
                  <a:pt x="30282" y="29579"/>
                  <a:pt x="30434" y="31257"/>
                </a:cubicBezTo>
                <a:cubicBezTo>
                  <a:pt x="30525" y="32258"/>
                  <a:pt x="31144" y="33562"/>
                  <a:pt x="30434" y="34273"/>
                </a:cubicBezTo>
                <a:cubicBezTo>
                  <a:pt x="29465" y="35243"/>
                  <a:pt x="24950" y="34273"/>
                  <a:pt x="26321" y="34273"/>
                </a:cubicBezTo>
                <a:cubicBezTo>
                  <a:pt x="30914" y="34273"/>
                  <a:pt x="36210" y="33096"/>
                  <a:pt x="40031" y="35644"/>
                </a:cubicBezTo>
                <a:cubicBezTo>
                  <a:pt x="44067" y="38335"/>
                  <a:pt x="46474" y="42904"/>
                  <a:pt x="49901" y="46337"/>
                </a:cubicBezTo>
              </a:path>
            </a:pathLst>
          </a:custGeom>
          <a:noFill/>
          <a:ln cap="flat" cmpd="sng" w="9525">
            <a:solidFill>
              <a:srgbClr val="0000FF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151" name="Google Shape;151;p17"/>
          <p:cNvSpPr txBox="1"/>
          <p:nvPr/>
        </p:nvSpPr>
        <p:spPr>
          <a:xfrm>
            <a:off x="4105750" y="3363200"/>
            <a:ext cx="955200" cy="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FF"/>
                </a:solidFill>
              </a:rPr>
              <a:t>d(R) = 15</a:t>
            </a:r>
            <a:endParaRPr sz="1200">
              <a:solidFill>
                <a:srgbClr val="0000FF"/>
              </a:solidFill>
            </a:endParaRPr>
          </a:p>
        </p:txBody>
      </p:sp>
      <p:cxnSp>
        <p:nvCxnSpPr>
          <p:cNvPr id="152" name="Google Shape;152;p17"/>
          <p:cNvCxnSpPr>
            <a:stCxn id="145" idx="6"/>
            <a:endCxn id="146" idx="2"/>
          </p:cNvCxnSpPr>
          <p:nvPr/>
        </p:nvCxnSpPr>
        <p:spPr>
          <a:xfrm>
            <a:off x="1852025" y="3072800"/>
            <a:ext cx="2184300" cy="34500"/>
          </a:xfrm>
          <a:prstGeom prst="straightConnector1">
            <a:avLst/>
          </a:pr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53" name="Google Shape;153;p17"/>
          <p:cNvSpPr txBox="1"/>
          <p:nvPr/>
        </p:nvSpPr>
        <p:spPr>
          <a:xfrm>
            <a:off x="2647325" y="3047900"/>
            <a:ext cx="383700" cy="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00FF"/>
                </a:solidFill>
              </a:rPr>
              <a:t>2</a:t>
            </a:r>
            <a:endParaRPr sz="1200">
              <a:solidFill>
                <a:srgbClr val="FF00FF"/>
              </a:solidFill>
            </a:endParaRPr>
          </a:p>
        </p:txBody>
      </p:sp>
      <p:sp>
        <p:nvSpPr>
          <p:cNvPr id="154" name="Google Shape;154;p17"/>
          <p:cNvSpPr txBox="1"/>
          <p:nvPr/>
        </p:nvSpPr>
        <p:spPr>
          <a:xfrm>
            <a:off x="913025" y="4171275"/>
            <a:ext cx="3920700" cy="3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Relax</a:t>
            </a:r>
            <a:r>
              <a:rPr lang="en" sz="1200">
                <a:solidFill>
                  <a:schemeClr val="dk2"/>
                </a:solidFill>
              </a:rPr>
              <a:t> (D → R) = </a:t>
            </a:r>
            <a:r>
              <a:rPr lang="en" sz="12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min</a:t>
            </a:r>
            <a:r>
              <a:rPr lang="en" sz="1200">
                <a:solidFill>
                  <a:schemeClr val="dk2"/>
                </a:solidFill>
              </a:rPr>
              <a:t> (</a:t>
            </a:r>
            <a:r>
              <a:rPr b="1" lang="en" sz="1200">
                <a:solidFill>
                  <a:srgbClr val="FF00FF"/>
                </a:solidFill>
              </a:rPr>
              <a:t>d(D) + cost (D → R)</a:t>
            </a:r>
            <a:r>
              <a:rPr lang="en" sz="1200">
                <a:solidFill>
                  <a:schemeClr val="dk2"/>
                </a:solidFill>
              </a:rPr>
              <a:t>, </a:t>
            </a:r>
            <a:r>
              <a:rPr b="1" lang="en" sz="1200">
                <a:solidFill>
                  <a:srgbClr val="0000FF"/>
                </a:solidFill>
              </a:rPr>
              <a:t>d(R)</a:t>
            </a:r>
            <a:r>
              <a:rPr lang="en" sz="1200">
                <a:solidFill>
                  <a:schemeClr val="dk2"/>
                </a:solidFill>
              </a:rPr>
              <a:t>)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5623950" y="2600900"/>
            <a:ext cx="2184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Constant time operation </a:t>
            </a:r>
            <a:r>
              <a:rPr lang="en" sz="1100">
                <a:solidFill>
                  <a:srgbClr val="0000FF"/>
                </a:solidFill>
              </a:rPr>
              <a:t>O(1)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56" name="Google Shape;156;p17"/>
          <p:cNvSpPr txBox="1"/>
          <p:nvPr/>
        </p:nvSpPr>
        <p:spPr>
          <a:xfrm>
            <a:off x="5623950" y="1526975"/>
            <a:ext cx="3386100" cy="9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if d(R) &gt; d(D) + cost (D → R):</a:t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FF99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d(R) = </a:t>
            </a:r>
            <a:r>
              <a:rPr b="1" lang="en" sz="1300">
                <a:solidFill>
                  <a:srgbClr val="FF9900"/>
                </a:solidFill>
                <a:latin typeface="Courier New"/>
                <a:ea typeface="Courier New"/>
                <a:cs typeface="Courier New"/>
                <a:sym typeface="Courier New"/>
              </a:rPr>
              <a:t>d(D) + cost (D → R)</a:t>
            </a:r>
            <a:r>
              <a:rPr b="1" lang="en" sz="1300">
                <a:solidFill>
                  <a:srgbClr val="FF9900"/>
                </a:solidFill>
              </a:rPr>
              <a:t> </a:t>
            </a:r>
            <a:endParaRPr b="1" sz="1300">
              <a:solidFill>
                <a:srgbClr val="FF9900"/>
              </a:solidFill>
            </a:endParaR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3687" y="3435200"/>
            <a:ext cx="3564375" cy="143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18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" name="Google Shape;164;p18"/>
          <p:cNvSpPr txBox="1"/>
          <p:nvPr/>
        </p:nvSpPr>
        <p:spPr>
          <a:xfrm>
            <a:off x="185075" y="246750"/>
            <a:ext cx="640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Dijkstra’s Algorithm </a:t>
            </a:r>
            <a:r>
              <a:rPr lang="en" sz="2200">
                <a:solidFill>
                  <a:schemeClr val="dk1"/>
                </a:solidFill>
              </a:rPr>
              <a:t>(</a:t>
            </a:r>
            <a:r>
              <a:rPr lang="en" sz="2200">
                <a:solidFill>
                  <a:schemeClr val="accent1"/>
                </a:solidFill>
              </a:rPr>
              <a:t>Weighted graphs</a:t>
            </a:r>
            <a:r>
              <a:rPr lang="en" sz="2200">
                <a:solidFill>
                  <a:schemeClr val="dk1"/>
                </a:solidFill>
              </a:rPr>
              <a:t>)</a:t>
            </a:r>
            <a:endParaRPr/>
          </a:p>
        </p:txBody>
      </p:sp>
      <p:sp>
        <p:nvSpPr>
          <p:cNvPr id="165" name="Google Shape;165;p18"/>
          <p:cNvSpPr/>
          <p:nvPr/>
        </p:nvSpPr>
        <p:spPr>
          <a:xfrm>
            <a:off x="876450" y="1913350"/>
            <a:ext cx="382800" cy="3342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66" name="Google Shape;166;p18"/>
          <p:cNvSpPr/>
          <p:nvPr/>
        </p:nvSpPr>
        <p:spPr>
          <a:xfrm>
            <a:off x="1947425" y="1314200"/>
            <a:ext cx="382800" cy="33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∞</a:t>
            </a:r>
            <a:endParaRPr/>
          </a:p>
        </p:txBody>
      </p:sp>
      <p:sp>
        <p:nvSpPr>
          <p:cNvPr id="167" name="Google Shape;167;p18"/>
          <p:cNvSpPr/>
          <p:nvPr/>
        </p:nvSpPr>
        <p:spPr>
          <a:xfrm>
            <a:off x="3273725" y="1314200"/>
            <a:ext cx="382800" cy="33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168" name="Google Shape;168;p18"/>
          <p:cNvSpPr/>
          <p:nvPr/>
        </p:nvSpPr>
        <p:spPr>
          <a:xfrm>
            <a:off x="3273725" y="2480850"/>
            <a:ext cx="382800" cy="33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cxnSp>
        <p:nvCxnSpPr>
          <p:cNvPr id="169" name="Google Shape;169;p18"/>
          <p:cNvCxnSpPr>
            <a:stCxn id="165" idx="7"/>
            <a:endCxn id="166" idx="2"/>
          </p:cNvCxnSpPr>
          <p:nvPr/>
        </p:nvCxnSpPr>
        <p:spPr>
          <a:xfrm flipH="1" rot="10800000">
            <a:off x="1203190" y="1481392"/>
            <a:ext cx="744300" cy="48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0" name="Google Shape;170;p18"/>
          <p:cNvCxnSpPr>
            <a:stCxn id="165" idx="5"/>
            <a:endCxn id="171" idx="2"/>
          </p:cNvCxnSpPr>
          <p:nvPr/>
        </p:nvCxnSpPr>
        <p:spPr>
          <a:xfrm>
            <a:off x="1203190" y="2198608"/>
            <a:ext cx="733500" cy="44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2" name="Google Shape;172;p18"/>
          <p:cNvCxnSpPr>
            <a:stCxn id="166" idx="6"/>
            <a:endCxn id="167" idx="2"/>
          </p:cNvCxnSpPr>
          <p:nvPr/>
        </p:nvCxnSpPr>
        <p:spPr>
          <a:xfrm>
            <a:off x="2330225" y="1481300"/>
            <a:ext cx="94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3" name="Google Shape;173;p18"/>
          <p:cNvCxnSpPr>
            <a:stCxn id="171" idx="6"/>
            <a:endCxn id="168" idx="2"/>
          </p:cNvCxnSpPr>
          <p:nvPr/>
        </p:nvCxnSpPr>
        <p:spPr>
          <a:xfrm>
            <a:off x="2319425" y="2647950"/>
            <a:ext cx="954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4" name="Google Shape;174;p18"/>
          <p:cNvCxnSpPr>
            <a:stCxn id="171" idx="7"/>
            <a:endCxn id="167" idx="3"/>
          </p:cNvCxnSpPr>
          <p:nvPr/>
        </p:nvCxnSpPr>
        <p:spPr>
          <a:xfrm flipH="1" rot="10800000">
            <a:off x="2263285" y="1599458"/>
            <a:ext cx="1066500" cy="93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5" name="Google Shape;175;p18"/>
          <p:cNvSpPr/>
          <p:nvPr/>
        </p:nvSpPr>
        <p:spPr>
          <a:xfrm>
            <a:off x="1920009" y="1628025"/>
            <a:ext cx="125550" cy="883800"/>
          </a:xfrm>
          <a:custGeom>
            <a:rect b="b" l="l" r="r" t="t"/>
            <a:pathLst>
              <a:path extrusionOk="0" h="35352" w="5022">
                <a:moveTo>
                  <a:pt x="4744" y="0"/>
                </a:moveTo>
                <a:cubicBezTo>
                  <a:pt x="3955" y="2505"/>
                  <a:pt x="-34" y="9140"/>
                  <a:pt x="12" y="15032"/>
                </a:cubicBezTo>
                <a:cubicBezTo>
                  <a:pt x="59" y="20924"/>
                  <a:pt x="4188" y="31965"/>
                  <a:pt x="5023" y="353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176" name="Google Shape;176;p18"/>
          <p:cNvSpPr/>
          <p:nvPr/>
        </p:nvSpPr>
        <p:spPr>
          <a:xfrm>
            <a:off x="2184750" y="1635000"/>
            <a:ext cx="134825" cy="842025"/>
          </a:xfrm>
          <a:custGeom>
            <a:rect b="b" l="l" r="r" t="t"/>
            <a:pathLst>
              <a:path extrusionOk="0" h="33681" w="5393">
                <a:moveTo>
                  <a:pt x="2505" y="0"/>
                </a:moveTo>
                <a:cubicBezTo>
                  <a:pt x="2969" y="2830"/>
                  <a:pt x="5707" y="11367"/>
                  <a:pt x="5289" y="16980"/>
                </a:cubicBezTo>
                <a:cubicBezTo>
                  <a:pt x="4872" y="22594"/>
                  <a:pt x="882" y="30898"/>
                  <a:pt x="0" y="33681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sp>
      <p:sp>
        <p:nvSpPr>
          <p:cNvPr id="177" name="Google Shape;177;p18"/>
          <p:cNvSpPr/>
          <p:nvPr/>
        </p:nvSpPr>
        <p:spPr>
          <a:xfrm>
            <a:off x="3245084" y="1622725"/>
            <a:ext cx="125550" cy="883800"/>
          </a:xfrm>
          <a:custGeom>
            <a:rect b="b" l="l" r="r" t="t"/>
            <a:pathLst>
              <a:path extrusionOk="0" h="35352" w="5022">
                <a:moveTo>
                  <a:pt x="4744" y="0"/>
                </a:moveTo>
                <a:cubicBezTo>
                  <a:pt x="3955" y="2505"/>
                  <a:pt x="-34" y="9140"/>
                  <a:pt x="12" y="15032"/>
                </a:cubicBezTo>
                <a:cubicBezTo>
                  <a:pt x="59" y="20924"/>
                  <a:pt x="4188" y="31965"/>
                  <a:pt x="5023" y="353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178" name="Google Shape;178;p18"/>
          <p:cNvSpPr/>
          <p:nvPr/>
        </p:nvSpPr>
        <p:spPr>
          <a:xfrm>
            <a:off x="3521700" y="1635000"/>
            <a:ext cx="134825" cy="842025"/>
          </a:xfrm>
          <a:custGeom>
            <a:rect b="b" l="l" r="r" t="t"/>
            <a:pathLst>
              <a:path extrusionOk="0" h="33681" w="5393">
                <a:moveTo>
                  <a:pt x="2505" y="0"/>
                </a:moveTo>
                <a:cubicBezTo>
                  <a:pt x="2969" y="2830"/>
                  <a:pt x="5707" y="11367"/>
                  <a:pt x="5289" y="16980"/>
                </a:cubicBezTo>
                <a:cubicBezTo>
                  <a:pt x="4872" y="22594"/>
                  <a:pt x="882" y="30898"/>
                  <a:pt x="0" y="33681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sp>
      <p:sp>
        <p:nvSpPr>
          <p:cNvPr id="179" name="Google Shape;179;p18"/>
          <p:cNvSpPr txBox="1"/>
          <p:nvPr/>
        </p:nvSpPr>
        <p:spPr>
          <a:xfrm>
            <a:off x="1259250" y="1481300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10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180" name="Google Shape;180;p18"/>
          <p:cNvCxnSpPr>
            <a:stCxn id="168" idx="1"/>
            <a:endCxn id="165" idx="6"/>
          </p:cNvCxnSpPr>
          <p:nvPr/>
        </p:nvCxnSpPr>
        <p:spPr>
          <a:xfrm rot="10800000">
            <a:off x="1259185" y="2080392"/>
            <a:ext cx="2070600" cy="44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1" name="Google Shape;181;p18"/>
          <p:cNvSpPr txBox="1"/>
          <p:nvPr/>
        </p:nvSpPr>
        <p:spPr>
          <a:xfrm>
            <a:off x="1307236" y="2295750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5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2" name="Google Shape;182;p18"/>
          <p:cNvSpPr txBox="1"/>
          <p:nvPr/>
        </p:nvSpPr>
        <p:spPr>
          <a:xfrm>
            <a:off x="2566102" y="259904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3" name="Google Shape;183;p18"/>
          <p:cNvSpPr txBox="1"/>
          <p:nvPr/>
        </p:nvSpPr>
        <p:spPr>
          <a:xfrm>
            <a:off x="3593902" y="1895266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6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4" name="Google Shape;184;p18"/>
          <p:cNvSpPr txBox="1"/>
          <p:nvPr/>
        </p:nvSpPr>
        <p:spPr>
          <a:xfrm>
            <a:off x="3064327" y="1895266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4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5" name="Google Shape;185;p18"/>
          <p:cNvSpPr txBox="1"/>
          <p:nvPr/>
        </p:nvSpPr>
        <p:spPr>
          <a:xfrm>
            <a:off x="2597052" y="123279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6" name="Google Shape;186;p18"/>
          <p:cNvSpPr txBox="1"/>
          <p:nvPr/>
        </p:nvSpPr>
        <p:spPr>
          <a:xfrm flipH="1">
            <a:off x="1703838" y="1820000"/>
            <a:ext cx="306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7" name="Google Shape;187;p18"/>
          <p:cNvSpPr txBox="1"/>
          <p:nvPr/>
        </p:nvSpPr>
        <p:spPr>
          <a:xfrm>
            <a:off x="2260952" y="1825634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3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188" name="Google Shape;188;p18"/>
          <p:cNvSpPr txBox="1"/>
          <p:nvPr/>
        </p:nvSpPr>
        <p:spPr>
          <a:xfrm>
            <a:off x="2706302" y="213574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7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189" name="Google Shape;189;p18"/>
          <p:cNvCxnSpPr/>
          <p:nvPr/>
        </p:nvCxnSpPr>
        <p:spPr>
          <a:xfrm flipH="1" rot="10800000">
            <a:off x="1203941" y="1481392"/>
            <a:ext cx="744300" cy="480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0" name="Google Shape;190;p18"/>
          <p:cNvCxnSpPr/>
          <p:nvPr/>
        </p:nvCxnSpPr>
        <p:spPr>
          <a:xfrm>
            <a:off x="1203190" y="2198608"/>
            <a:ext cx="744300" cy="449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1" name="Google Shape;191;p18"/>
          <p:cNvSpPr/>
          <p:nvPr/>
        </p:nvSpPr>
        <p:spPr>
          <a:xfrm>
            <a:off x="1947427" y="1317075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</a:t>
            </a:r>
            <a:endParaRPr sz="800"/>
          </a:p>
        </p:txBody>
      </p:sp>
      <p:sp>
        <p:nvSpPr>
          <p:cNvPr id="192" name="Google Shape;192;p18"/>
          <p:cNvSpPr/>
          <p:nvPr/>
        </p:nvSpPr>
        <p:spPr>
          <a:xfrm>
            <a:off x="1936650" y="2480850"/>
            <a:ext cx="382800" cy="33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193" name="Google Shape;193;p18"/>
          <p:cNvSpPr/>
          <p:nvPr/>
        </p:nvSpPr>
        <p:spPr>
          <a:xfrm>
            <a:off x="1936650" y="2480850"/>
            <a:ext cx="3828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5</a:t>
            </a:r>
            <a:endParaRPr sz="900"/>
          </a:p>
        </p:txBody>
      </p:sp>
      <p:sp>
        <p:nvSpPr>
          <p:cNvPr id="194" name="Google Shape;194;p18"/>
          <p:cNvSpPr/>
          <p:nvPr/>
        </p:nvSpPr>
        <p:spPr>
          <a:xfrm>
            <a:off x="1936650" y="2480850"/>
            <a:ext cx="382800" cy="334200"/>
          </a:xfrm>
          <a:prstGeom prst="ellipse">
            <a:avLst/>
          </a:prstGeom>
          <a:solidFill>
            <a:srgbClr val="A4C2F4"/>
          </a:solidFill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5</a:t>
            </a:r>
            <a:endParaRPr sz="900"/>
          </a:p>
        </p:txBody>
      </p:sp>
      <p:sp>
        <p:nvSpPr>
          <p:cNvPr id="195" name="Google Shape;195;p18"/>
          <p:cNvSpPr/>
          <p:nvPr/>
        </p:nvSpPr>
        <p:spPr>
          <a:xfrm>
            <a:off x="4991250" y="1913350"/>
            <a:ext cx="382800" cy="3342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96" name="Google Shape;196;p18"/>
          <p:cNvSpPr/>
          <p:nvPr/>
        </p:nvSpPr>
        <p:spPr>
          <a:xfrm>
            <a:off x="7388525" y="1314200"/>
            <a:ext cx="382800" cy="33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197" name="Google Shape;197;p18"/>
          <p:cNvSpPr/>
          <p:nvPr/>
        </p:nvSpPr>
        <p:spPr>
          <a:xfrm>
            <a:off x="7388525" y="2480850"/>
            <a:ext cx="382800" cy="33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cxnSp>
        <p:nvCxnSpPr>
          <p:cNvPr id="198" name="Google Shape;198;p18"/>
          <p:cNvCxnSpPr>
            <a:stCxn id="195" idx="7"/>
            <a:endCxn id="199" idx="2"/>
          </p:cNvCxnSpPr>
          <p:nvPr/>
        </p:nvCxnSpPr>
        <p:spPr>
          <a:xfrm flipH="1" rot="10800000">
            <a:off x="5317990" y="1481392"/>
            <a:ext cx="744300" cy="48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0" name="Google Shape;200;p18"/>
          <p:cNvCxnSpPr>
            <a:stCxn id="195" idx="5"/>
          </p:cNvCxnSpPr>
          <p:nvPr/>
        </p:nvCxnSpPr>
        <p:spPr>
          <a:xfrm>
            <a:off x="5317990" y="2198608"/>
            <a:ext cx="733500" cy="44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1" name="Google Shape;201;p18"/>
          <p:cNvCxnSpPr>
            <a:stCxn id="199" idx="6"/>
            <a:endCxn id="196" idx="2"/>
          </p:cNvCxnSpPr>
          <p:nvPr/>
        </p:nvCxnSpPr>
        <p:spPr>
          <a:xfrm>
            <a:off x="6445025" y="1481300"/>
            <a:ext cx="94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2" name="Google Shape;202;p18"/>
          <p:cNvCxnSpPr>
            <a:endCxn id="197" idx="2"/>
          </p:cNvCxnSpPr>
          <p:nvPr/>
        </p:nvCxnSpPr>
        <p:spPr>
          <a:xfrm>
            <a:off x="6434225" y="2647950"/>
            <a:ext cx="954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3" name="Google Shape;203;p18"/>
          <p:cNvCxnSpPr>
            <a:endCxn id="196" idx="3"/>
          </p:cNvCxnSpPr>
          <p:nvPr/>
        </p:nvCxnSpPr>
        <p:spPr>
          <a:xfrm flipH="1" rot="10800000">
            <a:off x="6378085" y="1599458"/>
            <a:ext cx="1066500" cy="93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4" name="Google Shape;204;p18"/>
          <p:cNvSpPr/>
          <p:nvPr/>
        </p:nvSpPr>
        <p:spPr>
          <a:xfrm>
            <a:off x="6034809" y="1628025"/>
            <a:ext cx="125550" cy="883800"/>
          </a:xfrm>
          <a:custGeom>
            <a:rect b="b" l="l" r="r" t="t"/>
            <a:pathLst>
              <a:path extrusionOk="0" h="35352" w="5022">
                <a:moveTo>
                  <a:pt x="4744" y="0"/>
                </a:moveTo>
                <a:cubicBezTo>
                  <a:pt x="3955" y="2505"/>
                  <a:pt x="-34" y="9140"/>
                  <a:pt x="12" y="15032"/>
                </a:cubicBezTo>
                <a:cubicBezTo>
                  <a:pt x="59" y="20924"/>
                  <a:pt x="4188" y="31965"/>
                  <a:pt x="5023" y="353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205" name="Google Shape;205;p18"/>
          <p:cNvSpPr/>
          <p:nvPr/>
        </p:nvSpPr>
        <p:spPr>
          <a:xfrm>
            <a:off x="6299550" y="1635000"/>
            <a:ext cx="134825" cy="842025"/>
          </a:xfrm>
          <a:custGeom>
            <a:rect b="b" l="l" r="r" t="t"/>
            <a:pathLst>
              <a:path extrusionOk="0" h="33681" w="5393">
                <a:moveTo>
                  <a:pt x="2505" y="0"/>
                </a:moveTo>
                <a:cubicBezTo>
                  <a:pt x="2969" y="2830"/>
                  <a:pt x="5707" y="11367"/>
                  <a:pt x="5289" y="16980"/>
                </a:cubicBezTo>
                <a:cubicBezTo>
                  <a:pt x="4872" y="22594"/>
                  <a:pt x="882" y="30898"/>
                  <a:pt x="0" y="33681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sp>
      <p:sp>
        <p:nvSpPr>
          <p:cNvPr id="206" name="Google Shape;206;p18"/>
          <p:cNvSpPr/>
          <p:nvPr/>
        </p:nvSpPr>
        <p:spPr>
          <a:xfrm>
            <a:off x="7359884" y="1622725"/>
            <a:ext cx="125550" cy="883800"/>
          </a:xfrm>
          <a:custGeom>
            <a:rect b="b" l="l" r="r" t="t"/>
            <a:pathLst>
              <a:path extrusionOk="0" h="35352" w="5022">
                <a:moveTo>
                  <a:pt x="4744" y="0"/>
                </a:moveTo>
                <a:cubicBezTo>
                  <a:pt x="3955" y="2505"/>
                  <a:pt x="-34" y="9140"/>
                  <a:pt x="12" y="15032"/>
                </a:cubicBezTo>
                <a:cubicBezTo>
                  <a:pt x="59" y="20924"/>
                  <a:pt x="4188" y="31965"/>
                  <a:pt x="5023" y="353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207" name="Google Shape;207;p18"/>
          <p:cNvSpPr/>
          <p:nvPr/>
        </p:nvSpPr>
        <p:spPr>
          <a:xfrm>
            <a:off x="7636500" y="1635000"/>
            <a:ext cx="134825" cy="842025"/>
          </a:xfrm>
          <a:custGeom>
            <a:rect b="b" l="l" r="r" t="t"/>
            <a:pathLst>
              <a:path extrusionOk="0" h="33681" w="5393">
                <a:moveTo>
                  <a:pt x="2505" y="0"/>
                </a:moveTo>
                <a:cubicBezTo>
                  <a:pt x="2969" y="2830"/>
                  <a:pt x="5707" y="11367"/>
                  <a:pt x="5289" y="16980"/>
                </a:cubicBezTo>
                <a:cubicBezTo>
                  <a:pt x="4872" y="22594"/>
                  <a:pt x="882" y="30898"/>
                  <a:pt x="0" y="33681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sp>
      <p:sp>
        <p:nvSpPr>
          <p:cNvPr id="208" name="Google Shape;208;p18"/>
          <p:cNvSpPr txBox="1"/>
          <p:nvPr/>
        </p:nvSpPr>
        <p:spPr>
          <a:xfrm>
            <a:off x="5374050" y="1481300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10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209" name="Google Shape;209;p18"/>
          <p:cNvCxnSpPr>
            <a:stCxn id="197" idx="1"/>
            <a:endCxn id="195" idx="6"/>
          </p:cNvCxnSpPr>
          <p:nvPr/>
        </p:nvCxnSpPr>
        <p:spPr>
          <a:xfrm rot="10800000">
            <a:off x="5373985" y="2080392"/>
            <a:ext cx="2070600" cy="44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0" name="Google Shape;210;p18"/>
          <p:cNvSpPr txBox="1"/>
          <p:nvPr/>
        </p:nvSpPr>
        <p:spPr>
          <a:xfrm>
            <a:off x="5422036" y="2295750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5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11" name="Google Shape;211;p18"/>
          <p:cNvSpPr txBox="1"/>
          <p:nvPr/>
        </p:nvSpPr>
        <p:spPr>
          <a:xfrm>
            <a:off x="6680902" y="259904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12" name="Google Shape;212;p18"/>
          <p:cNvSpPr txBox="1"/>
          <p:nvPr/>
        </p:nvSpPr>
        <p:spPr>
          <a:xfrm>
            <a:off x="7708702" y="1895266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6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13" name="Google Shape;213;p18"/>
          <p:cNvSpPr txBox="1"/>
          <p:nvPr/>
        </p:nvSpPr>
        <p:spPr>
          <a:xfrm>
            <a:off x="7179127" y="1895266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4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14" name="Google Shape;214;p18"/>
          <p:cNvSpPr txBox="1"/>
          <p:nvPr/>
        </p:nvSpPr>
        <p:spPr>
          <a:xfrm>
            <a:off x="6711852" y="123279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15" name="Google Shape;215;p18"/>
          <p:cNvSpPr txBox="1"/>
          <p:nvPr/>
        </p:nvSpPr>
        <p:spPr>
          <a:xfrm flipH="1">
            <a:off x="5818638" y="1820000"/>
            <a:ext cx="306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16" name="Google Shape;216;p18"/>
          <p:cNvSpPr txBox="1"/>
          <p:nvPr/>
        </p:nvSpPr>
        <p:spPr>
          <a:xfrm>
            <a:off x="6375752" y="1825634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3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17" name="Google Shape;217;p18"/>
          <p:cNvSpPr txBox="1"/>
          <p:nvPr/>
        </p:nvSpPr>
        <p:spPr>
          <a:xfrm>
            <a:off x="6652602" y="229259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7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18" name="Google Shape;218;p18"/>
          <p:cNvSpPr/>
          <p:nvPr/>
        </p:nvSpPr>
        <p:spPr>
          <a:xfrm>
            <a:off x="6051490" y="1317075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</a:t>
            </a:r>
            <a:endParaRPr sz="800"/>
          </a:p>
        </p:txBody>
      </p:sp>
      <p:sp>
        <p:nvSpPr>
          <p:cNvPr id="219" name="Google Shape;219;p18"/>
          <p:cNvSpPr/>
          <p:nvPr/>
        </p:nvSpPr>
        <p:spPr>
          <a:xfrm>
            <a:off x="6051450" y="2480850"/>
            <a:ext cx="382800" cy="334200"/>
          </a:xfrm>
          <a:prstGeom prst="ellipse">
            <a:avLst/>
          </a:prstGeom>
          <a:solidFill>
            <a:srgbClr val="A4C2F4"/>
          </a:solidFill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5</a:t>
            </a:r>
            <a:endParaRPr sz="900"/>
          </a:p>
        </p:txBody>
      </p:sp>
      <p:cxnSp>
        <p:nvCxnSpPr>
          <p:cNvPr id="220" name="Google Shape;220;p18"/>
          <p:cNvCxnSpPr/>
          <p:nvPr/>
        </p:nvCxnSpPr>
        <p:spPr>
          <a:xfrm flipH="1" rot="10800000">
            <a:off x="6385733" y="1585846"/>
            <a:ext cx="1066500" cy="9303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1" name="Google Shape;221;p18"/>
          <p:cNvCxnSpPr/>
          <p:nvPr/>
        </p:nvCxnSpPr>
        <p:spPr>
          <a:xfrm>
            <a:off x="6441825" y="2647950"/>
            <a:ext cx="9543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2" name="Google Shape;222;p18"/>
          <p:cNvSpPr/>
          <p:nvPr/>
        </p:nvSpPr>
        <p:spPr>
          <a:xfrm>
            <a:off x="6299550" y="1634988"/>
            <a:ext cx="134825" cy="842025"/>
          </a:xfrm>
          <a:custGeom>
            <a:rect b="b" l="l" r="r" t="t"/>
            <a:pathLst>
              <a:path extrusionOk="0" h="33681" w="5393">
                <a:moveTo>
                  <a:pt x="2505" y="0"/>
                </a:moveTo>
                <a:cubicBezTo>
                  <a:pt x="2969" y="2830"/>
                  <a:pt x="5707" y="11367"/>
                  <a:pt x="5289" y="16980"/>
                </a:cubicBezTo>
                <a:cubicBezTo>
                  <a:pt x="4872" y="22594"/>
                  <a:pt x="882" y="30898"/>
                  <a:pt x="0" y="33681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sp>
      <p:sp>
        <p:nvSpPr>
          <p:cNvPr id="223" name="Google Shape;223;p18"/>
          <p:cNvSpPr/>
          <p:nvPr/>
        </p:nvSpPr>
        <p:spPr>
          <a:xfrm>
            <a:off x="6051490" y="1317075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8</a:t>
            </a:r>
            <a:endParaRPr sz="800"/>
          </a:p>
        </p:txBody>
      </p:sp>
      <p:sp>
        <p:nvSpPr>
          <p:cNvPr id="224" name="Google Shape;224;p18"/>
          <p:cNvSpPr/>
          <p:nvPr/>
        </p:nvSpPr>
        <p:spPr>
          <a:xfrm>
            <a:off x="7388525" y="1317075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14</a:t>
            </a:r>
            <a:endParaRPr sz="800"/>
          </a:p>
        </p:txBody>
      </p:sp>
      <p:sp>
        <p:nvSpPr>
          <p:cNvPr id="225" name="Google Shape;225;p18"/>
          <p:cNvSpPr/>
          <p:nvPr/>
        </p:nvSpPr>
        <p:spPr>
          <a:xfrm>
            <a:off x="7388525" y="2477975"/>
            <a:ext cx="3828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7</a:t>
            </a:r>
            <a:endParaRPr sz="900"/>
          </a:p>
        </p:txBody>
      </p:sp>
      <p:sp>
        <p:nvSpPr>
          <p:cNvPr id="226" name="Google Shape;226;p18"/>
          <p:cNvSpPr/>
          <p:nvPr/>
        </p:nvSpPr>
        <p:spPr>
          <a:xfrm>
            <a:off x="7388525" y="2477975"/>
            <a:ext cx="382800" cy="334200"/>
          </a:xfrm>
          <a:prstGeom prst="ellipse">
            <a:avLst/>
          </a:prstGeom>
          <a:solidFill>
            <a:srgbClr val="A4C2F4"/>
          </a:solidFill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7</a:t>
            </a:r>
            <a:endParaRPr sz="900"/>
          </a:p>
        </p:txBody>
      </p:sp>
      <p:sp>
        <p:nvSpPr>
          <p:cNvPr id="227" name="Google Shape;227;p18"/>
          <p:cNvSpPr/>
          <p:nvPr/>
        </p:nvSpPr>
        <p:spPr>
          <a:xfrm>
            <a:off x="5067450" y="4123150"/>
            <a:ext cx="382800" cy="3342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cxnSp>
        <p:nvCxnSpPr>
          <p:cNvPr id="228" name="Google Shape;228;p18"/>
          <p:cNvCxnSpPr>
            <a:stCxn id="227" idx="7"/>
          </p:cNvCxnSpPr>
          <p:nvPr/>
        </p:nvCxnSpPr>
        <p:spPr>
          <a:xfrm flipH="1" rot="10800000">
            <a:off x="5394190" y="3691192"/>
            <a:ext cx="744300" cy="48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9" name="Google Shape;229;p18"/>
          <p:cNvCxnSpPr>
            <a:stCxn id="227" idx="5"/>
          </p:cNvCxnSpPr>
          <p:nvPr/>
        </p:nvCxnSpPr>
        <p:spPr>
          <a:xfrm>
            <a:off x="5394190" y="4408408"/>
            <a:ext cx="733500" cy="44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0" name="Google Shape;230;p18"/>
          <p:cNvCxnSpPr>
            <a:endCxn id="231" idx="2"/>
          </p:cNvCxnSpPr>
          <p:nvPr/>
        </p:nvCxnSpPr>
        <p:spPr>
          <a:xfrm>
            <a:off x="6521225" y="3691100"/>
            <a:ext cx="94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2" name="Google Shape;232;p18"/>
          <p:cNvCxnSpPr>
            <a:endCxn id="233" idx="2"/>
          </p:cNvCxnSpPr>
          <p:nvPr/>
        </p:nvCxnSpPr>
        <p:spPr>
          <a:xfrm>
            <a:off x="6510425" y="4857750"/>
            <a:ext cx="954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4" name="Google Shape;234;p18"/>
          <p:cNvCxnSpPr>
            <a:endCxn id="231" idx="3"/>
          </p:cNvCxnSpPr>
          <p:nvPr/>
        </p:nvCxnSpPr>
        <p:spPr>
          <a:xfrm flipH="1" rot="10800000">
            <a:off x="6454285" y="3809258"/>
            <a:ext cx="1066500" cy="93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5" name="Google Shape;235;p18"/>
          <p:cNvSpPr/>
          <p:nvPr/>
        </p:nvSpPr>
        <p:spPr>
          <a:xfrm>
            <a:off x="6024162" y="2471633"/>
            <a:ext cx="437400" cy="3855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5</a:t>
            </a:r>
            <a:endParaRPr sz="900"/>
          </a:p>
        </p:txBody>
      </p:sp>
      <p:sp>
        <p:nvSpPr>
          <p:cNvPr id="236" name="Google Shape;236;p18"/>
          <p:cNvSpPr/>
          <p:nvPr/>
        </p:nvSpPr>
        <p:spPr>
          <a:xfrm>
            <a:off x="6111009" y="3837825"/>
            <a:ext cx="125550" cy="883800"/>
          </a:xfrm>
          <a:custGeom>
            <a:rect b="b" l="l" r="r" t="t"/>
            <a:pathLst>
              <a:path extrusionOk="0" h="35352" w="5022">
                <a:moveTo>
                  <a:pt x="4744" y="0"/>
                </a:moveTo>
                <a:cubicBezTo>
                  <a:pt x="3955" y="2505"/>
                  <a:pt x="-34" y="9140"/>
                  <a:pt x="12" y="15032"/>
                </a:cubicBezTo>
                <a:cubicBezTo>
                  <a:pt x="59" y="20924"/>
                  <a:pt x="4188" y="31965"/>
                  <a:pt x="5023" y="353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237" name="Google Shape;237;p18"/>
          <p:cNvSpPr/>
          <p:nvPr/>
        </p:nvSpPr>
        <p:spPr>
          <a:xfrm>
            <a:off x="6375750" y="3844800"/>
            <a:ext cx="134825" cy="842025"/>
          </a:xfrm>
          <a:custGeom>
            <a:rect b="b" l="l" r="r" t="t"/>
            <a:pathLst>
              <a:path extrusionOk="0" h="33681" w="5393">
                <a:moveTo>
                  <a:pt x="2505" y="0"/>
                </a:moveTo>
                <a:cubicBezTo>
                  <a:pt x="2969" y="2830"/>
                  <a:pt x="5707" y="11367"/>
                  <a:pt x="5289" y="16980"/>
                </a:cubicBezTo>
                <a:cubicBezTo>
                  <a:pt x="4872" y="22594"/>
                  <a:pt x="882" y="30898"/>
                  <a:pt x="0" y="33681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sp>
      <p:sp>
        <p:nvSpPr>
          <p:cNvPr id="238" name="Google Shape;238;p18"/>
          <p:cNvSpPr/>
          <p:nvPr/>
        </p:nvSpPr>
        <p:spPr>
          <a:xfrm>
            <a:off x="7436084" y="3832525"/>
            <a:ext cx="125550" cy="883800"/>
          </a:xfrm>
          <a:custGeom>
            <a:rect b="b" l="l" r="r" t="t"/>
            <a:pathLst>
              <a:path extrusionOk="0" h="35352" w="5022">
                <a:moveTo>
                  <a:pt x="4744" y="0"/>
                </a:moveTo>
                <a:cubicBezTo>
                  <a:pt x="3955" y="2505"/>
                  <a:pt x="-34" y="9140"/>
                  <a:pt x="12" y="15032"/>
                </a:cubicBezTo>
                <a:cubicBezTo>
                  <a:pt x="59" y="20924"/>
                  <a:pt x="4188" y="31965"/>
                  <a:pt x="5023" y="353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239" name="Google Shape;239;p18"/>
          <p:cNvSpPr/>
          <p:nvPr/>
        </p:nvSpPr>
        <p:spPr>
          <a:xfrm>
            <a:off x="7712700" y="3844800"/>
            <a:ext cx="134825" cy="842025"/>
          </a:xfrm>
          <a:custGeom>
            <a:rect b="b" l="l" r="r" t="t"/>
            <a:pathLst>
              <a:path extrusionOk="0" h="33681" w="5393">
                <a:moveTo>
                  <a:pt x="2505" y="0"/>
                </a:moveTo>
                <a:cubicBezTo>
                  <a:pt x="2969" y="2830"/>
                  <a:pt x="5707" y="11367"/>
                  <a:pt x="5289" y="16980"/>
                </a:cubicBezTo>
                <a:cubicBezTo>
                  <a:pt x="4872" y="22594"/>
                  <a:pt x="882" y="30898"/>
                  <a:pt x="0" y="33681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sp>
      <p:sp>
        <p:nvSpPr>
          <p:cNvPr id="240" name="Google Shape;240;p18"/>
          <p:cNvSpPr txBox="1"/>
          <p:nvPr/>
        </p:nvSpPr>
        <p:spPr>
          <a:xfrm>
            <a:off x="5450250" y="3691100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10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241" name="Google Shape;241;p18"/>
          <p:cNvCxnSpPr>
            <a:stCxn id="233" idx="1"/>
            <a:endCxn id="227" idx="6"/>
          </p:cNvCxnSpPr>
          <p:nvPr/>
        </p:nvCxnSpPr>
        <p:spPr>
          <a:xfrm rot="10800000">
            <a:off x="5450250" y="4290250"/>
            <a:ext cx="2070600" cy="44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2" name="Google Shape;242;p18"/>
          <p:cNvSpPr txBox="1"/>
          <p:nvPr/>
        </p:nvSpPr>
        <p:spPr>
          <a:xfrm>
            <a:off x="5498236" y="4505550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5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43" name="Google Shape;243;p18"/>
          <p:cNvSpPr txBox="1"/>
          <p:nvPr/>
        </p:nvSpPr>
        <p:spPr>
          <a:xfrm>
            <a:off x="6757102" y="480884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44" name="Google Shape;244;p18"/>
          <p:cNvSpPr txBox="1"/>
          <p:nvPr/>
        </p:nvSpPr>
        <p:spPr>
          <a:xfrm>
            <a:off x="7784902" y="4105066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6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45" name="Google Shape;245;p18"/>
          <p:cNvSpPr txBox="1"/>
          <p:nvPr/>
        </p:nvSpPr>
        <p:spPr>
          <a:xfrm>
            <a:off x="7255327" y="4105066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4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46" name="Google Shape;246;p18"/>
          <p:cNvSpPr txBox="1"/>
          <p:nvPr/>
        </p:nvSpPr>
        <p:spPr>
          <a:xfrm>
            <a:off x="6788052" y="344259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47" name="Google Shape;247;p18"/>
          <p:cNvSpPr txBox="1"/>
          <p:nvPr/>
        </p:nvSpPr>
        <p:spPr>
          <a:xfrm flipH="1">
            <a:off x="5894838" y="4029800"/>
            <a:ext cx="306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48" name="Google Shape;248;p18"/>
          <p:cNvSpPr txBox="1"/>
          <p:nvPr/>
        </p:nvSpPr>
        <p:spPr>
          <a:xfrm>
            <a:off x="6451952" y="4035434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3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49" name="Google Shape;249;p18"/>
          <p:cNvSpPr txBox="1"/>
          <p:nvPr/>
        </p:nvSpPr>
        <p:spPr>
          <a:xfrm>
            <a:off x="6897302" y="434554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7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50" name="Google Shape;250;p18"/>
          <p:cNvSpPr/>
          <p:nvPr/>
        </p:nvSpPr>
        <p:spPr>
          <a:xfrm>
            <a:off x="6127690" y="3526875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</a:t>
            </a:r>
            <a:endParaRPr sz="800"/>
          </a:p>
        </p:txBody>
      </p:sp>
      <p:sp>
        <p:nvSpPr>
          <p:cNvPr id="251" name="Google Shape;251;p18"/>
          <p:cNvSpPr/>
          <p:nvPr/>
        </p:nvSpPr>
        <p:spPr>
          <a:xfrm>
            <a:off x="6127690" y="3526875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8</a:t>
            </a:r>
            <a:endParaRPr sz="800"/>
          </a:p>
        </p:txBody>
      </p:sp>
      <p:sp>
        <p:nvSpPr>
          <p:cNvPr id="252" name="Google Shape;252;p18"/>
          <p:cNvSpPr/>
          <p:nvPr/>
        </p:nvSpPr>
        <p:spPr>
          <a:xfrm>
            <a:off x="6127650" y="4690650"/>
            <a:ext cx="382800" cy="3342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5</a:t>
            </a:r>
            <a:endParaRPr sz="900"/>
          </a:p>
        </p:txBody>
      </p:sp>
      <p:sp>
        <p:nvSpPr>
          <p:cNvPr id="253" name="Google Shape;253;p18"/>
          <p:cNvSpPr/>
          <p:nvPr/>
        </p:nvSpPr>
        <p:spPr>
          <a:xfrm>
            <a:off x="7464725" y="4687775"/>
            <a:ext cx="382800" cy="334200"/>
          </a:xfrm>
          <a:prstGeom prst="ellipse">
            <a:avLst/>
          </a:prstGeom>
          <a:solidFill>
            <a:srgbClr val="A4C2F4"/>
          </a:solidFill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7</a:t>
            </a:r>
            <a:endParaRPr sz="900"/>
          </a:p>
        </p:txBody>
      </p:sp>
      <p:sp>
        <p:nvSpPr>
          <p:cNvPr id="254" name="Google Shape;254;p18"/>
          <p:cNvSpPr/>
          <p:nvPr/>
        </p:nvSpPr>
        <p:spPr>
          <a:xfrm>
            <a:off x="7717600" y="3844788"/>
            <a:ext cx="134825" cy="842025"/>
          </a:xfrm>
          <a:custGeom>
            <a:rect b="b" l="l" r="r" t="t"/>
            <a:pathLst>
              <a:path extrusionOk="0" h="33681" w="5393">
                <a:moveTo>
                  <a:pt x="2505" y="0"/>
                </a:moveTo>
                <a:cubicBezTo>
                  <a:pt x="2969" y="2830"/>
                  <a:pt x="5707" y="11367"/>
                  <a:pt x="5289" y="16980"/>
                </a:cubicBezTo>
                <a:cubicBezTo>
                  <a:pt x="4872" y="22594"/>
                  <a:pt x="882" y="30898"/>
                  <a:pt x="0" y="33681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stealth"/>
            <a:tailEnd len="med" w="med" type="none"/>
          </a:ln>
        </p:spPr>
      </p:sp>
      <p:sp>
        <p:nvSpPr>
          <p:cNvPr id="255" name="Google Shape;255;p18"/>
          <p:cNvSpPr txBox="1"/>
          <p:nvPr/>
        </p:nvSpPr>
        <p:spPr>
          <a:xfrm>
            <a:off x="2753014" y="165659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9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56" name="Google Shape;256;p18"/>
          <p:cNvSpPr txBox="1"/>
          <p:nvPr/>
        </p:nvSpPr>
        <p:spPr>
          <a:xfrm>
            <a:off x="6855362" y="171759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9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57" name="Google Shape;257;p18"/>
          <p:cNvSpPr/>
          <p:nvPr/>
        </p:nvSpPr>
        <p:spPr>
          <a:xfrm>
            <a:off x="7485213" y="3526875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14</a:t>
            </a:r>
            <a:endParaRPr sz="800"/>
          </a:p>
        </p:txBody>
      </p:sp>
      <p:sp>
        <p:nvSpPr>
          <p:cNvPr id="258" name="Google Shape;258;p18"/>
          <p:cNvSpPr/>
          <p:nvPr/>
        </p:nvSpPr>
        <p:spPr>
          <a:xfrm>
            <a:off x="7485213" y="3526875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13</a:t>
            </a:r>
            <a:endParaRPr sz="800"/>
          </a:p>
        </p:txBody>
      </p:sp>
      <p:sp>
        <p:nvSpPr>
          <p:cNvPr id="259" name="Google Shape;259;p18"/>
          <p:cNvSpPr/>
          <p:nvPr/>
        </p:nvSpPr>
        <p:spPr>
          <a:xfrm>
            <a:off x="7464725" y="4687775"/>
            <a:ext cx="382800" cy="3342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7</a:t>
            </a:r>
            <a:endParaRPr sz="900"/>
          </a:p>
        </p:txBody>
      </p:sp>
      <p:sp>
        <p:nvSpPr>
          <p:cNvPr id="260" name="Google Shape;260;p18"/>
          <p:cNvSpPr/>
          <p:nvPr/>
        </p:nvSpPr>
        <p:spPr>
          <a:xfrm>
            <a:off x="6127690" y="3526675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8</a:t>
            </a:r>
            <a:endParaRPr sz="800"/>
          </a:p>
        </p:txBody>
      </p:sp>
      <p:sp>
        <p:nvSpPr>
          <p:cNvPr id="261" name="Google Shape;261;p18"/>
          <p:cNvSpPr/>
          <p:nvPr/>
        </p:nvSpPr>
        <p:spPr>
          <a:xfrm>
            <a:off x="800250" y="4046950"/>
            <a:ext cx="382800" cy="3342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cxnSp>
        <p:nvCxnSpPr>
          <p:cNvPr id="262" name="Google Shape;262;p18"/>
          <p:cNvCxnSpPr>
            <a:stCxn id="261" idx="7"/>
          </p:cNvCxnSpPr>
          <p:nvPr/>
        </p:nvCxnSpPr>
        <p:spPr>
          <a:xfrm flipH="1" rot="10800000">
            <a:off x="1126990" y="3614992"/>
            <a:ext cx="744300" cy="48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3" name="Google Shape;263;p18"/>
          <p:cNvCxnSpPr>
            <a:stCxn id="261" idx="5"/>
          </p:cNvCxnSpPr>
          <p:nvPr/>
        </p:nvCxnSpPr>
        <p:spPr>
          <a:xfrm>
            <a:off x="1126990" y="4332208"/>
            <a:ext cx="733500" cy="44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4" name="Google Shape;264;p18"/>
          <p:cNvCxnSpPr/>
          <p:nvPr/>
        </p:nvCxnSpPr>
        <p:spPr>
          <a:xfrm>
            <a:off x="2254025" y="3614900"/>
            <a:ext cx="94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5" name="Google Shape;265;p18"/>
          <p:cNvCxnSpPr/>
          <p:nvPr/>
        </p:nvCxnSpPr>
        <p:spPr>
          <a:xfrm>
            <a:off x="2243225" y="4781550"/>
            <a:ext cx="954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6" name="Google Shape;266;p18"/>
          <p:cNvCxnSpPr/>
          <p:nvPr/>
        </p:nvCxnSpPr>
        <p:spPr>
          <a:xfrm flipH="1" rot="10800000">
            <a:off x="2187085" y="3733058"/>
            <a:ext cx="1066500" cy="93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67" name="Google Shape;267;p18"/>
          <p:cNvSpPr/>
          <p:nvPr/>
        </p:nvSpPr>
        <p:spPr>
          <a:xfrm>
            <a:off x="1843809" y="3761625"/>
            <a:ext cx="125550" cy="883800"/>
          </a:xfrm>
          <a:custGeom>
            <a:rect b="b" l="l" r="r" t="t"/>
            <a:pathLst>
              <a:path extrusionOk="0" h="35352" w="5022">
                <a:moveTo>
                  <a:pt x="4744" y="0"/>
                </a:moveTo>
                <a:cubicBezTo>
                  <a:pt x="3955" y="2505"/>
                  <a:pt x="-34" y="9140"/>
                  <a:pt x="12" y="15032"/>
                </a:cubicBezTo>
                <a:cubicBezTo>
                  <a:pt x="59" y="20924"/>
                  <a:pt x="4188" y="31965"/>
                  <a:pt x="5023" y="353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268" name="Google Shape;268;p18"/>
          <p:cNvSpPr/>
          <p:nvPr/>
        </p:nvSpPr>
        <p:spPr>
          <a:xfrm>
            <a:off x="2108550" y="3768600"/>
            <a:ext cx="134825" cy="842025"/>
          </a:xfrm>
          <a:custGeom>
            <a:rect b="b" l="l" r="r" t="t"/>
            <a:pathLst>
              <a:path extrusionOk="0" h="33681" w="5393">
                <a:moveTo>
                  <a:pt x="2505" y="0"/>
                </a:moveTo>
                <a:cubicBezTo>
                  <a:pt x="2969" y="2830"/>
                  <a:pt x="5707" y="11367"/>
                  <a:pt x="5289" y="16980"/>
                </a:cubicBezTo>
                <a:cubicBezTo>
                  <a:pt x="4872" y="22594"/>
                  <a:pt x="882" y="30898"/>
                  <a:pt x="0" y="33681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sp>
      <p:sp>
        <p:nvSpPr>
          <p:cNvPr id="269" name="Google Shape;269;p18"/>
          <p:cNvSpPr/>
          <p:nvPr/>
        </p:nvSpPr>
        <p:spPr>
          <a:xfrm>
            <a:off x="3168884" y="3756325"/>
            <a:ext cx="125550" cy="883800"/>
          </a:xfrm>
          <a:custGeom>
            <a:rect b="b" l="l" r="r" t="t"/>
            <a:pathLst>
              <a:path extrusionOk="0" h="35352" w="5022">
                <a:moveTo>
                  <a:pt x="4744" y="0"/>
                </a:moveTo>
                <a:cubicBezTo>
                  <a:pt x="3955" y="2505"/>
                  <a:pt x="-34" y="9140"/>
                  <a:pt x="12" y="15032"/>
                </a:cubicBezTo>
                <a:cubicBezTo>
                  <a:pt x="59" y="20924"/>
                  <a:pt x="4188" y="31965"/>
                  <a:pt x="5023" y="353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270" name="Google Shape;270;p18"/>
          <p:cNvSpPr/>
          <p:nvPr/>
        </p:nvSpPr>
        <p:spPr>
          <a:xfrm>
            <a:off x="3445500" y="3768600"/>
            <a:ext cx="134825" cy="842025"/>
          </a:xfrm>
          <a:custGeom>
            <a:rect b="b" l="l" r="r" t="t"/>
            <a:pathLst>
              <a:path extrusionOk="0" h="33681" w="5393">
                <a:moveTo>
                  <a:pt x="2505" y="0"/>
                </a:moveTo>
                <a:cubicBezTo>
                  <a:pt x="2969" y="2830"/>
                  <a:pt x="5707" y="11367"/>
                  <a:pt x="5289" y="16980"/>
                </a:cubicBezTo>
                <a:cubicBezTo>
                  <a:pt x="4872" y="22594"/>
                  <a:pt x="882" y="30898"/>
                  <a:pt x="0" y="33681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stealth"/>
            <a:tailEnd len="med" w="med" type="none"/>
          </a:ln>
        </p:spPr>
      </p:sp>
      <p:sp>
        <p:nvSpPr>
          <p:cNvPr id="271" name="Google Shape;271;p18"/>
          <p:cNvSpPr txBox="1"/>
          <p:nvPr/>
        </p:nvSpPr>
        <p:spPr>
          <a:xfrm>
            <a:off x="1183050" y="3614900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10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272" name="Google Shape;272;p18"/>
          <p:cNvCxnSpPr>
            <a:endCxn id="261" idx="6"/>
          </p:cNvCxnSpPr>
          <p:nvPr/>
        </p:nvCxnSpPr>
        <p:spPr>
          <a:xfrm rot="10800000">
            <a:off x="1183050" y="4214050"/>
            <a:ext cx="2070600" cy="44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3" name="Google Shape;273;p18"/>
          <p:cNvSpPr txBox="1"/>
          <p:nvPr/>
        </p:nvSpPr>
        <p:spPr>
          <a:xfrm>
            <a:off x="1231036" y="4429350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5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74" name="Google Shape;274;p18"/>
          <p:cNvSpPr txBox="1"/>
          <p:nvPr/>
        </p:nvSpPr>
        <p:spPr>
          <a:xfrm>
            <a:off x="2489902" y="473264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75" name="Google Shape;275;p18"/>
          <p:cNvSpPr txBox="1"/>
          <p:nvPr/>
        </p:nvSpPr>
        <p:spPr>
          <a:xfrm>
            <a:off x="3517702" y="4028866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6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76" name="Google Shape;276;p18"/>
          <p:cNvSpPr txBox="1"/>
          <p:nvPr/>
        </p:nvSpPr>
        <p:spPr>
          <a:xfrm>
            <a:off x="2988127" y="4028866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4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77" name="Google Shape;277;p18"/>
          <p:cNvSpPr txBox="1"/>
          <p:nvPr/>
        </p:nvSpPr>
        <p:spPr>
          <a:xfrm>
            <a:off x="2520852" y="336639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78" name="Google Shape;278;p18"/>
          <p:cNvSpPr txBox="1"/>
          <p:nvPr/>
        </p:nvSpPr>
        <p:spPr>
          <a:xfrm flipH="1">
            <a:off x="1627638" y="3953600"/>
            <a:ext cx="306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79" name="Google Shape;279;p18"/>
          <p:cNvSpPr txBox="1"/>
          <p:nvPr/>
        </p:nvSpPr>
        <p:spPr>
          <a:xfrm>
            <a:off x="2184752" y="3959234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3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80" name="Google Shape;280;p18"/>
          <p:cNvSpPr txBox="1"/>
          <p:nvPr/>
        </p:nvSpPr>
        <p:spPr>
          <a:xfrm>
            <a:off x="2630102" y="4269341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7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81" name="Google Shape;281;p18"/>
          <p:cNvSpPr/>
          <p:nvPr/>
        </p:nvSpPr>
        <p:spPr>
          <a:xfrm>
            <a:off x="1860450" y="4614450"/>
            <a:ext cx="382800" cy="3342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5</a:t>
            </a:r>
            <a:endParaRPr sz="900"/>
          </a:p>
        </p:txBody>
      </p:sp>
      <p:sp>
        <p:nvSpPr>
          <p:cNvPr id="282" name="Google Shape;282;p18"/>
          <p:cNvSpPr/>
          <p:nvPr/>
        </p:nvSpPr>
        <p:spPr>
          <a:xfrm>
            <a:off x="3218013" y="3450675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14</a:t>
            </a:r>
            <a:endParaRPr sz="800"/>
          </a:p>
        </p:txBody>
      </p:sp>
      <p:sp>
        <p:nvSpPr>
          <p:cNvPr id="283" name="Google Shape;283;p18"/>
          <p:cNvSpPr/>
          <p:nvPr/>
        </p:nvSpPr>
        <p:spPr>
          <a:xfrm>
            <a:off x="3218013" y="3450675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13</a:t>
            </a:r>
            <a:endParaRPr sz="800"/>
          </a:p>
        </p:txBody>
      </p:sp>
      <p:sp>
        <p:nvSpPr>
          <p:cNvPr id="284" name="Google Shape;284;p18"/>
          <p:cNvSpPr/>
          <p:nvPr/>
        </p:nvSpPr>
        <p:spPr>
          <a:xfrm>
            <a:off x="3197525" y="4611575"/>
            <a:ext cx="382800" cy="3342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7</a:t>
            </a:r>
            <a:endParaRPr sz="900"/>
          </a:p>
        </p:txBody>
      </p:sp>
      <p:sp>
        <p:nvSpPr>
          <p:cNvPr id="285" name="Google Shape;285;p18"/>
          <p:cNvSpPr/>
          <p:nvPr/>
        </p:nvSpPr>
        <p:spPr>
          <a:xfrm>
            <a:off x="1853640" y="3464125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8</a:t>
            </a:r>
            <a:endParaRPr sz="800"/>
          </a:p>
        </p:txBody>
      </p:sp>
      <p:cxnSp>
        <p:nvCxnSpPr>
          <p:cNvPr id="286" name="Google Shape;286;p18"/>
          <p:cNvCxnSpPr/>
          <p:nvPr/>
        </p:nvCxnSpPr>
        <p:spPr>
          <a:xfrm>
            <a:off x="2293240" y="3602500"/>
            <a:ext cx="928500" cy="21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7" name="Google Shape;287;p18"/>
          <p:cNvSpPr/>
          <p:nvPr/>
        </p:nvSpPr>
        <p:spPr>
          <a:xfrm>
            <a:off x="3218017" y="3448957"/>
            <a:ext cx="437400" cy="334200"/>
          </a:xfrm>
          <a:prstGeom prst="ellipse">
            <a:avLst/>
          </a:prstGeom>
          <a:solidFill>
            <a:srgbClr val="A4C2F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9</a:t>
            </a:r>
            <a:endParaRPr sz="800"/>
          </a:p>
        </p:txBody>
      </p:sp>
      <p:sp>
        <p:nvSpPr>
          <p:cNvPr id="288" name="Google Shape;288;p18"/>
          <p:cNvSpPr/>
          <p:nvPr/>
        </p:nvSpPr>
        <p:spPr>
          <a:xfrm>
            <a:off x="1853644" y="3464125"/>
            <a:ext cx="437400" cy="334200"/>
          </a:xfrm>
          <a:prstGeom prst="ellipse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8</a:t>
            </a:r>
            <a:endParaRPr sz="800"/>
          </a:p>
        </p:txBody>
      </p:sp>
      <p:sp>
        <p:nvSpPr>
          <p:cNvPr id="289" name="Google Shape;289;p18"/>
          <p:cNvSpPr/>
          <p:nvPr/>
        </p:nvSpPr>
        <p:spPr>
          <a:xfrm>
            <a:off x="3218017" y="3455815"/>
            <a:ext cx="437400" cy="3342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9</a:t>
            </a:r>
            <a:endParaRPr sz="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5" name="Google Shape;295;p19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6" name="Google Shape;296;p19"/>
          <p:cNvSpPr txBox="1"/>
          <p:nvPr/>
        </p:nvSpPr>
        <p:spPr>
          <a:xfrm>
            <a:off x="185075" y="246750"/>
            <a:ext cx="640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Exercises</a:t>
            </a:r>
            <a:endParaRPr/>
          </a:p>
        </p:txBody>
      </p:sp>
      <p:pic>
        <p:nvPicPr>
          <p:cNvPr id="297" name="Google Shape;2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763" y="1170737"/>
            <a:ext cx="3033027" cy="154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9"/>
          <p:cNvSpPr txBox="1"/>
          <p:nvPr/>
        </p:nvSpPr>
        <p:spPr>
          <a:xfrm>
            <a:off x="453984" y="1063425"/>
            <a:ext cx="4848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0000"/>
                </a:solidFill>
              </a:rPr>
              <a:t>Source</a:t>
            </a:r>
            <a:endParaRPr sz="700">
              <a:solidFill>
                <a:srgbClr val="FF0000"/>
              </a:solidFill>
            </a:endParaRPr>
          </a:p>
        </p:txBody>
      </p:sp>
      <p:pic>
        <p:nvPicPr>
          <p:cNvPr id="299" name="Google Shape;29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2675" y="1129013"/>
            <a:ext cx="2972801" cy="162541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9"/>
          <p:cNvSpPr/>
          <p:nvPr/>
        </p:nvSpPr>
        <p:spPr>
          <a:xfrm>
            <a:off x="1168500" y="2995475"/>
            <a:ext cx="329100" cy="27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301" name="Google Shape;301;p19"/>
          <p:cNvSpPr/>
          <p:nvPr/>
        </p:nvSpPr>
        <p:spPr>
          <a:xfrm>
            <a:off x="275775" y="3682525"/>
            <a:ext cx="329100" cy="27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</a:t>
            </a:r>
            <a:endParaRPr sz="1000"/>
          </a:p>
        </p:txBody>
      </p:sp>
      <p:sp>
        <p:nvSpPr>
          <p:cNvPr id="302" name="Google Shape;302;p19"/>
          <p:cNvSpPr txBox="1"/>
          <p:nvPr/>
        </p:nvSpPr>
        <p:spPr>
          <a:xfrm>
            <a:off x="185084" y="3880529"/>
            <a:ext cx="4848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0000"/>
                </a:solidFill>
              </a:rPr>
              <a:t>Source</a:t>
            </a:r>
            <a:endParaRPr sz="700">
              <a:solidFill>
                <a:srgbClr val="FF0000"/>
              </a:solidFill>
            </a:endParaRPr>
          </a:p>
        </p:txBody>
      </p:sp>
      <p:sp>
        <p:nvSpPr>
          <p:cNvPr id="303" name="Google Shape;303;p19"/>
          <p:cNvSpPr/>
          <p:nvPr/>
        </p:nvSpPr>
        <p:spPr>
          <a:xfrm>
            <a:off x="1168500" y="4237750"/>
            <a:ext cx="329100" cy="27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304" name="Google Shape;304;p19"/>
          <p:cNvSpPr/>
          <p:nvPr/>
        </p:nvSpPr>
        <p:spPr>
          <a:xfrm>
            <a:off x="2170875" y="3682525"/>
            <a:ext cx="329100" cy="27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305" name="Google Shape;305;p19"/>
          <p:cNvSpPr/>
          <p:nvPr/>
        </p:nvSpPr>
        <p:spPr>
          <a:xfrm>
            <a:off x="3041375" y="3031350"/>
            <a:ext cx="329100" cy="27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306" name="Google Shape;306;p19"/>
          <p:cNvSpPr/>
          <p:nvPr/>
        </p:nvSpPr>
        <p:spPr>
          <a:xfrm>
            <a:off x="3041375" y="4273625"/>
            <a:ext cx="329100" cy="27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cxnSp>
        <p:nvCxnSpPr>
          <p:cNvPr id="307" name="Google Shape;307;p19"/>
          <p:cNvCxnSpPr>
            <a:stCxn id="301" idx="7"/>
            <a:endCxn id="300" idx="3"/>
          </p:cNvCxnSpPr>
          <p:nvPr/>
        </p:nvCxnSpPr>
        <p:spPr>
          <a:xfrm flipH="1" rot="10800000">
            <a:off x="556679" y="3229481"/>
            <a:ext cx="660000" cy="49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8" name="Google Shape;308;p19"/>
          <p:cNvCxnSpPr>
            <a:stCxn id="301" idx="5"/>
            <a:endCxn id="303" idx="2"/>
          </p:cNvCxnSpPr>
          <p:nvPr/>
        </p:nvCxnSpPr>
        <p:spPr>
          <a:xfrm>
            <a:off x="556679" y="3916569"/>
            <a:ext cx="611700" cy="45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9" name="Google Shape;309;p19"/>
          <p:cNvCxnSpPr>
            <a:stCxn id="301" idx="6"/>
            <a:endCxn id="304" idx="2"/>
          </p:cNvCxnSpPr>
          <p:nvPr/>
        </p:nvCxnSpPr>
        <p:spPr>
          <a:xfrm>
            <a:off x="604875" y="3819625"/>
            <a:ext cx="1566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0" name="Google Shape;310;p19"/>
          <p:cNvCxnSpPr>
            <a:stCxn id="300" idx="5"/>
            <a:endCxn id="304" idx="1"/>
          </p:cNvCxnSpPr>
          <p:nvPr/>
        </p:nvCxnSpPr>
        <p:spPr>
          <a:xfrm>
            <a:off x="1449404" y="3229519"/>
            <a:ext cx="769800" cy="49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1" name="Google Shape;311;p19"/>
          <p:cNvCxnSpPr>
            <a:stCxn id="304" idx="3"/>
            <a:endCxn id="303" idx="6"/>
          </p:cNvCxnSpPr>
          <p:nvPr/>
        </p:nvCxnSpPr>
        <p:spPr>
          <a:xfrm flipH="1">
            <a:off x="1497571" y="3916569"/>
            <a:ext cx="721500" cy="45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2" name="Google Shape;312;p19"/>
          <p:cNvCxnSpPr>
            <a:stCxn id="305" idx="3"/>
            <a:endCxn id="304" idx="7"/>
          </p:cNvCxnSpPr>
          <p:nvPr/>
        </p:nvCxnSpPr>
        <p:spPr>
          <a:xfrm flipH="1">
            <a:off x="2451771" y="3265394"/>
            <a:ext cx="637800" cy="45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3" name="Google Shape;313;p19"/>
          <p:cNvCxnSpPr>
            <a:stCxn id="304" idx="5"/>
            <a:endCxn id="306" idx="2"/>
          </p:cNvCxnSpPr>
          <p:nvPr/>
        </p:nvCxnSpPr>
        <p:spPr>
          <a:xfrm>
            <a:off x="2451779" y="3916569"/>
            <a:ext cx="589500" cy="49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4" name="Google Shape;314;p19"/>
          <p:cNvCxnSpPr>
            <a:stCxn id="303" idx="6"/>
            <a:endCxn id="306" idx="2"/>
          </p:cNvCxnSpPr>
          <p:nvPr/>
        </p:nvCxnSpPr>
        <p:spPr>
          <a:xfrm>
            <a:off x="1497600" y="4374850"/>
            <a:ext cx="1543800" cy="3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5" name="Google Shape;315;p19"/>
          <p:cNvCxnSpPr>
            <a:stCxn id="300" idx="6"/>
            <a:endCxn id="305" idx="2"/>
          </p:cNvCxnSpPr>
          <p:nvPr/>
        </p:nvCxnSpPr>
        <p:spPr>
          <a:xfrm>
            <a:off x="1497600" y="3132575"/>
            <a:ext cx="1543800" cy="3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16" name="Google Shape;316;p19"/>
          <p:cNvCxnSpPr>
            <a:stCxn id="305" idx="4"/>
            <a:endCxn id="306" idx="0"/>
          </p:cNvCxnSpPr>
          <p:nvPr/>
        </p:nvCxnSpPr>
        <p:spPr>
          <a:xfrm>
            <a:off x="3205925" y="3305550"/>
            <a:ext cx="0" cy="96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7" name="Google Shape;317;p19"/>
          <p:cNvSpPr txBox="1"/>
          <p:nvPr/>
        </p:nvSpPr>
        <p:spPr>
          <a:xfrm>
            <a:off x="639148" y="3279098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18" name="Google Shape;318;p19"/>
          <p:cNvSpPr txBox="1"/>
          <p:nvPr/>
        </p:nvSpPr>
        <p:spPr>
          <a:xfrm>
            <a:off x="639146" y="4007739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7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19" name="Google Shape;319;p19"/>
          <p:cNvSpPr txBox="1"/>
          <p:nvPr/>
        </p:nvSpPr>
        <p:spPr>
          <a:xfrm>
            <a:off x="1141648" y="3584360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6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20" name="Google Shape;320;p19"/>
          <p:cNvSpPr txBox="1"/>
          <p:nvPr/>
        </p:nvSpPr>
        <p:spPr>
          <a:xfrm>
            <a:off x="1642835" y="3927885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3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21" name="Google Shape;321;p19"/>
          <p:cNvSpPr txBox="1"/>
          <p:nvPr/>
        </p:nvSpPr>
        <p:spPr>
          <a:xfrm>
            <a:off x="2050577" y="4287357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22" name="Google Shape;322;p19"/>
          <p:cNvSpPr txBox="1"/>
          <p:nvPr/>
        </p:nvSpPr>
        <p:spPr>
          <a:xfrm>
            <a:off x="2645227" y="3927882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23" name="Google Shape;323;p19"/>
          <p:cNvSpPr txBox="1"/>
          <p:nvPr/>
        </p:nvSpPr>
        <p:spPr>
          <a:xfrm>
            <a:off x="1731616" y="3235243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4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24" name="Google Shape;324;p19"/>
          <p:cNvSpPr txBox="1"/>
          <p:nvPr/>
        </p:nvSpPr>
        <p:spPr>
          <a:xfrm>
            <a:off x="2078089" y="2909632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25" name="Google Shape;325;p19"/>
          <p:cNvSpPr txBox="1"/>
          <p:nvPr/>
        </p:nvSpPr>
        <p:spPr>
          <a:xfrm>
            <a:off x="2579277" y="3255807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26" name="Google Shape;326;p19"/>
          <p:cNvSpPr txBox="1"/>
          <p:nvPr/>
        </p:nvSpPr>
        <p:spPr>
          <a:xfrm>
            <a:off x="3173277" y="3620232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27" name="Google Shape;327;p19"/>
          <p:cNvSpPr/>
          <p:nvPr/>
        </p:nvSpPr>
        <p:spPr>
          <a:xfrm>
            <a:off x="5283300" y="2995475"/>
            <a:ext cx="329100" cy="27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</a:t>
            </a:r>
            <a:endParaRPr sz="1000"/>
          </a:p>
        </p:txBody>
      </p:sp>
      <p:sp>
        <p:nvSpPr>
          <p:cNvPr id="328" name="Google Shape;328;p19"/>
          <p:cNvSpPr/>
          <p:nvPr/>
        </p:nvSpPr>
        <p:spPr>
          <a:xfrm>
            <a:off x="4390575" y="3682525"/>
            <a:ext cx="329100" cy="27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</a:t>
            </a:r>
            <a:endParaRPr sz="1000"/>
          </a:p>
        </p:txBody>
      </p:sp>
      <p:sp>
        <p:nvSpPr>
          <p:cNvPr id="329" name="Google Shape;329;p19"/>
          <p:cNvSpPr txBox="1"/>
          <p:nvPr/>
        </p:nvSpPr>
        <p:spPr>
          <a:xfrm>
            <a:off x="4299884" y="3880529"/>
            <a:ext cx="4848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0000"/>
                </a:solidFill>
              </a:rPr>
              <a:t>Source</a:t>
            </a:r>
            <a:endParaRPr sz="700">
              <a:solidFill>
                <a:srgbClr val="FF0000"/>
              </a:solidFill>
            </a:endParaRPr>
          </a:p>
        </p:txBody>
      </p:sp>
      <p:sp>
        <p:nvSpPr>
          <p:cNvPr id="330" name="Google Shape;330;p19"/>
          <p:cNvSpPr/>
          <p:nvPr/>
        </p:nvSpPr>
        <p:spPr>
          <a:xfrm>
            <a:off x="5283300" y="4237750"/>
            <a:ext cx="329100" cy="27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7</a:t>
            </a:r>
            <a:endParaRPr sz="1000"/>
          </a:p>
        </p:txBody>
      </p:sp>
      <p:sp>
        <p:nvSpPr>
          <p:cNvPr id="331" name="Google Shape;331;p19"/>
          <p:cNvSpPr/>
          <p:nvPr/>
        </p:nvSpPr>
        <p:spPr>
          <a:xfrm>
            <a:off x="6285675" y="3682525"/>
            <a:ext cx="329100" cy="27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</a:t>
            </a:r>
            <a:endParaRPr sz="1000"/>
          </a:p>
        </p:txBody>
      </p:sp>
      <p:sp>
        <p:nvSpPr>
          <p:cNvPr id="332" name="Google Shape;332;p19"/>
          <p:cNvSpPr/>
          <p:nvPr/>
        </p:nvSpPr>
        <p:spPr>
          <a:xfrm>
            <a:off x="7156175" y="3031350"/>
            <a:ext cx="329100" cy="27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</a:t>
            </a:r>
            <a:endParaRPr sz="1000"/>
          </a:p>
        </p:txBody>
      </p:sp>
      <p:sp>
        <p:nvSpPr>
          <p:cNvPr id="333" name="Google Shape;333;p19"/>
          <p:cNvSpPr/>
          <p:nvPr/>
        </p:nvSpPr>
        <p:spPr>
          <a:xfrm>
            <a:off x="7156175" y="4273625"/>
            <a:ext cx="329100" cy="274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</a:t>
            </a:r>
            <a:endParaRPr sz="1000"/>
          </a:p>
        </p:txBody>
      </p:sp>
      <p:cxnSp>
        <p:nvCxnSpPr>
          <p:cNvPr id="334" name="Google Shape;334;p19"/>
          <p:cNvCxnSpPr>
            <a:stCxn id="328" idx="7"/>
            <a:endCxn id="327" idx="3"/>
          </p:cNvCxnSpPr>
          <p:nvPr/>
        </p:nvCxnSpPr>
        <p:spPr>
          <a:xfrm flipH="1" rot="10800000">
            <a:off x="4671479" y="3229481"/>
            <a:ext cx="660000" cy="49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5" name="Google Shape;335;p19"/>
          <p:cNvCxnSpPr>
            <a:stCxn id="328" idx="5"/>
            <a:endCxn id="330" idx="2"/>
          </p:cNvCxnSpPr>
          <p:nvPr/>
        </p:nvCxnSpPr>
        <p:spPr>
          <a:xfrm>
            <a:off x="4671479" y="3916569"/>
            <a:ext cx="611700" cy="45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6" name="Google Shape;336;p19"/>
          <p:cNvCxnSpPr>
            <a:stCxn id="328" idx="6"/>
            <a:endCxn id="331" idx="2"/>
          </p:cNvCxnSpPr>
          <p:nvPr/>
        </p:nvCxnSpPr>
        <p:spPr>
          <a:xfrm>
            <a:off x="4719675" y="3819625"/>
            <a:ext cx="1566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7" name="Google Shape;337;p19"/>
          <p:cNvCxnSpPr>
            <a:stCxn id="327" idx="5"/>
            <a:endCxn id="331" idx="1"/>
          </p:cNvCxnSpPr>
          <p:nvPr/>
        </p:nvCxnSpPr>
        <p:spPr>
          <a:xfrm>
            <a:off x="5564204" y="3229519"/>
            <a:ext cx="769800" cy="49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8" name="Google Shape;338;p19"/>
          <p:cNvCxnSpPr>
            <a:stCxn id="331" idx="3"/>
            <a:endCxn id="330" idx="6"/>
          </p:cNvCxnSpPr>
          <p:nvPr/>
        </p:nvCxnSpPr>
        <p:spPr>
          <a:xfrm flipH="1">
            <a:off x="5612371" y="3916569"/>
            <a:ext cx="721500" cy="45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9" name="Google Shape;339;p19"/>
          <p:cNvCxnSpPr>
            <a:stCxn id="332" idx="3"/>
            <a:endCxn id="331" idx="7"/>
          </p:cNvCxnSpPr>
          <p:nvPr/>
        </p:nvCxnSpPr>
        <p:spPr>
          <a:xfrm flipH="1">
            <a:off x="6566571" y="3265394"/>
            <a:ext cx="637800" cy="45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0" name="Google Shape;340;p19"/>
          <p:cNvCxnSpPr>
            <a:stCxn id="331" idx="5"/>
            <a:endCxn id="333" idx="2"/>
          </p:cNvCxnSpPr>
          <p:nvPr/>
        </p:nvCxnSpPr>
        <p:spPr>
          <a:xfrm>
            <a:off x="6566579" y="3916569"/>
            <a:ext cx="589500" cy="49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1" name="Google Shape;341;p19"/>
          <p:cNvCxnSpPr>
            <a:stCxn id="330" idx="6"/>
            <a:endCxn id="333" idx="2"/>
          </p:cNvCxnSpPr>
          <p:nvPr/>
        </p:nvCxnSpPr>
        <p:spPr>
          <a:xfrm>
            <a:off x="5612400" y="4374850"/>
            <a:ext cx="1543800" cy="3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2" name="Google Shape;342;p19"/>
          <p:cNvCxnSpPr>
            <a:stCxn id="327" idx="6"/>
            <a:endCxn id="332" idx="2"/>
          </p:cNvCxnSpPr>
          <p:nvPr/>
        </p:nvCxnSpPr>
        <p:spPr>
          <a:xfrm>
            <a:off x="5612400" y="3132575"/>
            <a:ext cx="1543800" cy="3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3" name="Google Shape;343;p19"/>
          <p:cNvCxnSpPr>
            <a:stCxn id="332" idx="4"/>
            <a:endCxn id="333" idx="0"/>
          </p:cNvCxnSpPr>
          <p:nvPr/>
        </p:nvCxnSpPr>
        <p:spPr>
          <a:xfrm>
            <a:off x="7320725" y="3305550"/>
            <a:ext cx="0" cy="968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4" name="Google Shape;344;p19"/>
          <p:cNvSpPr txBox="1"/>
          <p:nvPr/>
        </p:nvSpPr>
        <p:spPr>
          <a:xfrm>
            <a:off x="4753948" y="3279098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45" name="Google Shape;345;p19"/>
          <p:cNvSpPr txBox="1"/>
          <p:nvPr/>
        </p:nvSpPr>
        <p:spPr>
          <a:xfrm>
            <a:off x="4753946" y="4007739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7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46" name="Google Shape;346;p19"/>
          <p:cNvSpPr txBox="1"/>
          <p:nvPr/>
        </p:nvSpPr>
        <p:spPr>
          <a:xfrm>
            <a:off x="5256448" y="3584360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6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47" name="Google Shape;347;p19"/>
          <p:cNvSpPr txBox="1"/>
          <p:nvPr/>
        </p:nvSpPr>
        <p:spPr>
          <a:xfrm>
            <a:off x="5757635" y="3927885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3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48" name="Google Shape;348;p19"/>
          <p:cNvSpPr txBox="1"/>
          <p:nvPr/>
        </p:nvSpPr>
        <p:spPr>
          <a:xfrm>
            <a:off x="6165377" y="4287357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49" name="Google Shape;349;p19"/>
          <p:cNvSpPr txBox="1"/>
          <p:nvPr/>
        </p:nvSpPr>
        <p:spPr>
          <a:xfrm>
            <a:off x="6760027" y="3927882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50" name="Google Shape;350;p19"/>
          <p:cNvSpPr txBox="1"/>
          <p:nvPr/>
        </p:nvSpPr>
        <p:spPr>
          <a:xfrm>
            <a:off x="5846416" y="3235243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4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51" name="Google Shape;351;p19"/>
          <p:cNvSpPr txBox="1"/>
          <p:nvPr/>
        </p:nvSpPr>
        <p:spPr>
          <a:xfrm>
            <a:off x="6192889" y="2909632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52" name="Google Shape;352;p19"/>
          <p:cNvSpPr txBox="1"/>
          <p:nvPr/>
        </p:nvSpPr>
        <p:spPr>
          <a:xfrm>
            <a:off x="6694077" y="3255807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53" name="Google Shape;353;p19"/>
          <p:cNvSpPr txBox="1"/>
          <p:nvPr/>
        </p:nvSpPr>
        <p:spPr>
          <a:xfrm>
            <a:off x="7288077" y="3620232"/>
            <a:ext cx="38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354" name="Google Shape;354;p19"/>
          <p:cNvCxnSpPr/>
          <p:nvPr/>
        </p:nvCxnSpPr>
        <p:spPr>
          <a:xfrm flipH="1" rot="10800000">
            <a:off x="4665948" y="3231258"/>
            <a:ext cx="660000" cy="493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5" name="Google Shape;355;p19"/>
          <p:cNvCxnSpPr/>
          <p:nvPr/>
        </p:nvCxnSpPr>
        <p:spPr>
          <a:xfrm>
            <a:off x="5612400" y="3129886"/>
            <a:ext cx="1543800" cy="36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6" name="Google Shape;356;p19"/>
          <p:cNvCxnSpPr/>
          <p:nvPr/>
        </p:nvCxnSpPr>
        <p:spPr>
          <a:xfrm>
            <a:off x="7320725" y="3305525"/>
            <a:ext cx="0" cy="9681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7" name="Google Shape;357;p19"/>
          <p:cNvCxnSpPr/>
          <p:nvPr/>
        </p:nvCxnSpPr>
        <p:spPr>
          <a:xfrm>
            <a:off x="4662679" y="3914794"/>
            <a:ext cx="611700" cy="4584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8" name="Google Shape;358;p19"/>
          <p:cNvCxnSpPr/>
          <p:nvPr/>
        </p:nvCxnSpPr>
        <p:spPr>
          <a:xfrm flipH="1">
            <a:off x="6566721" y="3265394"/>
            <a:ext cx="637800" cy="457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4" name="Google Shape;364;p20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5" name="Google Shape;365;p20"/>
          <p:cNvSpPr txBox="1"/>
          <p:nvPr/>
        </p:nvSpPr>
        <p:spPr>
          <a:xfrm>
            <a:off x="89100" y="246725"/>
            <a:ext cx="303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Dijkstra’s Algorithm</a:t>
            </a:r>
            <a:endParaRPr/>
          </a:p>
        </p:txBody>
      </p:sp>
      <p:pic>
        <p:nvPicPr>
          <p:cNvPr id="366" name="Google Shape;36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4550" y="3055150"/>
            <a:ext cx="2739425" cy="108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4550" y="1471550"/>
            <a:ext cx="2739425" cy="1185175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0"/>
          <p:cNvSpPr txBox="1"/>
          <p:nvPr/>
        </p:nvSpPr>
        <p:spPr>
          <a:xfrm>
            <a:off x="6014625" y="4325200"/>
            <a:ext cx="2739300" cy="7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0000"/>
                </a:solidFill>
              </a:rPr>
              <a:t>O(1) </a:t>
            </a:r>
            <a:r>
              <a:rPr lang="en" sz="900">
                <a:solidFill>
                  <a:schemeClr val="dk2"/>
                </a:solidFill>
              </a:rPr>
              <a:t>if distance info is stored in an </a:t>
            </a:r>
            <a:r>
              <a:rPr lang="en" sz="900" u="sng">
                <a:solidFill>
                  <a:schemeClr val="dk2"/>
                </a:solidFill>
              </a:rPr>
              <a:t>Array</a:t>
            </a:r>
            <a:endParaRPr sz="900" u="sng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0000"/>
                </a:solidFill>
              </a:rPr>
              <a:t>O(logV) </a:t>
            </a:r>
            <a:r>
              <a:rPr lang="en" sz="900">
                <a:solidFill>
                  <a:schemeClr val="dk2"/>
                </a:solidFill>
              </a:rPr>
              <a:t>if distance info is stored in a </a:t>
            </a:r>
            <a:r>
              <a:rPr lang="en" sz="900" u="sng">
                <a:solidFill>
                  <a:schemeClr val="dk2"/>
                </a:solidFill>
              </a:rPr>
              <a:t>Heap</a:t>
            </a:r>
            <a:r>
              <a:rPr lang="en" sz="900">
                <a:solidFill>
                  <a:schemeClr val="dk2"/>
                </a:solidFill>
              </a:rPr>
              <a:t> </a:t>
            </a:r>
            <a:r>
              <a:rPr lang="en" sz="900">
                <a:solidFill>
                  <a:schemeClr val="dk2"/>
                </a:solidFill>
              </a:rPr>
              <a:t> 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369" name="Google Shape;369;p20"/>
          <p:cNvSpPr txBox="1"/>
          <p:nvPr/>
        </p:nvSpPr>
        <p:spPr>
          <a:xfrm>
            <a:off x="7885850" y="2091300"/>
            <a:ext cx="623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0000"/>
                </a:solidFill>
              </a:rPr>
              <a:t>O(V)</a:t>
            </a:r>
            <a:endParaRPr sz="1500">
              <a:solidFill>
                <a:srgbClr val="FF0000"/>
              </a:solidFill>
            </a:endParaRPr>
          </a:p>
        </p:txBody>
      </p:sp>
      <p:pic>
        <p:nvPicPr>
          <p:cNvPr id="370" name="Google Shape;37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4000" y="1252775"/>
            <a:ext cx="4871997" cy="3382824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0"/>
          <p:cNvSpPr/>
          <p:nvPr/>
        </p:nvSpPr>
        <p:spPr>
          <a:xfrm>
            <a:off x="1809600" y="2656725"/>
            <a:ext cx="507300" cy="2154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00FF"/>
                </a:solidFill>
              </a:rPr>
              <a:t>V</a:t>
            </a:r>
            <a:endParaRPr b="1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7" name="Google Shape;377;p21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8" name="Google Shape;378;p21"/>
          <p:cNvSpPr txBox="1"/>
          <p:nvPr/>
        </p:nvSpPr>
        <p:spPr>
          <a:xfrm>
            <a:off x="185075" y="246750"/>
            <a:ext cx="640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Graph with Negative edge</a:t>
            </a:r>
            <a:endParaRPr/>
          </a:p>
        </p:txBody>
      </p:sp>
      <p:sp>
        <p:nvSpPr>
          <p:cNvPr id="379" name="Google Shape;379;p21"/>
          <p:cNvSpPr/>
          <p:nvPr/>
        </p:nvSpPr>
        <p:spPr>
          <a:xfrm>
            <a:off x="1738596" y="2208425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80" name="Google Shape;380;p21"/>
          <p:cNvSpPr/>
          <p:nvPr/>
        </p:nvSpPr>
        <p:spPr>
          <a:xfrm>
            <a:off x="2909225" y="22084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381" name="Google Shape;381;p21"/>
          <p:cNvSpPr/>
          <p:nvPr/>
        </p:nvSpPr>
        <p:spPr>
          <a:xfrm>
            <a:off x="3993746" y="22084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382" name="Google Shape;382;p21"/>
          <p:cNvSpPr/>
          <p:nvPr/>
        </p:nvSpPr>
        <p:spPr>
          <a:xfrm>
            <a:off x="5248120" y="22084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383" name="Google Shape;383;p21"/>
          <p:cNvSpPr txBox="1"/>
          <p:nvPr/>
        </p:nvSpPr>
        <p:spPr>
          <a:xfrm>
            <a:off x="2335800" y="207375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384" name="Google Shape;384;p21"/>
          <p:cNvSpPr txBox="1"/>
          <p:nvPr/>
        </p:nvSpPr>
        <p:spPr>
          <a:xfrm>
            <a:off x="3442700" y="2057175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385" name="Google Shape;385;p21"/>
          <p:cNvSpPr txBox="1"/>
          <p:nvPr/>
        </p:nvSpPr>
        <p:spPr>
          <a:xfrm>
            <a:off x="4694157" y="2057175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</a:t>
            </a: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386" name="Google Shape;386;p21"/>
          <p:cNvSpPr txBox="1"/>
          <p:nvPr/>
        </p:nvSpPr>
        <p:spPr>
          <a:xfrm>
            <a:off x="186025" y="1069300"/>
            <a:ext cx="823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Will </a:t>
            </a:r>
            <a:r>
              <a:rPr lang="en">
                <a:solidFill>
                  <a:schemeClr val="dk1"/>
                </a:solidFill>
              </a:rPr>
              <a:t>Dijkstra’s algorithm work for the below graph? </a:t>
            </a:r>
            <a:endParaRPr/>
          </a:p>
        </p:txBody>
      </p:sp>
      <p:cxnSp>
        <p:nvCxnSpPr>
          <p:cNvPr id="387" name="Google Shape;387;p21"/>
          <p:cNvCxnSpPr>
            <a:stCxn id="379" idx="6"/>
            <a:endCxn id="380" idx="2"/>
          </p:cNvCxnSpPr>
          <p:nvPr/>
        </p:nvCxnSpPr>
        <p:spPr>
          <a:xfrm>
            <a:off x="2118996" y="2370125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8" name="Google Shape;388;p21"/>
          <p:cNvCxnSpPr>
            <a:stCxn id="380" idx="6"/>
            <a:endCxn id="381" idx="2"/>
          </p:cNvCxnSpPr>
          <p:nvPr/>
        </p:nvCxnSpPr>
        <p:spPr>
          <a:xfrm>
            <a:off x="3289625" y="2370129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9" name="Google Shape;389;p21"/>
          <p:cNvCxnSpPr>
            <a:stCxn id="381" idx="6"/>
            <a:endCxn id="382" idx="2"/>
          </p:cNvCxnSpPr>
          <p:nvPr/>
        </p:nvCxnSpPr>
        <p:spPr>
          <a:xfrm>
            <a:off x="4374146" y="2370129"/>
            <a:ext cx="8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0" name="Google Shape;390;p21"/>
          <p:cNvSpPr txBox="1"/>
          <p:nvPr/>
        </p:nvSpPr>
        <p:spPr>
          <a:xfrm>
            <a:off x="2786600" y="18636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391" name="Google Shape;391;p21"/>
          <p:cNvSpPr txBox="1"/>
          <p:nvPr/>
        </p:nvSpPr>
        <p:spPr>
          <a:xfrm>
            <a:off x="3894125" y="18636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392" name="Google Shape;392;p21"/>
          <p:cNvSpPr txBox="1"/>
          <p:nvPr/>
        </p:nvSpPr>
        <p:spPr>
          <a:xfrm>
            <a:off x="5147025" y="1870500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393" name="Google Shape;393;p21"/>
          <p:cNvSpPr/>
          <p:nvPr/>
        </p:nvSpPr>
        <p:spPr>
          <a:xfrm>
            <a:off x="1738596" y="3427625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394" name="Google Shape;394;p21"/>
          <p:cNvSpPr/>
          <p:nvPr/>
        </p:nvSpPr>
        <p:spPr>
          <a:xfrm>
            <a:off x="2909225" y="34276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395" name="Google Shape;395;p21"/>
          <p:cNvSpPr/>
          <p:nvPr/>
        </p:nvSpPr>
        <p:spPr>
          <a:xfrm>
            <a:off x="3993746" y="34276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396" name="Google Shape;396;p21"/>
          <p:cNvSpPr/>
          <p:nvPr/>
        </p:nvSpPr>
        <p:spPr>
          <a:xfrm>
            <a:off x="5248120" y="34276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397" name="Google Shape;397;p21"/>
          <p:cNvSpPr txBox="1"/>
          <p:nvPr/>
        </p:nvSpPr>
        <p:spPr>
          <a:xfrm>
            <a:off x="2335800" y="329295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398" name="Google Shape;398;p21"/>
          <p:cNvSpPr txBox="1"/>
          <p:nvPr/>
        </p:nvSpPr>
        <p:spPr>
          <a:xfrm>
            <a:off x="3442700" y="3276375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399" name="Google Shape;399;p21"/>
          <p:cNvSpPr txBox="1"/>
          <p:nvPr/>
        </p:nvSpPr>
        <p:spPr>
          <a:xfrm>
            <a:off x="4694157" y="3276375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-2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400" name="Google Shape;400;p21"/>
          <p:cNvCxnSpPr>
            <a:stCxn id="393" idx="6"/>
            <a:endCxn id="394" idx="2"/>
          </p:cNvCxnSpPr>
          <p:nvPr/>
        </p:nvCxnSpPr>
        <p:spPr>
          <a:xfrm>
            <a:off x="2118996" y="3589325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1" name="Google Shape;401;p21"/>
          <p:cNvCxnSpPr>
            <a:stCxn id="394" idx="6"/>
            <a:endCxn id="395" idx="2"/>
          </p:cNvCxnSpPr>
          <p:nvPr/>
        </p:nvCxnSpPr>
        <p:spPr>
          <a:xfrm>
            <a:off x="3289625" y="3589329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2" name="Google Shape;402;p21"/>
          <p:cNvCxnSpPr>
            <a:stCxn id="395" idx="6"/>
            <a:endCxn id="396" idx="2"/>
          </p:cNvCxnSpPr>
          <p:nvPr/>
        </p:nvCxnSpPr>
        <p:spPr>
          <a:xfrm>
            <a:off x="4374146" y="3589329"/>
            <a:ext cx="8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3" name="Google Shape;403;p21"/>
          <p:cNvSpPr txBox="1"/>
          <p:nvPr/>
        </p:nvSpPr>
        <p:spPr>
          <a:xfrm>
            <a:off x="2786600" y="30828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404" name="Google Shape;404;p21"/>
          <p:cNvSpPr txBox="1"/>
          <p:nvPr/>
        </p:nvSpPr>
        <p:spPr>
          <a:xfrm>
            <a:off x="3894125" y="30828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405" name="Google Shape;405;p21"/>
          <p:cNvSpPr txBox="1"/>
          <p:nvPr/>
        </p:nvSpPr>
        <p:spPr>
          <a:xfrm>
            <a:off x="5147025" y="3089700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406" name="Google Shape;406;p21"/>
          <p:cNvSpPr/>
          <p:nvPr/>
        </p:nvSpPr>
        <p:spPr>
          <a:xfrm>
            <a:off x="2909200" y="34276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sp>
        <p:nvSpPr>
          <p:cNvPr id="407" name="Google Shape;407;p21"/>
          <p:cNvSpPr/>
          <p:nvPr/>
        </p:nvSpPr>
        <p:spPr>
          <a:xfrm>
            <a:off x="3993746" y="34276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3</a:t>
            </a:r>
            <a:endParaRPr/>
          </a:p>
        </p:txBody>
      </p:sp>
      <p:sp>
        <p:nvSpPr>
          <p:cNvPr id="408" name="Google Shape;408;p21"/>
          <p:cNvSpPr/>
          <p:nvPr/>
        </p:nvSpPr>
        <p:spPr>
          <a:xfrm>
            <a:off x="5248120" y="34276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cxnSp>
        <p:nvCxnSpPr>
          <p:cNvPr id="409" name="Google Shape;409;p21"/>
          <p:cNvCxnSpPr/>
          <p:nvPr/>
        </p:nvCxnSpPr>
        <p:spPr>
          <a:xfrm>
            <a:off x="2118996" y="3589325"/>
            <a:ext cx="7902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0" name="Google Shape;410;p21"/>
          <p:cNvCxnSpPr/>
          <p:nvPr/>
        </p:nvCxnSpPr>
        <p:spPr>
          <a:xfrm>
            <a:off x="3289625" y="3589329"/>
            <a:ext cx="7041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1" name="Google Shape;411;p21"/>
          <p:cNvCxnSpPr/>
          <p:nvPr/>
        </p:nvCxnSpPr>
        <p:spPr>
          <a:xfrm>
            <a:off x="4374146" y="3589329"/>
            <a:ext cx="8739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12" name="Google Shape;412;p21"/>
          <p:cNvSpPr/>
          <p:nvPr/>
        </p:nvSpPr>
        <p:spPr>
          <a:xfrm>
            <a:off x="6313050" y="2789800"/>
            <a:ext cx="1919268" cy="844020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 works with -ve edge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8" name="Google Shape;418;p22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9" name="Google Shape;419;p22"/>
          <p:cNvSpPr txBox="1"/>
          <p:nvPr/>
        </p:nvSpPr>
        <p:spPr>
          <a:xfrm>
            <a:off x="185075" y="246750"/>
            <a:ext cx="640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Graph with Negative edge</a:t>
            </a:r>
            <a:endParaRPr/>
          </a:p>
        </p:txBody>
      </p:sp>
      <p:sp>
        <p:nvSpPr>
          <p:cNvPr id="420" name="Google Shape;420;p22"/>
          <p:cNvSpPr/>
          <p:nvPr/>
        </p:nvSpPr>
        <p:spPr>
          <a:xfrm>
            <a:off x="214596" y="2208425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421" name="Google Shape;421;p22"/>
          <p:cNvSpPr/>
          <p:nvPr/>
        </p:nvSpPr>
        <p:spPr>
          <a:xfrm>
            <a:off x="1385225" y="22084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422" name="Google Shape;422;p22"/>
          <p:cNvSpPr/>
          <p:nvPr/>
        </p:nvSpPr>
        <p:spPr>
          <a:xfrm>
            <a:off x="2469746" y="22084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423" name="Google Shape;423;p22"/>
          <p:cNvSpPr/>
          <p:nvPr/>
        </p:nvSpPr>
        <p:spPr>
          <a:xfrm>
            <a:off x="3724120" y="22084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424" name="Google Shape;424;p22"/>
          <p:cNvSpPr txBox="1"/>
          <p:nvPr/>
        </p:nvSpPr>
        <p:spPr>
          <a:xfrm>
            <a:off x="811800" y="207375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25" name="Google Shape;425;p22"/>
          <p:cNvSpPr txBox="1"/>
          <p:nvPr/>
        </p:nvSpPr>
        <p:spPr>
          <a:xfrm>
            <a:off x="1918700" y="2057175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26" name="Google Shape;426;p22"/>
          <p:cNvSpPr txBox="1"/>
          <p:nvPr/>
        </p:nvSpPr>
        <p:spPr>
          <a:xfrm>
            <a:off x="3170157" y="2057175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27" name="Google Shape;427;p22"/>
          <p:cNvSpPr txBox="1"/>
          <p:nvPr/>
        </p:nvSpPr>
        <p:spPr>
          <a:xfrm>
            <a:off x="0" y="1069300"/>
            <a:ext cx="823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Will Dijkstra’s algorithm work for the below graphs? </a:t>
            </a:r>
            <a:endParaRPr/>
          </a:p>
        </p:txBody>
      </p:sp>
      <p:cxnSp>
        <p:nvCxnSpPr>
          <p:cNvPr id="428" name="Google Shape;428;p22"/>
          <p:cNvCxnSpPr>
            <a:stCxn id="420" idx="6"/>
            <a:endCxn id="421" idx="2"/>
          </p:cNvCxnSpPr>
          <p:nvPr/>
        </p:nvCxnSpPr>
        <p:spPr>
          <a:xfrm>
            <a:off x="594996" y="2370125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9" name="Google Shape;429;p22"/>
          <p:cNvCxnSpPr>
            <a:stCxn id="421" idx="6"/>
            <a:endCxn id="422" idx="2"/>
          </p:cNvCxnSpPr>
          <p:nvPr/>
        </p:nvCxnSpPr>
        <p:spPr>
          <a:xfrm>
            <a:off x="1765625" y="2370129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0" name="Google Shape;430;p22"/>
          <p:cNvCxnSpPr>
            <a:stCxn id="422" idx="6"/>
            <a:endCxn id="423" idx="2"/>
          </p:cNvCxnSpPr>
          <p:nvPr/>
        </p:nvCxnSpPr>
        <p:spPr>
          <a:xfrm>
            <a:off x="2850146" y="2370129"/>
            <a:ext cx="8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1" name="Google Shape;431;p22"/>
          <p:cNvSpPr txBox="1"/>
          <p:nvPr/>
        </p:nvSpPr>
        <p:spPr>
          <a:xfrm>
            <a:off x="1262600" y="18636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432" name="Google Shape;432;p22"/>
          <p:cNvSpPr txBox="1"/>
          <p:nvPr/>
        </p:nvSpPr>
        <p:spPr>
          <a:xfrm>
            <a:off x="2370125" y="18636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433" name="Google Shape;433;p22"/>
          <p:cNvSpPr txBox="1"/>
          <p:nvPr/>
        </p:nvSpPr>
        <p:spPr>
          <a:xfrm>
            <a:off x="3623025" y="1870500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434" name="Google Shape;434;p22"/>
          <p:cNvSpPr/>
          <p:nvPr/>
        </p:nvSpPr>
        <p:spPr>
          <a:xfrm>
            <a:off x="214596" y="3808625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435" name="Google Shape;435;p22"/>
          <p:cNvSpPr/>
          <p:nvPr/>
        </p:nvSpPr>
        <p:spPr>
          <a:xfrm>
            <a:off x="1385225" y="38086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436" name="Google Shape;436;p22"/>
          <p:cNvSpPr/>
          <p:nvPr/>
        </p:nvSpPr>
        <p:spPr>
          <a:xfrm>
            <a:off x="2469746" y="38086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437" name="Google Shape;437;p22"/>
          <p:cNvSpPr/>
          <p:nvPr/>
        </p:nvSpPr>
        <p:spPr>
          <a:xfrm>
            <a:off x="3724120" y="38086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438" name="Google Shape;438;p22"/>
          <p:cNvSpPr txBox="1"/>
          <p:nvPr/>
        </p:nvSpPr>
        <p:spPr>
          <a:xfrm>
            <a:off x="811800" y="367395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39" name="Google Shape;439;p22"/>
          <p:cNvSpPr txBox="1"/>
          <p:nvPr/>
        </p:nvSpPr>
        <p:spPr>
          <a:xfrm>
            <a:off x="1918700" y="3657375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40" name="Google Shape;440;p22"/>
          <p:cNvSpPr txBox="1"/>
          <p:nvPr/>
        </p:nvSpPr>
        <p:spPr>
          <a:xfrm>
            <a:off x="3170157" y="3657375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441" name="Google Shape;441;p22"/>
          <p:cNvCxnSpPr>
            <a:stCxn id="434" idx="6"/>
            <a:endCxn id="435" idx="2"/>
          </p:cNvCxnSpPr>
          <p:nvPr/>
        </p:nvCxnSpPr>
        <p:spPr>
          <a:xfrm>
            <a:off x="594996" y="3970325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2" name="Google Shape;442;p22"/>
          <p:cNvCxnSpPr>
            <a:stCxn id="435" idx="6"/>
            <a:endCxn id="436" idx="2"/>
          </p:cNvCxnSpPr>
          <p:nvPr/>
        </p:nvCxnSpPr>
        <p:spPr>
          <a:xfrm>
            <a:off x="1765625" y="3970329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3" name="Google Shape;443;p22"/>
          <p:cNvCxnSpPr>
            <a:stCxn id="436" idx="6"/>
            <a:endCxn id="437" idx="2"/>
          </p:cNvCxnSpPr>
          <p:nvPr/>
        </p:nvCxnSpPr>
        <p:spPr>
          <a:xfrm>
            <a:off x="2850146" y="3970329"/>
            <a:ext cx="8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4" name="Google Shape;444;p22"/>
          <p:cNvSpPr txBox="1"/>
          <p:nvPr/>
        </p:nvSpPr>
        <p:spPr>
          <a:xfrm>
            <a:off x="1262600" y="34638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445" name="Google Shape;445;p22"/>
          <p:cNvSpPr txBox="1"/>
          <p:nvPr/>
        </p:nvSpPr>
        <p:spPr>
          <a:xfrm>
            <a:off x="2370125" y="34638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446" name="Google Shape;446;p22"/>
          <p:cNvSpPr txBox="1"/>
          <p:nvPr/>
        </p:nvSpPr>
        <p:spPr>
          <a:xfrm>
            <a:off x="3623025" y="3470700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447" name="Google Shape;447;p22"/>
          <p:cNvSpPr/>
          <p:nvPr/>
        </p:nvSpPr>
        <p:spPr>
          <a:xfrm>
            <a:off x="1385225" y="38086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sp>
        <p:nvSpPr>
          <p:cNvPr id="448" name="Google Shape;448;p22"/>
          <p:cNvSpPr/>
          <p:nvPr/>
        </p:nvSpPr>
        <p:spPr>
          <a:xfrm>
            <a:off x="2471221" y="38086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3</a:t>
            </a:r>
            <a:endParaRPr/>
          </a:p>
        </p:txBody>
      </p:sp>
      <p:sp>
        <p:nvSpPr>
          <p:cNvPr id="449" name="Google Shape;449;p22"/>
          <p:cNvSpPr/>
          <p:nvPr/>
        </p:nvSpPr>
        <p:spPr>
          <a:xfrm>
            <a:off x="3724120" y="38086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5</a:t>
            </a:r>
            <a:endParaRPr/>
          </a:p>
        </p:txBody>
      </p:sp>
      <p:cxnSp>
        <p:nvCxnSpPr>
          <p:cNvPr id="450" name="Google Shape;450;p22"/>
          <p:cNvCxnSpPr/>
          <p:nvPr/>
        </p:nvCxnSpPr>
        <p:spPr>
          <a:xfrm>
            <a:off x="594996" y="3970325"/>
            <a:ext cx="7902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1" name="Google Shape;451;p22"/>
          <p:cNvCxnSpPr/>
          <p:nvPr/>
        </p:nvCxnSpPr>
        <p:spPr>
          <a:xfrm>
            <a:off x="1765625" y="3970329"/>
            <a:ext cx="7041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2" name="Google Shape;452;p22"/>
          <p:cNvCxnSpPr/>
          <p:nvPr/>
        </p:nvCxnSpPr>
        <p:spPr>
          <a:xfrm>
            <a:off x="2850146" y="3970329"/>
            <a:ext cx="8739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3" name="Google Shape;453;p22"/>
          <p:cNvSpPr/>
          <p:nvPr/>
        </p:nvSpPr>
        <p:spPr>
          <a:xfrm>
            <a:off x="1665650" y="1904327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454" name="Google Shape;454;p22"/>
          <p:cNvSpPr txBox="1"/>
          <p:nvPr/>
        </p:nvSpPr>
        <p:spPr>
          <a:xfrm>
            <a:off x="2789757" y="1650838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-3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55" name="Google Shape;455;p22"/>
          <p:cNvSpPr/>
          <p:nvPr/>
        </p:nvSpPr>
        <p:spPr>
          <a:xfrm>
            <a:off x="1665650" y="3504527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456" name="Google Shape;456;p22"/>
          <p:cNvSpPr txBox="1"/>
          <p:nvPr/>
        </p:nvSpPr>
        <p:spPr>
          <a:xfrm>
            <a:off x="2249832" y="3265338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-3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57" name="Google Shape;457;p22"/>
          <p:cNvSpPr/>
          <p:nvPr/>
        </p:nvSpPr>
        <p:spPr>
          <a:xfrm>
            <a:off x="1665650" y="3513102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458" name="Google Shape;458;p22"/>
          <p:cNvSpPr txBox="1"/>
          <p:nvPr/>
        </p:nvSpPr>
        <p:spPr>
          <a:xfrm>
            <a:off x="419725" y="44639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DA works for this graph !!!</a:t>
            </a:r>
            <a:endParaRPr/>
          </a:p>
        </p:txBody>
      </p:sp>
      <p:sp>
        <p:nvSpPr>
          <p:cNvPr id="459" name="Google Shape;459;p22"/>
          <p:cNvSpPr/>
          <p:nvPr/>
        </p:nvSpPr>
        <p:spPr>
          <a:xfrm>
            <a:off x="4862796" y="3808625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460" name="Google Shape;460;p22"/>
          <p:cNvSpPr/>
          <p:nvPr/>
        </p:nvSpPr>
        <p:spPr>
          <a:xfrm>
            <a:off x="6033425" y="38086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461" name="Google Shape;461;p22"/>
          <p:cNvSpPr/>
          <p:nvPr/>
        </p:nvSpPr>
        <p:spPr>
          <a:xfrm>
            <a:off x="7117946" y="38086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462" name="Google Shape;462;p22"/>
          <p:cNvSpPr/>
          <p:nvPr/>
        </p:nvSpPr>
        <p:spPr>
          <a:xfrm>
            <a:off x="8372320" y="38086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463" name="Google Shape;463;p22"/>
          <p:cNvSpPr txBox="1"/>
          <p:nvPr/>
        </p:nvSpPr>
        <p:spPr>
          <a:xfrm>
            <a:off x="5460000" y="367395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64" name="Google Shape;464;p22"/>
          <p:cNvSpPr txBox="1"/>
          <p:nvPr/>
        </p:nvSpPr>
        <p:spPr>
          <a:xfrm>
            <a:off x="6566900" y="3657375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65" name="Google Shape;465;p22"/>
          <p:cNvSpPr txBox="1"/>
          <p:nvPr/>
        </p:nvSpPr>
        <p:spPr>
          <a:xfrm>
            <a:off x="7818357" y="3657375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466" name="Google Shape;466;p22"/>
          <p:cNvCxnSpPr>
            <a:stCxn id="459" idx="6"/>
            <a:endCxn id="460" idx="2"/>
          </p:cNvCxnSpPr>
          <p:nvPr/>
        </p:nvCxnSpPr>
        <p:spPr>
          <a:xfrm>
            <a:off x="5243196" y="3970325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7" name="Google Shape;467;p22"/>
          <p:cNvCxnSpPr>
            <a:stCxn id="460" idx="6"/>
            <a:endCxn id="461" idx="2"/>
          </p:cNvCxnSpPr>
          <p:nvPr/>
        </p:nvCxnSpPr>
        <p:spPr>
          <a:xfrm>
            <a:off x="6413825" y="3970329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8" name="Google Shape;468;p22"/>
          <p:cNvCxnSpPr>
            <a:stCxn id="461" idx="6"/>
            <a:endCxn id="462" idx="2"/>
          </p:cNvCxnSpPr>
          <p:nvPr/>
        </p:nvCxnSpPr>
        <p:spPr>
          <a:xfrm>
            <a:off x="7498346" y="3970329"/>
            <a:ext cx="8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69" name="Google Shape;469;p22"/>
          <p:cNvSpPr txBox="1"/>
          <p:nvPr/>
        </p:nvSpPr>
        <p:spPr>
          <a:xfrm>
            <a:off x="5910800" y="34638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470" name="Google Shape;470;p22"/>
          <p:cNvSpPr txBox="1"/>
          <p:nvPr/>
        </p:nvSpPr>
        <p:spPr>
          <a:xfrm>
            <a:off x="7018325" y="34638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471" name="Google Shape;471;p22"/>
          <p:cNvSpPr txBox="1"/>
          <p:nvPr/>
        </p:nvSpPr>
        <p:spPr>
          <a:xfrm>
            <a:off x="8271225" y="3470700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472" name="Google Shape;472;p22"/>
          <p:cNvSpPr/>
          <p:nvPr/>
        </p:nvSpPr>
        <p:spPr>
          <a:xfrm>
            <a:off x="6034516" y="38086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sp>
        <p:nvSpPr>
          <p:cNvPr id="473" name="Google Shape;473;p22"/>
          <p:cNvSpPr/>
          <p:nvPr/>
        </p:nvSpPr>
        <p:spPr>
          <a:xfrm>
            <a:off x="7119434" y="38086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3</a:t>
            </a:r>
            <a:endParaRPr/>
          </a:p>
        </p:txBody>
      </p:sp>
      <p:sp>
        <p:nvSpPr>
          <p:cNvPr id="474" name="Google Shape;474;p22"/>
          <p:cNvSpPr/>
          <p:nvPr/>
        </p:nvSpPr>
        <p:spPr>
          <a:xfrm>
            <a:off x="8372320" y="38086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5</a:t>
            </a:r>
            <a:endParaRPr/>
          </a:p>
        </p:txBody>
      </p:sp>
      <p:cxnSp>
        <p:nvCxnSpPr>
          <p:cNvPr id="475" name="Google Shape;475;p22"/>
          <p:cNvCxnSpPr/>
          <p:nvPr/>
        </p:nvCxnSpPr>
        <p:spPr>
          <a:xfrm>
            <a:off x="5243196" y="3970325"/>
            <a:ext cx="7902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6" name="Google Shape;476;p22"/>
          <p:cNvCxnSpPr/>
          <p:nvPr/>
        </p:nvCxnSpPr>
        <p:spPr>
          <a:xfrm>
            <a:off x="6413825" y="3970329"/>
            <a:ext cx="7041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7" name="Google Shape;477;p22"/>
          <p:cNvCxnSpPr/>
          <p:nvPr/>
        </p:nvCxnSpPr>
        <p:spPr>
          <a:xfrm>
            <a:off x="7498346" y="3970329"/>
            <a:ext cx="8739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8" name="Google Shape;478;p22"/>
          <p:cNvSpPr/>
          <p:nvPr/>
        </p:nvSpPr>
        <p:spPr>
          <a:xfrm>
            <a:off x="6313850" y="3504527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479" name="Google Shape;479;p22"/>
          <p:cNvSpPr txBox="1"/>
          <p:nvPr/>
        </p:nvSpPr>
        <p:spPr>
          <a:xfrm>
            <a:off x="7054332" y="3239488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-6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80" name="Google Shape;480;p22"/>
          <p:cNvSpPr/>
          <p:nvPr/>
        </p:nvSpPr>
        <p:spPr>
          <a:xfrm>
            <a:off x="6313850" y="3507398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481" name="Google Shape;481;p22"/>
          <p:cNvSpPr/>
          <p:nvPr/>
        </p:nvSpPr>
        <p:spPr>
          <a:xfrm>
            <a:off x="6011902" y="4228350"/>
            <a:ext cx="4815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-</a:t>
            </a:r>
            <a:r>
              <a:rPr lang="en" sz="1200">
                <a:solidFill>
                  <a:schemeClr val="dk1"/>
                </a:solidFill>
              </a:rPr>
              <a:t>1</a:t>
            </a:r>
            <a:endParaRPr sz="1200"/>
          </a:p>
        </p:txBody>
      </p:sp>
      <p:sp>
        <p:nvSpPr>
          <p:cNvPr id="482" name="Google Shape;482;p22"/>
          <p:cNvSpPr/>
          <p:nvPr/>
        </p:nvSpPr>
        <p:spPr>
          <a:xfrm>
            <a:off x="7119434" y="421447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sp>
        <p:nvSpPr>
          <p:cNvPr id="483" name="Google Shape;483;p22"/>
          <p:cNvSpPr/>
          <p:nvPr/>
        </p:nvSpPr>
        <p:spPr>
          <a:xfrm>
            <a:off x="8408170" y="421447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3</a:t>
            </a:r>
            <a:endParaRPr/>
          </a:p>
        </p:txBody>
      </p:sp>
      <p:sp>
        <p:nvSpPr>
          <p:cNvPr id="484" name="Google Shape;484;p22"/>
          <p:cNvSpPr/>
          <p:nvPr/>
        </p:nvSpPr>
        <p:spPr>
          <a:xfrm>
            <a:off x="5983977" y="4648075"/>
            <a:ext cx="4815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-3</a:t>
            </a:r>
            <a:endParaRPr sz="1200"/>
          </a:p>
        </p:txBody>
      </p:sp>
      <p:sp>
        <p:nvSpPr>
          <p:cNvPr id="485" name="Google Shape;485;p22"/>
          <p:cNvSpPr/>
          <p:nvPr/>
        </p:nvSpPr>
        <p:spPr>
          <a:xfrm>
            <a:off x="7155298" y="4648075"/>
            <a:ext cx="4815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-</a:t>
            </a:r>
            <a:r>
              <a:rPr lang="en" sz="1300">
                <a:solidFill>
                  <a:schemeClr val="dk1"/>
                </a:solidFill>
              </a:rPr>
              <a:t>1</a:t>
            </a:r>
            <a:endParaRPr sz="1300"/>
          </a:p>
        </p:txBody>
      </p:sp>
      <p:sp>
        <p:nvSpPr>
          <p:cNvPr id="486" name="Google Shape;486;p22"/>
          <p:cNvSpPr/>
          <p:nvPr/>
        </p:nvSpPr>
        <p:spPr>
          <a:xfrm>
            <a:off x="8480020" y="464807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sp>
        <p:nvSpPr>
          <p:cNvPr id="487" name="Google Shape;487;p22"/>
          <p:cNvSpPr/>
          <p:nvPr/>
        </p:nvSpPr>
        <p:spPr>
          <a:xfrm>
            <a:off x="6341000" y="2782163"/>
            <a:ext cx="1480572" cy="474876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DA fails !!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488" name="Google Shape;488;p22"/>
          <p:cNvSpPr/>
          <p:nvPr/>
        </p:nvSpPr>
        <p:spPr>
          <a:xfrm>
            <a:off x="4710396" y="2208425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489" name="Google Shape;489;p22"/>
          <p:cNvSpPr/>
          <p:nvPr/>
        </p:nvSpPr>
        <p:spPr>
          <a:xfrm>
            <a:off x="5881025" y="22084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490" name="Google Shape;490;p22"/>
          <p:cNvSpPr/>
          <p:nvPr/>
        </p:nvSpPr>
        <p:spPr>
          <a:xfrm>
            <a:off x="6965546" y="22084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491" name="Google Shape;491;p22"/>
          <p:cNvSpPr/>
          <p:nvPr/>
        </p:nvSpPr>
        <p:spPr>
          <a:xfrm>
            <a:off x="8219920" y="22084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492" name="Google Shape;492;p22"/>
          <p:cNvSpPr txBox="1"/>
          <p:nvPr/>
        </p:nvSpPr>
        <p:spPr>
          <a:xfrm>
            <a:off x="5307600" y="207375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93" name="Google Shape;493;p22"/>
          <p:cNvSpPr txBox="1"/>
          <p:nvPr/>
        </p:nvSpPr>
        <p:spPr>
          <a:xfrm>
            <a:off x="6414500" y="2057175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494" name="Google Shape;494;p22"/>
          <p:cNvSpPr txBox="1"/>
          <p:nvPr/>
        </p:nvSpPr>
        <p:spPr>
          <a:xfrm>
            <a:off x="7665957" y="2057175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495" name="Google Shape;495;p22"/>
          <p:cNvCxnSpPr>
            <a:stCxn id="488" idx="6"/>
            <a:endCxn id="489" idx="2"/>
          </p:cNvCxnSpPr>
          <p:nvPr/>
        </p:nvCxnSpPr>
        <p:spPr>
          <a:xfrm>
            <a:off x="5090796" y="2370125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6" name="Google Shape;496;p22"/>
          <p:cNvCxnSpPr>
            <a:stCxn id="489" idx="6"/>
            <a:endCxn id="490" idx="2"/>
          </p:cNvCxnSpPr>
          <p:nvPr/>
        </p:nvCxnSpPr>
        <p:spPr>
          <a:xfrm>
            <a:off x="6261425" y="2370129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7" name="Google Shape;497;p22"/>
          <p:cNvCxnSpPr>
            <a:stCxn id="490" idx="6"/>
            <a:endCxn id="491" idx="2"/>
          </p:cNvCxnSpPr>
          <p:nvPr/>
        </p:nvCxnSpPr>
        <p:spPr>
          <a:xfrm>
            <a:off x="7345946" y="2370129"/>
            <a:ext cx="8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8" name="Google Shape;498;p22"/>
          <p:cNvSpPr txBox="1"/>
          <p:nvPr/>
        </p:nvSpPr>
        <p:spPr>
          <a:xfrm>
            <a:off x="5758400" y="18636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499" name="Google Shape;499;p22"/>
          <p:cNvSpPr txBox="1"/>
          <p:nvPr/>
        </p:nvSpPr>
        <p:spPr>
          <a:xfrm>
            <a:off x="6865925" y="18636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500" name="Google Shape;500;p22"/>
          <p:cNvSpPr txBox="1"/>
          <p:nvPr/>
        </p:nvSpPr>
        <p:spPr>
          <a:xfrm>
            <a:off x="8118825" y="1870500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501" name="Google Shape;501;p22"/>
          <p:cNvSpPr/>
          <p:nvPr/>
        </p:nvSpPr>
        <p:spPr>
          <a:xfrm>
            <a:off x="6161450" y="1904327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502" name="Google Shape;502;p22"/>
          <p:cNvSpPr txBox="1"/>
          <p:nvPr/>
        </p:nvSpPr>
        <p:spPr>
          <a:xfrm>
            <a:off x="7285557" y="1650838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-6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503" name="Google Shape;503;p22"/>
          <p:cNvCxnSpPr/>
          <p:nvPr/>
        </p:nvCxnSpPr>
        <p:spPr>
          <a:xfrm>
            <a:off x="4332100" y="1576550"/>
            <a:ext cx="13800" cy="339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9" name="Google Shape;509;p23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0" name="Google Shape;510;p23"/>
          <p:cNvSpPr txBox="1"/>
          <p:nvPr/>
        </p:nvSpPr>
        <p:spPr>
          <a:xfrm>
            <a:off x="185075" y="246750"/>
            <a:ext cx="640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Graph with Negative edge</a:t>
            </a:r>
            <a:endParaRPr/>
          </a:p>
        </p:txBody>
      </p:sp>
      <p:sp>
        <p:nvSpPr>
          <p:cNvPr id="511" name="Google Shape;511;p23"/>
          <p:cNvSpPr txBox="1"/>
          <p:nvPr/>
        </p:nvSpPr>
        <p:spPr>
          <a:xfrm>
            <a:off x="39825" y="934425"/>
            <a:ext cx="470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Dijkstra’s algorithm fails for the below graph. Why ???</a:t>
            </a:r>
            <a:endParaRPr/>
          </a:p>
        </p:txBody>
      </p:sp>
      <p:sp>
        <p:nvSpPr>
          <p:cNvPr id="512" name="Google Shape;512;p23"/>
          <p:cNvSpPr/>
          <p:nvPr/>
        </p:nvSpPr>
        <p:spPr>
          <a:xfrm>
            <a:off x="290796" y="3808625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513" name="Google Shape;513;p23"/>
          <p:cNvSpPr/>
          <p:nvPr/>
        </p:nvSpPr>
        <p:spPr>
          <a:xfrm>
            <a:off x="1461425" y="38086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514" name="Google Shape;514;p23"/>
          <p:cNvSpPr/>
          <p:nvPr/>
        </p:nvSpPr>
        <p:spPr>
          <a:xfrm>
            <a:off x="2545946" y="38086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515" name="Google Shape;515;p23"/>
          <p:cNvSpPr/>
          <p:nvPr/>
        </p:nvSpPr>
        <p:spPr>
          <a:xfrm>
            <a:off x="3800320" y="38086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516" name="Google Shape;516;p23"/>
          <p:cNvSpPr txBox="1"/>
          <p:nvPr/>
        </p:nvSpPr>
        <p:spPr>
          <a:xfrm>
            <a:off x="888000" y="367395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517" name="Google Shape;517;p23"/>
          <p:cNvSpPr txBox="1"/>
          <p:nvPr/>
        </p:nvSpPr>
        <p:spPr>
          <a:xfrm>
            <a:off x="1994900" y="3657375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518" name="Google Shape;518;p23"/>
          <p:cNvSpPr txBox="1"/>
          <p:nvPr/>
        </p:nvSpPr>
        <p:spPr>
          <a:xfrm>
            <a:off x="3246357" y="3657375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519" name="Google Shape;519;p23"/>
          <p:cNvCxnSpPr>
            <a:stCxn id="512" idx="6"/>
            <a:endCxn id="513" idx="2"/>
          </p:cNvCxnSpPr>
          <p:nvPr/>
        </p:nvCxnSpPr>
        <p:spPr>
          <a:xfrm>
            <a:off x="671196" y="3970325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0" name="Google Shape;520;p23"/>
          <p:cNvCxnSpPr>
            <a:stCxn id="513" idx="6"/>
            <a:endCxn id="514" idx="2"/>
          </p:cNvCxnSpPr>
          <p:nvPr/>
        </p:nvCxnSpPr>
        <p:spPr>
          <a:xfrm>
            <a:off x="1841825" y="3970329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1" name="Google Shape;521;p23"/>
          <p:cNvCxnSpPr>
            <a:stCxn id="514" idx="6"/>
            <a:endCxn id="515" idx="2"/>
          </p:cNvCxnSpPr>
          <p:nvPr/>
        </p:nvCxnSpPr>
        <p:spPr>
          <a:xfrm>
            <a:off x="2926346" y="3970329"/>
            <a:ext cx="8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2" name="Google Shape;522;p23"/>
          <p:cNvSpPr txBox="1"/>
          <p:nvPr/>
        </p:nvSpPr>
        <p:spPr>
          <a:xfrm>
            <a:off x="1338800" y="34638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523" name="Google Shape;523;p23"/>
          <p:cNvSpPr txBox="1"/>
          <p:nvPr/>
        </p:nvSpPr>
        <p:spPr>
          <a:xfrm>
            <a:off x="2446325" y="34638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524" name="Google Shape;524;p23"/>
          <p:cNvSpPr txBox="1"/>
          <p:nvPr/>
        </p:nvSpPr>
        <p:spPr>
          <a:xfrm>
            <a:off x="3699225" y="3470700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525" name="Google Shape;525;p23"/>
          <p:cNvSpPr/>
          <p:nvPr/>
        </p:nvSpPr>
        <p:spPr>
          <a:xfrm>
            <a:off x="1462516" y="38086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sp>
        <p:nvSpPr>
          <p:cNvPr id="526" name="Google Shape;526;p23"/>
          <p:cNvSpPr/>
          <p:nvPr/>
        </p:nvSpPr>
        <p:spPr>
          <a:xfrm>
            <a:off x="2547434" y="38086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3</a:t>
            </a:r>
            <a:endParaRPr/>
          </a:p>
        </p:txBody>
      </p:sp>
      <p:sp>
        <p:nvSpPr>
          <p:cNvPr id="527" name="Google Shape;527;p23"/>
          <p:cNvSpPr/>
          <p:nvPr/>
        </p:nvSpPr>
        <p:spPr>
          <a:xfrm>
            <a:off x="3800320" y="38086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5</a:t>
            </a:r>
            <a:endParaRPr/>
          </a:p>
        </p:txBody>
      </p:sp>
      <p:cxnSp>
        <p:nvCxnSpPr>
          <p:cNvPr id="528" name="Google Shape;528;p23"/>
          <p:cNvCxnSpPr/>
          <p:nvPr/>
        </p:nvCxnSpPr>
        <p:spPr>
          <a:xfrm>
            <a:off x="671196" y="3970325"/>
            <a:ext cx="7902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9" name="Google Shape;529;p23"/>
          <p:cNvCxnSpPr/>
          <p:nvPr/>
        </p:nvCxnSpPr>
        <p:spPr>
          <a:xfrm>
            <a:off x="1841825" y="3970329"/>
            <a:ext cx="7041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0" name="Google Shape;530;p23"/>
          <p:cNvCxnSpPr/>
          <p:nvPr/>
        </p:nvCxnSpPr>
        <p:spPr>
          <a:xfrm>
            <a:off x="2926346" y="3970329"/>
            <a:ext cx="8739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1" name="Google Shape;531;p23"/>
          <p:cNvSpPr/>
          <p:nvPr/>
        </p:nvSpPr>
        <p:spPr>
          <a:xfrm>
            <a:off x="1741850" y="3504527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532" name="Google Shape;532;p23"/>
          <p:cNvSpPr txBox="1"/>
          <p:nvPr/>
        </p:nvSpPr>
        <p:spPr>
          <a:xfrm>
            <a:off x="2482332" y="3239488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-6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533" name="Google Shape;533;p23"/>
          <p:cNvSpPr/>
          <p:nvPr/>
        </p:nvSpPr>
        <p:spPr>
          <a:xfrm>
            <a:off x="1741850" y="3507398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534" name="Google Shape;534;p23"/>
          <p:cNvSpPr/>
          <p:nvPr/>
        </p:nvSpPr>
        <p:spPr>
          <a:xfrm>
            <a:off x="1439902" y="4228350"/>
            <a:ext cx="4815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-1</a:t>
            </a:r>
            <a:endParaRPr sz="1200"/>
          </a:p>
        </p:txBody>
      </p:sp>
      <p:sp>
        <p:nvSpPr>
          <p:cNvPr id="535" name="Google Shape;535;p23"/>
          <p:cNvSpPr/>
          <p:nvPr/>
        </p:nvSpPr>
        <p:spPr>
          <a:xfrm>
            <a:off x="2547434" y="421447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sp>
        <p:nvSpPr>
          <p:cNvPr id="536" name="Google Shape;536;p23"/>
          <p:cNvSpPr/>
          <p:nvPr/>
        </p:nvSpPr>
        <p:spPr>
          <a:xfrm>
            <a:off x="3836170" y="421447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3</a:t>
            </a:r>
            <a:endParaRPr/>
          </a:p>
        </p:txBody>
      </p:sp>
      <p:sp>
        <p:nvSpPr>
          <p:cNvPr id="537" name="Google Shape;537;p23"/>
          <p:cNvSpPr/>
          <p:nvPr/>
        </p:nvSpPr>
        <p:spPr>
          <a:xfrm>
            <a:off x="1411977" y="4648075"/>
            <a:ext cx="4815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-3</a:t>
            </a:r>
            <a:endParaRPr sz="1200"/>
          </a:p>
        </p:txBody>
      </p:sp>
      <p:sp>
        <p:nvSpPr>
          <p:cNvPr id="538" name="Google Shape;538;p23"/>
          <p:cNvSpPr/>
          <p:nvPr/>
        </p:nvSpPr>
        <p:spPr>
          <a:xfrm>
            <a:off x="2583298" y="4648075"/>
            <a:ext cx="4815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-1</a:t>
            </a:r>
            <a:endParaRPr sz="1300"/>
          </a:p>
        </p:txBody>
      </p:sp>
      <p:sp>
        <p:nvSpPr>
          <p:cNvPr id="539" name="Google Shape;539;p23"/>
          <p:cNvSpPr/>
          <p:nvPr/>
        </p:nvSpPr>
        <p:spPr>
          <a:xfrm>
            <a:off x="3908020" y="464807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sp>
        <p:nvSpPr>
          <p:cNvPr id="540" name="Google Shape;540;p23"/>
          <p:cNvSpPr/>
          <p:nvPr/>
        </p:nvSpPr>
        <p:spPr>
          <a:xfrm>
            <a:off x="1769000" y="2782163"/>
            <a:ext cx="1480572" cy="474876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DA fails !!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541" name="Google Shape;541;p23"/>
          <p:cNvSpPr/>
          <p:nvPr/>
        </p:nvSpPr>
        <p:spPr>
          <a:xfrm>
            <a:off x="138396" y="2208425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542" name="Google Shape;542;p23"/>
          <p:cNvSpPr/>
          <p:nvPr/>
        </p:nvSpPr>
        <p:spPr>
          <a:xfrm>
            <a:off x="1309025" y="22084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543" name="Google Shape;543;p23"/>
          <p:cNvSpPr/>
          <p:nvPr/>
        </p:nvSpPr>
        <p:spPr>
          <a:xfrm>
            <a:off x="2393546" y="22084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544" name="Google Shape;544;p23"/>
          <p:cNvSpPr/>
          <p:nvPr/>
        </p:nvSpPr>
        <p:spPr>
          <a:xfrm>
            <a:off x="3647920" y="22084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545" name="Google Shape;545;p23"/>
          <p:cNvSpPr txBox="1"/>
          <p:nvPr/>
        </p:nvSpPr>
        <p:spPr>
          <a:xfrm>
            <a:off x="735600" y="207375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546" name="Google Shape;546;p23"/>
          <p:cNvSpPr txBox="1"/>
          <p:nvPr/>
        </p:nvSpPr>
        <p:spPr>
          <a:xfrm>
            <a:off x="1842500" y="2057175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547" name="Google Shape;547;p23"/>
          <p:cNvSpPr txBox="1"/>
          <p:nvPr/>
        </p:nvSpPr>
        <p:spPr>
          <a:xfrm>
            <a:off x="3093957" y="2057175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548" name="Google Shape;548;p23"/>
          <p:cNvCxnSpPr>
            <a:stCxn id="541" idx="6"/>
            <a:endCxn id="542" idx="2"/>
          </p:cNvCxnSpPr>
          <p:nvPr/>
        </p:nvCxnSpPr>
        <p:spPr>
          <a:xfrm>
            <a:off x="518796" y="2370125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9" name="Google Shape;549;p23"/>
          <p:cNvCxnSpPr>
            <a:stCxn id="542" idx="6"/>
            <a:endCxn id="543" idx="2"/>
          </p:cNvCxnSpPr>
          <p:nvPr/>
        </p:nvCxnSpPr>
        <p:spPr>
          <a:xfrm>
            <a:off x="1689425" y="2370129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0" name="Google Shape;550;p23"/>
          <p:cNvCxnSpPr>
            <a:stCxn id="543" idx="6"/>
            <a:endCxn id="544" idx="2"/>
          </p:cNvCxnSpPr>
          <p:nvPr/>
        </p:nvCxnSpPr>
        <p:spPr>
          <a:xfrm>
            <a:off x="2773946" y="2370129"/>
            <a:ext cx="8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1" name="Google Shape;551;p23"/>
          <p:cNvSpPr txBox="1"/>
          <p:nvPr/>
        </p:nvSpPr>
        <p:spPr>
          <a:xfrm>
            <a:off x="1186400" y="18636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552" name="Google Shape;552;p23"/>
          <p:cNvSpPr txBox="1"/>
          <p:nvPr/>
        </p:nvSpPr>
        <p:spPr>
          <a:xfrm>
            <a:off x="2293925" y="18636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553" name="Google Shape;553;p23"/>
          <p:cNvSpPr txBox="1"/>
          <p:nvPr/>
        </p:nvSpPr>
        <p:spPr>
          <a:xfrm>
            <a:off x="3546825" y="1870500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554" name="Google Shape;554;p23"/>
          <p:cNvSpPr/>
          <p:nvPr/>
        </p:nvSpPr>
        <p:spPr>
          <a:xfrm>
            <a:off x="1589450" y="1904327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555" name="Google Shape;555;p23"/>
          <p:cNvSpPr txBox="1"/>
          <p:nvPr/>
        </p:nvSpPr>
        <p:spPr>
          <a:xfrm>
            <a:off x="2713557" y="1650838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-6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556" name="Google Shape;556;p23"/>
          <p:cNvSpPr/>
          <p:nvPr/>
        </p:nvSpPr>
        <p:spPr>
          <a:xfrm>
            <a:off x="6354977" y="1613350"/>
            <a:ext cx="1021200" cy="400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</a:t>
            </a:r>
            <a:endParaRPr/>
          </a:p>
        </p:txBody>
      </p:sp>
      <p:sp>
        <p:nvSpPr>
          <p:cNvPr id="557" name="Google Shape;557;p23"/>
          <p:cNvSpPr/>
          <p:nvPr/>
        </p:nvSpPr>
        <p:spPr>
          <a:xfrm>
            <a:off x="5997750" y="2499350"/>
            <a:ext cx="1741075" cy="938450"/>
          </a:xfrm>
          <a:prstGeom prst="flowChartDecision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Has -ve Cycle ?</a:t>
            </a:r>
            <a:endParaRPr>
              <a:solidFill>
                <a:srgbClr val="FF0000"/>
              </a:solidFill>
            </a:endParaRPr>
          </a:p>
        </p:txBody>
      </p:sp>
      <p:cxnSp>
        <p:nvCxnSpPr>
          <p:cNvPr id="558" name="Google Shape;558;p23"/>
          <p:cNvCxnSpPr>
            <a:stCxn id="556" idx="4"/>
            <a:endCxn id="557" idx="0"/>
          </p:cNvCxnSpPr>
          <p:nvPr/>
        </p:nvCxnSpPr>
        <p:spPr>
          <a:xfrm>
            <a:off x="6865577" y="2013550"/>
            <a:ext cx="2700" cy="48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59" name="Google Shape;559;p23"/>
          <p:cNvCxnSpPr>
            <a:stCxn id="557" idx="1"/>
          </p:cNvCxnSpPr>
          <p:nvPr/>
        </p:nvCxnSpPr>
        <p:spPr>
          <a:xfrm>
            <a:off x="5997750" y="2968575"/>
            <a:ext cx="0" cy="85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0" name="Google Shape;560;p23"/>
          <p:cNvSpPr/>
          <p:nvPr/>
        </p:nvSpPr>
        <p:spPr>
          <a:xfrm>
            <a:off x="5723575" y="3862775"/>
            <a:ext cx="657900" cy="323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Yes</a:t>
            </a:r>
            <a:endParaRPr/>
          </a:p>
        </p:txBody>
      </p:sp>
      <p:cxnSp>
        <p:nvCxnSpPr>
          <p:cNvPr id="561" name="Google Shape;561;p23"/>
          <p:cNvCxnSpPr/>
          <p:nvPr/>
        </p:nvCxnSpPr>
        <p:spPr>
          <a:xfrm>
            <a:off x="7738825" y="2968575"/>
            <a:ext cx="0" cy="85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2" name="Google Shape;562;p23"/>
          <p:cNvSpPr/>
          <p:nvPr/>
        </p:nvSpPr>
        <p:spPr>
          <a:xfrm>
            <a:off x="7376175" y="3862775"/>
            <a:ext cx="657900" cy="323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</a:t>
            </a:r>
            <a:endParaRPr/>
          </a:p>
        </p:txBody>
      </p:sp>
      <p:sp>
        <p:nvSpPr>
          <p:cNvPr id="563" name="Google Shape;563;p23"/>
          <p:cNvSpPr txBox="1"/>
          <p:nvPr/>
        </p:nvSpPr>
        <p:spPr>
          <a:xfrm>
            <a:off x="5423575" y="10763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Dijkstra’s algorithm fails to find out</a:t>
            </a:r>
            <a:endParaRPr/>
          </a:p>
        </p:txBody>
      </p:sp>
      <p:sp>
        <p:nvSpPr>
          <p:cNvPr id="564" name="Google Shape;564;p23"/>
          <p:cNvSpPr txBox="1"/>
          <p:nvPr/>
        </p:nvSpPr>
        <p:spPr>
          <a:xfrm>
            <a:off x="5401400" y="4565150"/>
            <a:ext cx="31188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Bellman Ford solved the problem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565" name="Google Shape;56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6362" y="1190850"/>
            <a:ext cx="2676175" cy="378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1" name="Google Shape;571;p24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2" name="Google Shape;572;p24"/>
          <p:cNvSpPr txBox="1"/>
          <p:nvPr/>
        </p:nvSpPr>
        <p:spPr>
          <a:xfrm>
            <a:off x="185075" y="246750"/>
            <a:ext cx="640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Bellman Ford Algorithm</a:t>
            </a:r>
            <a:endParaRPr/>
          </a:p>
        </p:txBody>
      </p:sp>
      <p:sp>
        <p:nvSpPr>
          <p:cNvPr id="573" name="Google Shape;573;p24"/>
          <p:cNvSpPr/>
          <p:nvPr/>
        </p:nvSpPr>
        <p:spPr>
          <a:xfrm>
            <a:off x="138396" y="2589425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574" name="Google Shape;574;p24"/>
          <p:cNvSpPr/>
          <p:nvPr/>
        </p:nvSpPr>
        <p:spPr>
          <a:xfrm>
            <a:off x="1309025" y="25894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575" name="Google Shape;575;p24"/>
          <p:cNvSpPr/>
          <p:nvPr/>
        </p:nvSpPr>
        <p:spPr>
          <a:xfrm>
            <a:off x="2393546" y="25894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576" name="Google Shape;576;p24"/>
          <p:cNvSpPr/>
          <p:nvPr/>
        </p:nvSpPr>
        <p:spPr>
          <a:xfrm>
            <a:off x="3647920" y="25894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577" name="Google Shape;577;p24"/>
          <p:cNvSpPr txBox="1"/>
          <p:nvPr/>
        </p:nvSpPr>
        <p:spPr>
          <a:xfrm>
            <a:off x="735600" y="245475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578" name="Google Shape;578;p24"/>
          <p:cNvSpPr txBox="1"/>
          <p:nvPr/>
        </p:nvSpPr>
        <p:spPr>
          <a:xfrm>
            <a:off x="1842500" y="2438175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579" name="Google Shape;579;p24"/>
          <p:cNvSpPr txBox="1"/>
          <p:nvPr/>
        </p:nvSpPr>
        <p:spPr>
          <a:xfrm>
            <a:off x="3093957" y="2438175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580" name="Google Shape;580;p24"/>
          <p:cNvCxnSpPr>
            <a:stCxn id="573" idx="6"/>
            <a:endCxn id="574" idx="2"/>
          </p:cNvCxnSpPr>
          <p:nvPr/>
        </p:nvCxnSpPr>
        <p:spPr>
          <a:xfrm>
            <a:off x="518796" y="2751125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81" name="Google Shape;581;p24"/>
          <p:cNvCxnSpPr>
            <a:stCxn id="574" idx="6"/>
            <a:endCxn id="575" idx="2"/>
          </p:cNvCxnSpPr>
          <p:nvPr/>
        </p:nvCxnSpPr>
        <p:spPr>
          <a:xfrm>
            <a:off x="1689425" y="2751129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82" name="Google Shape;582;p24"/>
          <p:cNvCxnSpPr>
            <a:stCxn id="575" idx="6"/>
            <a:endCxn id="576" idx="2"/>
          </p:cNvCxnSpPr>
          <p:nvPr/>
        </p:nvCxnSpPr>
        <p:spPr>
          <a:xfrm>
            <a:off x="2773946" y="2751129"/>
            <a:ext cx="8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3" name="Google Shape;583;p24"/>
          <p:cNvSpPr txBox="1"/>
          <p:nvPr/>
        </p:nvSpPr>
        <p:spPr>
          <a:xfrm>
            <a:off x="1186400" y="22446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584" name="Google Shape;584;p24"/>
          <p:cNvSpPr txBox="1"/>
          <p:nvPr/>
        </p:nvSpPr>
        <p:spPr>
          <a:xfrm>
            <a:off x="2293925" y="22446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585" name="Google Shape;585;p24"/>
          <p:cNvSpPr txBox="1"/>
          <p:nvPr/>
        </p:nvSpPr>
        <p:spPr>
          <a:xfrm>
            <a:off x="3546825" y="2251500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586" name="Google Shape;586;p24"/>
          <p:cNvSpPr/>
          <p:nvPr/>
        </p:nvSpPr>
        <p:spPr>
          <a:xfrm>
            <a:off x="1589450" y="2285327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587" name="Google Shape;587;p24"/>
          <p:cNvSpPr txBox="1"/>
          <p:nvPr/>
        </p:nvSpPr>
        <p:spPr>
          <a:xfrm>
            <a:off x="2713557" y="2031838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-6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588" name="Google Shape;588;p24"/>
          <p:cNvSpPr/>
          <p:nvPr/>
        </p:nvSpPr>
        <p:spPr>
          <a:xfrm>
            <a:off x="6354977" y="1613350"/>
            <a:ext cx="1021200" cy="400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Graph</a:t>
            </a:r>
            <a:endParaRPr/>
          </a:p>
        </p:txBody>
      </p:sp>
      <p:sp>
        <p:nvSpPr>
          <p:cNvPr id="589" name="Google Shape;589;p24"/>
          <p:cNvSpPr/>
          <p:nvPr/>
        </p:nvSpPr>
        <p:spPr>
          <a:xfrm>
            <a:off x="5997750" y="2499350"/>
            <a:ext cx="1741075" cy="938450"/>
          </a:xfrm>
          <a:prstGeom prst="flowChartDecision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Has -ve Cycle ?</a:t>
            </a:r>
            <a:endParaRPr>
              <a:solidFill>
                <a:srgbClr val="FF0000"/>
              </a:solidFill>
            </a:endParaRPr>
          </a:p>
        </p:txBody>
      </p:sp>
      <p:cxnSp>
        <p:nvCxnSpPr>
          <p:cNvPr id="590" name="Google Shape;590;p24"/>
          <p:cNvCxnSpPr>
            <a:stCxn id="588" idx="4"/>
            <a:endCxn id="589" idx="0"/>
          </p:cNvCxnSpPr>
          <p:nvPr/>
        </p:nvCxnSpPr>
        <p:spPr>
          <a:xfrm>
            <a:off x="6865577" y="2013550"/>
            <a:ext cx="2700" cy="48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91" name="Google Shape;591;p24"/>
          <p:cNvCxnSpPr>
            <a:stCxn id="589" idx="1"/>
          </p:cNvCxnSpPr>
          <p:nvPr/>
        </p:nvCxnSpPr>
        <p:spPr>
          <a:xfrm>
            <a:off x="5997750" y="2968575"/>
            <a:ext cx="0" cy="85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2" name="Google Shape;592;p24"/>
          <p:cNvSpPr/>
          <p:nvPr/>
        </p:nvSpPr>
        <p:spPr>
          <a:xfrm>
            <a:off x="5723575" y="3862775"/>
            <a:ext cx="657900" cy="323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Yes</a:t>
            </a:r>
            <a:endParaRPr/>
          </a:p>
        </p:txBody>
      </p:sp>
      <p:cxnSp>
        <p:nvCxnSpPr>
          <p:cNvPr id="593" name="Google Shape;593;p24"/>
          <p:cNvCxnSpPr/>
          <p:nvPr/>
        </p:nvCxnSpPr>
        <p:spPr>
          <a:xfrm>
            <a:off x="7738825" y="2968575"/>
            <a:ext cx="0" cy="85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4" name="Google Shape;594;p24"/>
          <p:cNvSpPr/>
          <p:nvPr/>
        </p:nvSpPr>
        <p:spPr>
          <a:xfrm>
            <a:off x="7376175" y="3862775"/>
            <a:ext cx="657900" cy="323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</a:t>
            </a:r>
            <a:endParaRPr/>
          </a:p>
        </p:txBody>
      </p:sp>
      <p:sp>
        <p:nvSpPr>
          <p:cNvPr id="595" name="Google Shape;595;p24"/>
          <p:cNvSpPr txBox="1"/>
          <p:nvPr/>
        </p:nvSpPr>
        <p:spPr>
          <a:xfrm>
            <a:off x="5365575" y="9135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Bellman Ford’s Algorithm can tell</a:t>
            </a:r>
            <a:endParaRPr/>
          </a:p>
        </p:txBody>
      </p:sp>
      <p:cxnSp>
        <p:nvCxnSpPr>
          <p:cNvPr id="596" name="Google Shape;596;p24"/>
          <p:cNvCxnSpPr>
            <a:stCxn id="595" idx="2"/>
            <a:endCxn id="588" idx="0"/>
          </p:cNvCxnSpPr>
          <p:nvPr/>
        </p:nvCxnSpPr>
        <p:spPr>
          <a:xfrm>
            <a:off x="6865575" y="1313775"/>
            <a:ext cx="0" cy="29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97" name="Google Shape;597;p24"/>
          <p:cNvCxnSpPr>
            <a:stCxn id="594" idx="2"/>
          </p:cNvCxnSpPr>
          <p:nvPr/>
        </p:nvCxnSpPr>
        <p:spPr>
          <a:xfrm flipH="1">
            <a:off x="7704525" y="4186175"/>
            <a:ext cx="600" cy="255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8" name="Google Shape;598;p24"/>
          <p:cNvSpPr/>
          <p:nvPr/>
        </p:nvSpPr>
        <p:spPr>
          <a:xfrm>
            <a:off x="7204152" y="4428050"/>
            <a:ext cx="1460100" cy="29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Return True</a:t>
            </a:r>
            <a:endParaRPr/>
          </a:p>
        </p:txBody>
      </p:sp>
      <p:cxnSp>
        <p:nvCxnSpPr>
          <p:cNvPr id="599" name="Google Shape;599;p24"/>
          <p:cNvCxnSpPr/>
          <p:nvPr/>
        </p:nvCxnSpPr>
        <p:spPr>
          <a:xfrm flipH="1">
            <a:off x="5987525" y="4182131"/>
            <a:ext cx="600" cy="255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0" name="Google Shape;600;p24"/>
          <p:cNvSpPr/>
          <p:nvPr/>
        </p:nvSpPr>
        <p:spPr>
          <a:xfrm>
            <a:off x="5319150" y="4424000"/>
            <a:ext cx="1384500" cy="299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Return False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6" name="Google Shape;606;p25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7" name="Google Shape;607;p25"/>
          <p:cNvSpPr txBox="1"/>
          <p:nvPr/>
        </p:nvSpPr>
        <p:spPr>
          <a:xfrm>
            <a:off x="185075" y="246750"/>
            <a:ext cx="640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Bellman Ford Algorithm</a:t>
            </a:r>
            <a:endParaRPr/>
          </a:p>
        </p:txBody>
      </p:sp>
      <p:sp>
        <p:nvSpPr>
          <p:cNvPr id="608" name="Google Shape;608;p25"/>
          <p:cNvSpPr txBox="1"/>
          <p:nvPr/>
        </p:nvSpPr>
        <p:spPr>
          <a:xfrm>
            <a:off x="246750" y="1165275"/>
            <a:ext cx="7635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If a graph contains </a:t>
            </a:r>
            <a:r>
              <a:rPr lang="en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n</a:t>
            </a:r>
            <a:r>
              <a:rPr lang="en">
                <a:solidFill>
                  <a:schemeClr val="dk1"/>
                </a:solidFill>
              </a:rPr>
              <a:t> nodes, how many edges (at most) will be there in any shortest path?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Ans: </a:t>
            </a:r>
            <a:r>
              <a:rPr lang="en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n </a:t>
            </a:r>
            <a:r>
              <a:rPr lang="en">
                <a:solidFill>
                  <a:schemeClr val="accent1"/>
                </a:solidFill>
              </a:rPr>
              <a:t>-1</a:t>
            </a:r>
            <a:r>
              <a:rPr lang="en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609" name="Google Shape;609;p25"/>
          <p:cNvSpPr txBox="1"/>
          <p:nvPr/>
        </p:nvSpPr>
        <p:spPr>
          <a:xfrm>
            <a:off x="246750" y="2607300"/>
            <a:ext cx="54204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Bellman Ford’s Algorithm: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Relax each edge </a:t>
            </a:r>
            <a:r>
              <a:rPr lang="en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n−1</a:t>
            </a:r>
            <a:r>
              <a:rPr lang="en">
                <a:solidFill>
                  <a:schemeClr val="dk1"/>
                </a:solidFill>
              </a:rPr>
              <a:t> times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Relax each edge one more time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If the </a:t>
            </a:r>
            <a:r>
              <a:rPr lang="en" u="sng">
                <a:solidFill>
                  <a:schemeClr val="dk1"/>
                </a:solidFill>
              </a:rPr>
              <a:t>cost of any vertex changes</a:t>
            </a:r>
            <a:r>
              <a:rPr lang="en">
                <a:solidFill>
                  <a:schemeClr val="dk1"/>
                </a:solidFill>
              </a:rPr>
              <a:t>, then there is a </a:t>
            </a:r>
            <a:r>
              <a:rPr lang="en" u="sng">
                <a:solidFill>
                  <a:schemeClr val="dk1"/>
                </a:solidFill>
              </a:rPr>
              <a:t>cycle present</a:t>
            </a:r>
            <a:r>
              <a:rPr lang="en">
                <a:solidFill>
                  <a:schemeClr val="dk1"/>
                </a:solidFill>
              </a:rPr>
              <a:t> in the graph; 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otherwise, no cycle present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Google Shape;61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8775" y="26722"/>
            <a:ext cx="582600" cy="6636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5" name="Google Shape;615;p26"/>
          <p:cNvCxnSpPr/>
          <p:nvPr/>
        </p:nvCxnSpPr>
        <p:spPr>
          <a:xfrm flipH="1" rot="10800000">
            <a:off x="-3600" y="728788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6" name="Google Shape;616;p26"/>
          <p:cNvSpPr txBox="1"/>
          <p:nvPr/>
        </p:nvSpPr>
        <p:spPr>
          <a:xfrm>
            <a:off x="76125" y="83250"/>
            <a:ext cx="640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Bellman Ford Algorithm</a:t>
            </a:r>
            <a:endParaRPr/>
          </a:p>
        </p:txBody>
      </p:sp>
      <p:sp>
        <p:nvSpPr>
          <p:cNvPr id="617" name="Google Shape;617;p26"/>
          <p:cNvSpPr txBox="1"/>
          <p:nvPr/>
        </p:nvSpPr>
        <p:spPr>
          <a:xfrm>
            <a:off x="61650" y="984050"/>
            <a:ext cx="39072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</a:rPr>
              <a:t>Bellman Ford’s Algorithm:</a:t>
            </a:r>
            <a:endParaRPr sz="11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Relax each edge </a:t>
            </a:r>
            <a:r>
              <a:rPr lang="en" sz="11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n−1</a:t>
            </a:r>
            <a:r>
              <a:rPr lang="en" sz="1100">
                <a:solidFill>
                  <a:schemeClr val="dk1"/>
                </a:solidFill>
              </a:rPr>
              <a:t> times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Relax each edge one more time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If the cost of </a:t>
            </a:r>
            <a:r>
              <a:rPr lang="en" sz="1100" u="sng">
                <a:solidFill>
                  <a:schemeClr val="dk1"/>
                </a:solidFill>
              </a:rPr>
              <a:t>any vertex changes</a:t>
            </a:r>
            <a:r>
              <a:rPr lang="en" sz="1100">
                <a:solidFill>
                  <a:schemeClr val="dk1"/>
                </a:solidFill>
              </a:rPr>
              <a:t>, then there is a </a:t>
            </a:r>
            <a:r>
              <a:rPr lang="en" sz="1100" u="sng">
                <a:solidFill>
                  <a:schemeClr val="dk1"/>
                </a:solidFill>
              </a:rPr>
              <a:t>cycle present</a:t>
            </a:r>
            <a:r>
              <a:rPr lang="en" sz="1100">
                <a:solidFill>
                  <a:schemeClr val="dk1"/>
                </a:solidFill>
              </a:rPr>
              <a:t> in the graph; 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otherwise, no cycle present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618" name="Google Shape;618;p26"/>
          <p:cNvSpPr/>
          <p:nvPr/>
        </p:nvSpPr>
        <p:spPr>
          <a:xfrm>
            <a:off x="4710396" y="1217825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619" name="Google Shape;619;p26"/>
          <p:cNvSpPr/>
          <p:nvPr/>
        </p:nvSpPr>
        <p:spPr>
          <a:xfrm>
            <a:off x="5881025" y="1217829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620" name="Google Shape;620;p26"/>
          <p:cNvSpPr/>
          <p:nvPr/>
        </p:nvSpPr>
        <p:spPr>
          <a:xfrm>
            <a:off x="6965546" y="1217829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621" name="Google Shape;621;p26"/>
          <p:cNvSpPr/>
          <p:nvPr/>
        </p:nvSpPr>
        <p:spPr>
          <a:xfrm>
            <a:off x="8219920" y="1217828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622" name="Google Shape;622;p26"/>
          <p:cNvSpPr txBox="1"/>
          <p:nvPr/>
        </p:nvSpPr>
        <p:spPr>
          <a:xfrm>
            <a:off x="5307600" y="1083150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23" name="Google Shape;623;p26"/>
          <p:cNvSpPr txBox="1"/>
          <p:nvPr/>
        </p:nvSpPr>
        <p:spPr>
          <a:xfrm>
            <a:off x="6414500" y="1066575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24" name="Google Shape;624;p26"/>
          <p:cNvSpPr txBox="1"/>
          <p:nvPr/>
        </p:nvSpPr>
        <p:spPr>
          <a:xfrm>
            <a:off x="7665957" y="1066575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625" name="Google Shape;625;p26"/>
          <p:cNvCxnSpPr>
            <a:stCxn id="618" idx="6"/>
            <a:endCxn id="619" idx="2"/>
          </p:cNvCxnSpPr>
          <p:nvPr/>
        </p:nvCxnSpPr>
        <p:spPr>
          <a:xfrm>
            <a:off x="5090796" y="1379525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6" name="Google Shape;626;p26"/>
          <p:cNvCxnSpPr>
            <a:stCxn id="619" idx="6"/>
            <a:endCxn id="620" idx="2"/>
          </p:cNvCxnSpPr>
          <p:nvPr/>
        </p:nvCxnSpPr>
        <p:spPr>
          <a:xfrm>
            <a:off x="6261425" y="1379529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7" name="Google Shape;627;p26"/>
          <p:cNvCxnSpPr>
            <a:stCxn id="620" idx="6"/>
            <a:endCxn id="621" idx="2"/>
          </p:cNvCxnSpPr>
          <p:nvPr/>
        </p:nvCxnSpPr>
        <p:spPr>
          <a:xfrm>
            <a:off x="7345946" y="1379529"/>
            <a:ext cx="8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8" name="Google Shape;628;p26"/>
          <p:cNvSpPr txBox="1"/>
          <p:nvPr/>
        </p:nvSpPr>
        <p:spPr>
          <a:xfrm>
            <a:off x="5758400" y="8730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629" name="Google Shape;629;p26"/>
          <p:cNvSpPr txBox="1"/>
          <p:nvPr/>
        </p:nvSpPr>
        <p:spPr>
          <a:xfrm>
            <a:off x="6865925" y="873035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630" name="Google Shape;630;p26"/>
          <p:cNvSpPr txBox="1"/>
          <p:nvPr/>
        </p:nvSpPr>
        <p:spPr>
          <a:xfrm>
            <a:off x="8118825" y="879900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631" name="Google Shape;631;p26"/>
          <p:cNvSpPr/>
          <p:nvPr/>
        </p:nvSpPr>
        <p:spPr>
          <a:xfrm>
            <a:off x="6161450" y="913727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632" name="Google Shape;632;p26"/>
          <p:cNvSpPr txBox="1"/>
          <p:nvPr/>
        </p:nvSpPr>
        <p:spPr>
          <a:xfrm>
            <a:off x="7285557" y="660238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-6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33" name="Google Shape;633;p26"/>
          <p:cNvSpPr txBox="1"/>
          <p:nvPr/>
        </p:nvSpPr>
        <p:spPr>
          <a:xfrm>
            <a:off x="4253913" y="2202100"/>
            <a:ext cx="3804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1.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34" name="Google Shape;634;p26"/>
          <p:cNvSpPr/>
          <p:nvPr/>
        </p:nvSpPr>
        <p:spPr>
          <a:xfrm>
            <a:off x="4710396" y="2242698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635" name="Google Shape;635;p26"/>
          <p:cNvSpPr/>
          <p:nvPr/>
        </p:nvSpPr>
        <p:spPr>
          <a:xfrm>
            <a:off x="5881025" y="2242702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sp>
        <p:nvSpPr>
          <p:cNvPr id="636" name="Google Shape;636;p26"/>
          <p:cNvSpPr/>
          <p:nvPr/>
        </p:nvSpPr>
        <p:spPr>
          <a:xfrm>
            <a:off x="6965546" y="2242702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637" name="Google Shape;637;p26"/>
          <p:cNvSpPr/>
          <p:nvPr/>
        </p:nvSpPr>
        <p:spPr>
          <a:xfrm>
            <a:off x="8219920" y="2242701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638" name="Google Shape;638;p26"/>
          <p:cNvSpPr txBox="1"/>
          <p:nvPr/>
        </p:nvSpPr>
        <p:spPr>
          <a:xfrm>
            <a:off x="5307600" y="2108023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39" name="Google Shape;639;p26"/>
          <p:cNvSpPr txBox="1"/>
          <p:nvPr/>
        </p:nvSpPr>
        <p:spPr>
          <a:xfrm>
            <a:off x="6414500" y="2091448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40" name="Google Shape;640;p26"/>
          <p:cNvSpPr txBox="1"/>
          <p:nvPr/>
        </p:nvSpPr>
        <p:spPr>
          <a:xfrm>
            <a:off x="7665957" y="2091448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641" name="Google Shape;641;p26"/>
          <p:cNvCxnSpPr>
            <a:stCxn id="634" idx="6"/>
            <a:endCxn id="635" idx="2"/>
          </p:cNvCxnSpPr>
          <p:nvPr/>
        </p:nvCxnSpPr>
        <p:spPr>
          <a:xfrm>
            <a:off x="5090796" y="2404398"/>
            <a:ext cx="7902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2" name="Google Shape;642;p26"/>
          <p:cNvCxnSpPr>
            <a:stCxn id="635" idx="6"/>
            <a:endCxn id="636" idx="2"/>
          </p:cNvCxnSpPr>
          <p:nvPr/>
        </p:nvCxnSpPr>
        <p:spPr>
          <a:xfrm>
            <a:off x="6261425" y="2404402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3" name="Google Shape;643;p26"/>
          <p:cNvCxnSpPr>
            <a:stCxn id="636" idx="6"/>
            <a:endCxn id="637" idx="2"/>
          </p:cNvCxnSpPr>
          <p:nvPr/>
        </p:nvCxnSpPr>
        <p:spPr>
          <a:xfrm>
            <a:off x="7345946" y="2404402"/>
            <a:ext cx="8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4" name="Google Shape;644;p26"/>
          <p:cNvSpPr txBox="1"/>
          <p:nvPr/>
        </p:nvSpPr>
        <p:spPr>
          <a:xfrm>
            <a:off x="5758400" y="1897908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645" name="Google Shape;645;p26"/>
          <p:cNvSpPr txBox="1"/>
          <p:nvPr/>
        </p:nvSpPr>
        <p:spPr>
          <a:xfrm>
            <a:off x="6865925" y="1897908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646" name="Google Shape;646;p26"/>
          <p:cNvSpPr txBox="1"/>
          <p:nvPr/>
        </p:nvSpPr>
        <p:spPr>
          <a:xfrm>
            <a:off x="8118825" y="1904773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647" name="Google Shape;647;p26"/>
          <p:cNvSpPr/>
          <p:nvPr/>
        </p:nvSpPr>
        <p:spPr>
          <a:xfrm>
            <a:off x="6161450" y="1938600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648" name="Google Shape;648;p26"/>
          <p:cNvSpPr txBox="1"/>
          <p:nvPr/>
        </p:nvSpPr>
        <p:spPr>
          <a:xfrm>
            <a:off x="7285557" y="1685110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-6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49" name="Google Shape;649;p26"/>
          <p:cNvSpPr txBox="1"/>
          <p:nvPr/>
        </p:nvSpPr>
        <p:spPr>
          <a:xfrm>
            <a:off x="4253913" y="3246663"/>
            <a:ext cx="3804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2</a:t>
            </a:r>
            <a:r>
              <a:rPr lang="en" sz="1800">
                <a:solidFill>
                  <a:schemeClr val="dk2"/>
                </a:solidFill>
              </a:rPr>
              <a:t>.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0" name="Google Shape;650;p26"/>
          <p:cNvSpPr/>
          <p:nvPr/>
        </p:nvSpPr>
        <p:spPr>
          <a:xfrm>
            <a:off x="4710396" y="3309498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651" name="Google Shape;651;p26"/>
          <p:cNvSpPr/>
          <p:nvPr/>
        </p:nvSpPr>
        <p:spPr>
          <a:xfrm>
            <a:off x="5881025" y="3309502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sp>
        <p:nvSpPr>
          <p:cNvPr id="652" name="Google Shape;652;p26"/>
          <p:cNvSpPr/>
          <p:nvPr/>
        </p:nvSpPr>
        <p:spPr>
          <a:xfrm>
            <a:off x="6965546" y="3309502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3</a:t>
            </a:r>
            <a:endParaRPr/>
          </a:p>
        </p:txBody>
      </p:sp>
      <p:sp>
        <p:nvSpPr>
          <p:cNvPr id="653" name="Google Shape;653;p26"/>
          <p:cNvSpPr/>
          <p:nvPr/>
        </p:nvSpPr>
        <p:spPr>
          <a:xfrm>
            <a:off x="8219920" y="3309501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∞</a:t>
            </a:r>
            <a:endParaRPr/>
          </a:p>
        </p:txBody>
      </p:sp>
      <p:sp>
        <p:nvSpPr>
          <p:cNvPr id="654" name="Google Shape;654;p26"/>
          <p:cNvSpPr txBox="1"/>
          <p:nvPr/>
        </p:nvSpPr>
        <p:spPr>
          <a:xfrm>
            <a:off x="5307600" y="3174823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55" name="Google Shape;655;p26"/>
          <p:cNvSpPr txBox="1"/>
          <p:nvPr/>
        </p:nvSpPr>
        <p:spPr>
          <a:xfrm>
            <a:off x="6414500" y="3158248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56" name="Google Shape;656;p26"/>
          <p:cNvSpPr txBox="1"/>
          <p:nvPr/>
        </p:nvSpPr>
        <p:spPr>
          <a:xfrm>
            <a:off x="7665957" y="3158248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657" name="Google Shape;657;p26"/>
          <p:cNvCxnSpPr>
            <a:stCxn id="650" idx="6"/>
            <a:endCxn id="651" idx="2"/>
          </p:cNvCxnSpPr>
          <p:nvPr/>
        </p:nvCxnSpPr>
        <p:spPr>
          <a:xfrm>
            <a:off x="5090796" y="3471198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8" name="Google Shape;658;p26"/>
          <p:cNvCxnSpPr>
            <a:stCxn id="651" idx="6"/>
            <a:endCxn id="652" idx="2"/>
          </p:cNvCxnSpPr>
          <p:nvPr/>
        </p:nvCxnSpPr>
        <p:spPr>
          <a:xfrm>
            <a:off x="6261425" y="3471202"/>
            <a:ext cx="7041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9" name="Google Shape;659;p26"/>
          <p:cNvCxnSpPr>
            <a:stCxn id="652" idx="6"/>
            <a:endCxn id="653" idx="2"/>
          </p:cNvCxnSpPr>
          <p:nvPr/>
        </p:nvCxnSpPr>
        <p:spPr>
          <a:xfrm>
            <a:off x="7345946" y="3471202"/>
            <a:ext cx="873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60" name="Google Shape;660;p26"/>
          <p:cNvSpPr txBox="1"/>
          <p:nvPr/>
        </p:nvSpPr>
        <p:spPr>
          <a:xfrm>
            <a:off x="5758400" y="2964708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661" name="Google Shape;661;p26"/>
          <p:cNvSpPr txBox="1"/>
          <p:nvPr/>
        </p:nvSpPr>
        <p:spPr>
          <a:xfrm>
            <a:off x="6865925" y="2964708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662" name="Google Shape;662;p26"/>
          <p:cNvSpPr txBox="1"/>
          <p:nvPr/>
        </p:nvSpPr>
        <p:spPr>
          <a:xfrm>
            <a:off x="8118825" y="2971573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663" name="Google Shape;663;p26"/>
          <p:cNvSpPr/>
          <p:nvPr/>
        </p:nvSpPr>
        <p:spPr>
          <a:xfrm>
            <a:off x="6161450" y="3005400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664" name="Google Shape;664;p26"/>
          <p:cNvSpPr txBox="1"/>
          <p:nvPr/>
        </p:nvSpPr>
        <p:spPr>
          <a:xfrm>
            <a:off x="7285557" y="2751910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-6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65" name="Google Shape;665;p26"/>
          <p:cNvSpPr txBox="1"/>
          <p:nvPr/>
        </p:nvSpPr>
        <p:spPr>
          <a:xfrm>
            <a:off x="4253913" y="4291250"/>
            <a:ext cx="3804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3</a:t>
            </a:r>
            <a:r>
              <a:rPr lang="en" sz="1800">
                <a:solidFill>
                  <a:schemeClr val="dk2"/>
                </a:solidFill>
              </a:rPr>
              <a:t>.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66" name="Google Shape;666;p26"/>
          <p:cNvSpPr/>
          <p:nvPr/>
        </p:nvSpPr>
        <p:spPr>
          <a:xfrm>
            <a:off x="4710396" y="4376298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667" name="Google Shape;667;p26"/>
          <p:cNvSpPr/>
          <p:nvPr/>
        </p:nvSpPr>
        <p:spPr>
          <a:xfrm>
            <a:off x="5881025" y="4376302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sp>
        <p:nvSpPr>
          <p:cNvPr id="668" name="Google Shape;668;p26"/>
          <p:cNvSpPr/>
          <p:nvPr/>
        </p:nvSpPr>
        <p:spPr>
          <a:xfrm>
            <a:off x="6965546" y="4376302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3</a:t>
            </a:r>
            <a:endParaRPr/>
          </a:p>
        </p:txBody>
      </p:sp>
      <p:sp>
        <p:nvSpPr>
          <p:cNvPr id="669" name="Google Shape;669;p26"/>
          <p:cNvSpPr/>
          <p:nvPr/>
        </p:nvSpPr>
        <p:spPr>
          <a:xfrm>
            <a:off x="8219920" y="4376301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5</a:t>
            </a:r>
            <a:endParaRPr/>
          </a:p>
        </p:txBody>
      </p:sp>
      <p:sp>
        <p:nvSpPr>
          <p:cNvPr id="670" name="Google Shape;670;p26"/>
          <p:cNvSpPr txBox="1"/>
          <p:nvPr/>
        </p:nvSpPr>
        <p:spPr>
          <a:xfrm>
            <a:off x="5307600" y="4241623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71" name="Google Shape;671;p26"/>
          <p:cNvSpPr txBox="1"/>
          <p:nvPr/>
        </p:nvSpPr>
        <p:spPr>
          <a:xfrm>
            <a:off x="6414500" y="4225048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72" name="Google Shape;672;p26"/>
          <p:cNvSpPr txBox="1"/>
          <p:nvPr/>
        </p:nvSpPr>
        <p:spPr>
          <a:xfrm>
            <a:off x="7665957" y="4225048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673" name="Google Shape;673;p26"/>
          <p:cNvCxnSpPr>
            <a:stCxn id="666" idx="6"/>
            <a:endCxn id="667" idx="2"/>
          </p:cNvCxnSpPr>
          <p:nvPr/>
        </p:nvCxnSpPr>
        <p:spPr>
          <a:xfrm>
            <a:off x="5090796" y="4537998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4" name="Google Shape;674;p26"/>
          <p:cNvCxnSpPr>
            <a:stCxn id="667" idx="6"/>
            <a:endCxn id="668" idx="2"/>
          </p:cNvCxnSpPr>
          <p:nvPr/>
        </p:nvCxnSpPr>
        <p:spPr>
          <a:xfrm>
            <a:off x="6261425" y="4538002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5" name="Google Shape;675;p26"/>
          <p:cNvCxnSpPr>
            <a:stCxn id="668" idx="6"/>
            <a:endCxn id="669" idx="2"/>
          </p:cNvCxnSpPr>
          <p:nvPr/>
        </p:nvCxnSpPr>
        <p:spPr>
          <a:xfrm>
            <a:off x="7345946" y="4538002"/>
            <a:ext cx="8739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6" name="Google Shape;676;p26"/>
          <p:cNvSpPr txBox="1"/>
          <p:nvPr/>
        </p:nvSpPr>
        <p:spPr>
          <a:xfrm>
            <a:off x="5758400" y="4031508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677" name="Google Shape;677;p26"/>
          <p:cNvSpPr txBox="1"/>
          <p:nvPr/>
        </p:nvSpPr>
        <p:spPr>
          <a:xfrm>
            <a:off x="6865925" y="4031508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678" name="Google Shape;678;p26"/>
          <p:cNvSpPr txBox="1"/>
          <p:nvPr/>
        </p:nvSpPr>
        <p:spPr>
          <a:xfrm>
            <a:off x="8118825" y="4038373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679" name="Google Shape;679;p26"/>
          <p:cNvSpPr/>
          <p:nvPr/>
        </p:nvSpPr>
        <p:spPr>
          <a:xfrm>
            <a:off x="6161450" y="4072200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680" name="Google Shape;680;p26"/>
          <p:cNvSpPr txBox="1"/>
          <p:nvPr/>
        </p:nvSpPr>
        <p:spPr>
          <a:xfrm>
            <a:off x="7285557" y="3818710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-6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81" name="Google Shape;681;p26"/>
          <p:cNvSpPr/>
          <p:nvPr/>
        </p:nvSpPr>
        <p:spPr>
          <a:xfrm>
            <a:off x="4089163" y="2253200"/>
            <a:ext cx="380400" cy="2436000"/>
          </a:xfrm>
          <a:prstGeom prst="leftBrace">
            <a:avLst>
              <a:gd fmla="val 50000" name="adj1"/>
              <a:gd fmla="val 50167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cxnSp>
        <p:nvCxnSpPr>
          <p:cNvPr id="682" name="Google Shape;682;p26"/>
          <p:cNvCxnSpPr/>
          <p:nvPr/>
        </p:nvCxnSpPr>
        <p:spPr>
          <a:xfrm>
            <a:off x="2296275" y="1521725"/>
            <a:ext cx="1967400" cy="1083000"/>
          </a:xfrm>
          <a:prstGeom prst="bentConnector3">
            <a:avLst>
              <a:gd fmla="val 86056" name="adj1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683" name="Google Shape;683;p26"/>
          <p:cNvSpPr/>
          <p:nvPr/>
        </p:nvSpPr>
        <p:spPr>
          <a:xfrm>
            <a:off x="62196" y="3995298"/>
            <a:ext cx="380400" cy="3234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684" name="Google Shape;684;p26"/>
          <p:cNvSpPr/>
          <p:nvPr/>
        </p:nvSpPr>
        <p:spPr>
          <a:xfrm>
            <a:off x="1232825" y="3995302"/>
            <a:ext cx="3804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1</a:t>
            </a:r>
            <a:endParaRPr/>
          </a:p>
        </p:txBody>
      </p:sp>
      <p:sp>
        <p:nvSpPr>
          <p:cNvPr id="685" name="Google Shape;685;p26"/>
          <p:cNvSpPr/>
          <p:nvPr/>
        </p:nvSpPr>
        <p:spPr>
          <a:xfrm>
            <a:off x="2317346" y="3995302"/>
            <a:ext cx="380400" cy="323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3</a:t>
            </a:r>
            <a:endParaRPr/>
          </a:p>
        </p:txBody>
      </p:sp>
      <p:sp>
        <p:nvSpPr>
          <p:cNvPr id="686" name="Google Shape;686;p26"/>
          <p:cNvSpPr/>
          <p:nvPr/>
        </p:nvSpPr>
        <p:spPr>
          <a:xfrm>
            <a:off x="3571720" y="3995301"/>
            <a:ext cx="380400" cy="3234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5</a:t>
            </a:r>
            <a:endParaRPr/>
          </a:p>
        </p:txBody>
      </p:sp>
      <p:sp>
        <p:nvSpPr>
          <p:cNvPr id="687" name="Google Shape;687;p26"/>
          <p:cNvSpPr txBox="1"/>
          <p:nvPr/>
        </p:nvSpPr>
        <p:spPr>
          <a:xfrm>
            <a:off x="659400" y="3860623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88" name="Google Shape;688;p26"/>
          <p:cNvSpPr txBox="1"/>
          <p:nvPr/>
        </p:nvSpPr>
        <p:spPr>
          <a:xfrm>
            <a:off x="1766300" y="3844048"/>
            <a:ext cx="2340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689" name="Google Shape;689;p26"/>
          <p:cNvSpPr txBox="1"/>
          <p:nvPr/>
        </p:nvSpPr>
        <p:spPr>
          <a:xfrm>
            <a:off x="3017757" y="3844048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2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690" name="Google Shape;690;p26"/>
          <p:cNvCxnSpPr>
            <a:stCxn id="683" idx="6"/>
            <a:endCxn id="684" idx="2"/>
          </p:cNvCxnSpPr>
          <p:nvPr/>
        </p:nvCxnSpPr>
        <p:spPr>
          <a:xfrm>
            <a:off x="442596" y="4156998"/>
            <a:ext cx="790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1" name="Google Shape;691;p26"/>
          <p:cNvCxnSpPr>
            <a:stCxn id="684" idx="6"/>
            <a:endCxn id="685" idx="2"/>
          </p:cNvCxnSpPr>
          <p:nvPr/>
        </p:nvCxnSpPr>
        <p:spPr>
          <a:xfrm>
            <a:off x="1613225" y="4157002"/>
            <a:ext cx="70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2" name="Google Shape;692;p26"/>
          <p:cNvCxnSpPr>
            <a:stCxn id="685" idx="6"/>
            <a:endCxn id="686" idx="2"/>
          </p:cNvCxnSpPr>
          <p:nvPr/>
        </p:nvCxnSpPr>
        <p:spPr>
          <a:xfrm>
            <a:off x="2697746" y="4157002"/>
            <a:ext cx="8739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3" name="Google Shape;693;p26"/>
          <p:cNvSpPr txBox="1"/>
          <p:nvPr/>
        </p:nvSpPr>
        <p:spPr>
          <a:xfrm>
            <a:off x="1110200" y="3650508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</a:t>
            </a:r>
            <a:endParaRPr/>
          </a:p>
        </p:txBody>
      </p:sp>
      <p:sp>
        <p:nvSpPr>
          <p:cNvPr id="694" name="Google Shape;694;p26"/>
          <p:cNvSpPr txBox="1"/>
          <p:nvPr/>
        </p:nvSpPr>
        <p:spPr>
          <a:xfrm>
            <a:off x="2217725" y="3650508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</a:t>
            </a:r>
            <a:endParaRPr/>
          </a:p>
        </p:txBody>
      </p:sp>
      <p:sp>
        <p:nvSpPr>
          <p:cNvPr id="695" name="Google Shape;695;p26"/>
          <p:cNvSpPr txBox="1"/>
          <p:nvPr/>
        </p:nvSpPr>
        <p:spPr>
          <a:xfrm>
            <a:off x="3470625" y="3657373"/>
            <a:ext cx="58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</a:t>
            </a:r>
            <a:endParaRPr/>
          </a:p>
        </p:txBody>
      </p:sp>
      <p:sp>
        <p:nvSpPr>
          <p:cNvPr id="696" name="Google Shape;696;p26"/>
          <p:cNvSpPr/>
          <p:nvPr/>
        </p:nvSpPr>
        <p:spPr>
          <a:xfrm>
            <a:off x="1513250" y="3691200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697" name="Google Shape;697;p26"/>
          <p:cNvSpPr txBox="1"/>
          <p:nvPr/>
        </p:nvSpPr>
        <p:spPr>
          <a:xfrm>
            <a:off x="2637357" y="3437710"/>
            <a:ext cx="3804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-6</a:t>
            </a:r>
            <a:endParaRPr sz="1100">
              <a:solidFill>
                <a:schemeClr val="dk2"/>
              </a:solidFill>
            </a:endParaRPr>
          </a:p>
        </p:txBody>
      </p:sp>
      <p:cxnSp>
        <p:nvCxnSpPr>
          <p:cNvPr id="698" name="Google Shape;698;p26"/>
          <p:cNvCxnSpPr/>
          <p:nvPr/>
        </p:nvCxnSpPr>
        <p:spPr>
          <a:xfrm flipH="1">
            <a:off x="671900" y="1878150"/>
            <a:ext cx="20400" cy="1775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descr="Public Domain Clip Art Image | Caution, Warning. Precaucion ..." id="699" name="Google Shape;69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47498" y="4460588"/>
            <a:ext cx="380400" cy="366512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26"/>
          <p:cNvSpPr/>
          <p:nvPr/>
        </p:nvSpPr>
        <p:spPr>
          <a:xfrm>
            <a:off x="1211300" y="4503700"/>
            <a:ext cx="555000" cy="3234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-</a:t>
            </a:r>
            <a:r>
              <a:rPr lang="en" sz="1100">
                <a:solidFill>
                  <a:schemeClr val="dk1"/>
                </a:solidFill>
              </a:rPr>
              <a:t>1</a:t>
            </a:r>
            <a:endParaRPr sz="1100"/>
          </a:p>
        </p:txBody>
      </p:sp>
      <p:sp>
        <p:nvSpPr>
          <p:cNvPr id="701" name="Google Shape;701;p26"/>
          <p:cNvSpPr/>
          <p:nvPr/>
        </p:nvSpPr>
        <p:spPr>
          <a:xfrm>
            <a:off x="1513250" y="3688900"/>
            <a:ext cx="2166164" cy="323413"/>
          </a:xfrm>
          <a:custGeom>
            <a:rect b="b" l="l" r="r" t="t"/>
            <a:pathLst>
              <a:path extrusionOk="0" h="28799" w="91303">
                <a:moveTo>
                  <a:pt x="91303" y="28800"/>
                </a:moveTo>
                <a:cubicBezTo>
                  <a:pt x="89704" y="25144"/>
                  <a:pt x="88744" y="11299"/>
                  <a:pt x="81707" y="6866"/>
                </a:cubicBezTo>
                <a:cubicBezTo>
                  <a:pt x="74670" y="2434"/>
                  <a:pt x="60823" y="2982"/>
                  <a:pt x="49079" y="2205"/>
                </a:cubicBezTo>
                <a:cubicBezTo>
                  <a:pt x="37335" y="1428"/>
                  <a:pt x="19422" y="-2136"/>
                  <a:pt x="11242" y="2205"/>
                </a:cubicBezTo>
                <a:cubicBezTo>
                  <a:pt x="3062" y="6546"/>
                  <a:pt x="1874" y="23911"/>
                  <a:pt x="0" y="28252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702" name="Google Shape;702;p26"/>
          <p:cNvSpPr txBox="1"/>
          <p:nvPr/>
        </p:nvSpPr>
        <p:spPr>
          <a:xfrm>
            <a:off x="1872938" y="4640800"/>
            <a:ext cx="2109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0000"/>
                </a:solidFill>
              </a:rPr>
              <a:t>-ve weight C</a:t>
            </a:r>
            <a:r>
              <a:rPr lang="en" sz="1100">
                <a:solidFill>
                  <a:srgbClr val="FF0000"/>
                </a:solidFill>
              </a:rPr>
              <a:t>ycle </a:t>
            </a:r>
            <a:r>
              <a:rPr lang="en" sz="1100">
                <a:solidFill>
                  <a:srgbClr val="FF0000"/>
                </a:solidFill>
              </a:rPr>
              <a:t>detected</a:t>
            </a:r>
            <a:r>
              <a:rPr lang="en" sz="1100">
                <a:solidFill>
                  <a:srgbClr val="FF0000"/>
                </a:solidFill>
              </a:rPr>
              <a:t> !!!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Google Shape;70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8775" y="26722"/>
            <a:ext cx="582600" cy="6636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8" name="Google Shape;708;p27"/>
          <p:cNvCxnSpPr/>
          <p:nvPr/>
        </p:nvCxnSpPr>
        <p:spPr>
          <a:xfrm flipH="1" rot="10800000">
            <a:off x="-3600" y="728788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9" name="Google Shape;709;p27"/>
          <p:cNvSpPr txBox="1"/>
          <p:nvPr/>
        </p:nvSpPr>
        <p:spPr>
          <a:xfrm>
            <a:off x="76125" y="83250"/>
            <a:ext cx="640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Bellman Ford</a:t>
            </a:r>
            <a:r>
              <a:rPr lang="en" sz="2200">
                <a:solidFill>
                  <a:schemeClr val="dk1"/>
                </a:solidFill>
              </a:rPr>
              <a:t>’s</a:t>
            </a:r>
            <a:r>
              <a:rPr lang="en" sz="2200">
                <a:solidFill>
                  <a:schemeClr val="dk1"/>
                </a:solidFill>
              </a:rPr>
              <a:t> Algorithm</a:t>
            </a:r>
            <a:endParaRPr/>
          </a:p>
        </p:txBody>
      </p:sp>
      <p:sp>
        <p:nvSpPr>
          <p:cNvPr id="710" name="Google Shape;710;p27"/>
          <p:cNvSpPr txBox="1"/>
          <p:nvPr/>
        </p:nvSpPr>
        <p:spPr>
          <a:xfrm>
            <a:off x="61650" y="984050"/>
            <a:ext cx="3907200" cy="17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FF"/>
                </a:solidFill>
              </a:rPr>
              <a:t>Bellman Ford’s Algorithm:</a:t>
            </a:r>
            <a:endParaRPr sz="11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Relax each edge </a:t>
            </a:r>
            <a:r>
              <a:rPr lang="en" sz="1100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n−1</a:t>
            </a:r>
            <a:r>
              <a:rPr lang="en" sz="1100">
                <a:solidFill>
                  <a:schemeClr val="dk1"/>
                </a:solidFill>
              </a:rPr>
              <a:t> times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Relax each edge one more time</a:t>
            </a:r>
            <a:endParaRPr sz="1100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If the cost of </a:t>
            </a:r>
            <a:r>
              <a:rPr lang="en" sz="1100" u="sng">
                <a:solidFill>
                  <a:schemeClr val="dk1"/>
                </a:solidFill>
              </a:rPr>
              <a:t>any vertex changes</a:t>
            </a:r>
            <a:r>
              <a:rPr lang="en" sz="1100">
                <a:solidFill>
                  <a:schemeClr val="dk1"/>
                </a:solidFill>
              </a:rPr>
              <a:t>, then there is a </a:t>
            </a:r>
            <a:r>
              <a:rPr lang="en" sz="1100" u="sng">
                <a:solidFill>
                  <a:schemeClr val="dk1"/>
                </a:solidFill>
              </a:rPr>
              <a:t>cycle present</a:t>
            </a:r>
            <a:r>
              <a:rPr lang="en" sz="1100">
                <a:solidFill>
                  <a:schemeClr val="dk1"/>
                </a:solidFill>
              </a:rPr>
              <a:t> in the graph; </a:t>
            </a:r>
            <a:r>
              <a:rPr lang="en" sz="1100">
                <a:solidFill>
                  <a:srgbClr val="FF0000"/>
                </a:solidFill>
              </a:rPr>
              <a:t>Return False</a:t>
            </a:r>
            <a:endParaRPr sz="1100">
              <a:solidFill>
                <a:srgbClr val="FF0000"/>
              </a:solidFill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otherwise, no cycle present, </a:t>
            </a:r>
            <a:r>
              <a:rPr lang="en" sz="1100">
                <a:solidFill>
                  <a:srgbClr val="FF0000"/>
                </a:solidFill>
              </a:rPr>
              <a:t>Return True</a:t>
            </a:r>
            <a:endParaRPr sz="1100">
              <a:solidFill>
                <a:srgbClr val="FF0000"/>
              </a:solidFill>
            </a:endParaRPr>
          </a:p>
        </p:txBody>
      </p:sp>
      <p:pic>
        <p:nvPicPr>
          <p:cNvPr id="711" name="Google Shape;71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000" y="2783563"/>
            <a:ext cx="2739425" cy="11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000" y="3998100"/>
            <a:ext cx="2739425" cy="108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68850" y="1735425"/>
            <a:ext cx="5089049" cy="240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5963" y="1735425"/>
            <a:ext cx="5054828" cy="319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28"/>
          <p:cNvSpPr txBox="1"/>
          <p:nvPr>
            <p:ph type="title"/>
          </p:nvPr>
        </p:nvSpPr>
        <p:spPr>
          <a:xfrm>
            <a:off x="113600" y="56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</a:t>
            </a:r>
            <a:endParaRPr/>
          </a:p>
        </p:txBody>
      </p:sp>
      <p:pic>
        <p:nvPicPr>
          <p:cNvPr id="720" name="Google Shape;72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750" y="909825"/>
            <a:ext cx="1788775" cy="152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0725" y="1005475"/>
            <a:ext cx="1751875" cy="13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45825" y="845538"/>
            <a:ext cx="1944173" cy="165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28"/>
          <p:cNvPicPr preferRelativeResize="0"/>
          <p:nvPr/>
        </p:nvPicPr>
        <p:blipFill rotWithShape="1">
          <a:blip r:embed="rId6">
            <a:alphaModFix/>
          </a:blip>
          <a:srcRect b="0" l="48786" r="0" t="0"/>
          <a:stretch/>
        </p:blipFill>
        <p:spPr>
          <a:xfrm>
            <a:off x="4818700" y="2645750"/>
            <a:ext cx="2098475" cy="160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28"/>
          <p:cNvPicPr preferRelativeResize="0"/>
          <p:nvPr/>
        </p:nvPicPr>
        <p:blipFill rotWithShape="1">
          <a:blip r:embed="rId6">
            <a:alphaModFix/>
          </a:blip>
          <a:srcRect b="0" l="0" r="50276" t="0"/>
          <a:stretch/>
        </p:blipFill>
        <p:spPr>
          <a:xfrm>
            <a:off x="1075075" y="2598350"/>
            <a:ext cx="2037399" cy="160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508775" y="26722"/>
            <a:ext cx="582600" cy="6636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6" name="Google Shape;726;p28"/>
          <p:cNvCxnSpPr/>
          <p:nvPr/>
        </p:nvCxnSpPr>
        <p:spPr>
          <a:xfrm flipH="1" rot="10800000">
            <a:off x="-3600" y="728788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7" name="Google Shape;727;p28"/>
          <p:cNvSpPr txBox="1"/>
          <p:nvPr/>
        </p:nvSpPr>
        <p:spPr>
          <a:xfrm>
            <a:off x="740275" y="4395725"/>
            <a:ext cx="750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Bellman-Ford algorithm returns TRUE in this example, i.e., there is no -ve weight cycle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Google Shape;73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3" name="Google Shape;733;p29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4" name="Google Shape;734;p29"/>
          <p:cNvSpPr txBox="1"/>
          <p:nvPr/>
        </p:nvSpPr>
        <p:spPr>
          <a:xfrm>
            <a:off x="41125" y="226175"/>
            <a:ext cx="6407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Variants</a:t>
            </a:r>
            <a:r>
              <a:rPr lang="en" sz="2200">
                <a:solidFill>
                  <a:schemeClr val="dk1"/>
                </a:solidFill>
              </a:rPr>
              <a:t> of shortest path algorithm problem</a:t>
            </a:r>
            <a:endParaRPr/>
          </a:p>
        </p:txBody>
      </p:sp>
      <p:sp>
        <p:nvSpPr>
          <p:cNvPr id="735" name="Google Shape;735;p29"/>
          <p:cNvSpPr/>
          <p:nvPr/>
        </p:nvSpPr>
        <p:spPr>
          <a:xfrm>
            <a:off x="6693657" y="1251755"/>
            <a:ext cx="249000" cy="20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736" name="Google Shape;736;p29"/>
          <p:cNvSpPr/>
          <p:nvPr/>
        </p:nvSpPr>
        <p:spPr>
          <a:xfrm>
            <a:off x="6018376" y="1773633"/>
            <a:ext cx="249000" cy="20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</a:t>
            </a:r>
            <a:endParaRPr sz="1000"/>
          </a:p>
        </p:txBody>
      </p:sp>
      <p:sp>
        <p:nvSpPr>
          <p:cNvPr id="737" name="Google Shape;737;p29"/>
          <p:cNvSpPr txBox="1"/>
          <p:nvPr/>
        </p:nvSpPr>
        <p:spPr>
          <a:xfrm>
            <a:off x="5833975" y="1924025"/>
            <a:ext cx="4824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0000"/>
                </a:solidFill>
              </a:rPr>
              <a:t>Source</a:t>
            </a:r>
            <a:endParaRPr sz="700">
              <a:solidFill>
                <a:srgbClr val="FF0000"/>
              </a:solidFill>
            </a:endParaRPr>
          </a:p>
        </p:txBody>
      </p:sp>
      <p:sp>
        <p:nvSpPr>
          <p:cNvPr id="738" name="Google Shape;738;p29"/>
          <p:cNvSpPr/>
          <p:nvPr/>
        </p:nvSpPr>
        <p:spPr>
          <a:xfrm>
            <a:off x="6693657" y="2195378"/>
            <a:ext cx="249000" cy="20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739" name="Google Shape;739;p29"/>
          <p:cNvSpPr/>
          <p:nvPr/>
        </p:nvSpPr>
        <p:spPr>
          <a:xfrm>
            <a:off x="7451880" y="1773633"/>
            <a:ext cx="249000" cy="20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740" name="Google Shape;740;p29"/>
          <p:cNvSpPr/>
          <p:nvPr/>
        </p:nvSpPr>
        <p:spPr>
          <a:xfrm>
            <a:off x="8110350" y="1279006"/>
            <a:ext cx="249000" cy="20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741" name="Google Shape;741;p29"/>
          <p:cNvSpPr/>
          <p:nvPr/>
        </p:nvSpPr>
        <p:spPr>
          <a:xfrm>
            <a:off x="8110350" y="2222629"/>
            <a:ext cx="249000" cy="20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cxnSp>
        <p:nvCxnSpPr>
          <p:cNvPr id="742" name="Google Shape;742;p29"/>
          <p:cNvCxnSpPr>
            <a:stCxn id="736" idx="7"/>
            <a:endCxn id="735" idx="3"/>
          </p:cNvCxnSpPr>
          <p:nvPr/>
        </p:nvCxnSpPr>
        <p:spPr>
          <a:xfrm flipH="1" rot="10800000">
            <a:off x="6230911" y="1429767"/>
            <a:ext cx="499200" cy="37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3" name="Google Shape;743;p29"/>
          <p:cNvCxnSpPr>
            <a:stCxn id="736" idx="5"/>
            <a:endCxn id="738" idx="2"/>
          </p:cNvCxnSpPr>
          <p:nvPr/>
        </p:nvCxnSpPr>
        <p:spPr>
          <a:xfrm>
            <a:off x="6230911" y="1951599"/>
            <a:ext cx="462600" cy="34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4" name="Google Shape;744;p29"/>
          <p:cNvCxnSpPr>
            <a:stCxn id="736" idx="6"/>
            <a:endCxn id="739" idx="2"/>
          </p:cNvCxnSpPr>
          <p:nvPr/>
        </p:nvCxnSpPr>
        <p:spPr>
          <a:xfrm>
            <a:off x="6267376" y="1877883"/>
            <a:ext cx="1184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5" name="Google Shape;745;p29"/>
          <p:cNvCxnSpPr>
            <a:stCxn id="735" idx="5"/>
            <a:endCxn id="739" idx="1"/>
          </p:cNvCxnSpPr>
          <p:nvPr/>
        </p:nvCxnSpPr>
        <p:spPr>
          <a:xfrm>
            <a:off x="6906192" y="1429721"/>
            <a:ext cx="582300" cy="37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6" name="Google Shape;746;p29"/>
          <p:cNvCxnSpPr>
            <a:stCxn id="739" idx="3"/>
            <a:endCxn id="738" idx="6"/>
          </p:cNvCxnSpPr>
          <p:nvPr/>
        </p:nvCxnSpPr>
        <p:spPr>
          <a:xfrm flipH="1">
            <a:off x="6942646" y="1951599"/>
            <a:ext cx="545700" cy="34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7" name="Google Shape;747;p29"/>
          <p:cNvCxnSpPr>
            <a:stCxn id="740" idx="3"/>
            <a:endCxn id="739" idx="7"/>
          </p:cNvCxnSpPr>
          <p:nvPr/>
        </p:nvCxnSpPr>
        <p:spPr>
          <a:xfrm flipH="1">
            <a:off x="7664415" y="1456971"/>
            <a:ext cx="482400" cy="34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8" name="Google Shape;748;p29"/>
          <p:cNvCxnSpPr>
            <a:stCxn id="739" idx="5"/>
            <a:endCxn id="741" idx="2"/>
          </p:cNvCxnSpPr>
          <p:nvPr/>
        </p:nvCxnSpPr>
        <p:spPr>
          <a:xfrm>
            <a:off x="7664415" y="1951599"/>
            <a:ext cx="445800" cy="375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9" name="Google Shape;749;p29"/>
          <p:cNvCxnSpPr>
            <a:stCxn id="738" idx="6"/>
            <a:endCxn id="741" idx="2"/>
          </p:cNvCxnSpPr>
          <p:nvPr/>
        </p:nvCxnSpPr>
        <p:spPr>
          <a:xfrm>
            <a:off x="6942657" y="2299628"/>
            <a:ext cx="1167600" cy="27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50" name="Google Shape;750;p29"/>
          <p:cNvCxnSpPr>
            <a:stCxn id="735" idx="6"/>
            <a:endCxn id="740" idx="2"/>
          </p:cNvCxnSpPr>
          <p:nvPr/>
        </p:nvCxnSpPr>
        <p:spPr>
          <a:xfrm>
            <a:off x="6942657" y="1356005"/>
            <a:ext cx="1167600" cy="27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51" name="Google Shape;751;p29"/>
          <p:cNvCxnSpPr>
            <a:stCxn id="740" idx="4"/>
            <a:endCxn id="741" idx="0"/>
          </p:cNvCxnSpPr>
          <p:nvPr/>
        </p:nvCxnSpPr>
        <p:spPr>
          <a:xfrm>
            <a:off x="8234850" y="1487506"/>
            <a:ext cx="0" cy="73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2" name="Google Shape;752;p29"/>
          <p:cNvSpPr txBox="1"/>
          <p:nvPr/>
        </p:nvSpPr>
        <p:spPr>
          <a:xfrm>
            <a:off x="6293241" y="1390993"/>
            <a:ext cx="289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753" name="Google Shape;753;p29"/>
          <p:cNvSpPr txBox="1"/>
          <p:nvPr/>
        </p:nvSpPr>
        <p:spPr>
          <a:xfrm>
            <a:off x="6293239" y="2020663"/>
            <a:ext cx="289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7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754" name="Google Shape;754;p29"/>
          <p:cNvSpPr txBox="1"/>
          <p:nvPr/>
        </p:nvSpPr>
        <p:spPr>
          <a:xfrm>
            <a:off x="6673345" y="1630522"/>
            <a:ext cx="289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6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755" name="Google Shape;755;p29"/>
          <p:cNvSpPr txBox="1"/>
          <p:nvPr/>
        </p:nvSpPr>
        <p:spPr>
          <a:xfrm>
            <a:off x="7007019" y="1919307"/>
            <a:ext cx="289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3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756" name="Google Shape;756;p29"/>
          <p:cNvSpPr txBox="1"/>
          <p:nvPr/>
        </p:nvSpPr>
        <p:spPr>
          <a:xfrm>
            <a:off x="7360884" y="2233059"/>
            <a:ext cx="289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757" name="Google Shape;757;p29"/>
          <p:cNvSpPr txBox="1"/>
          <p:nvPr/>
        </p:nvSpPr>
        <p:spPr>
          <a:xfrm>
            <a:off x="7796984" y="1905168"/>
            <a:ext cx="289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758" name="Google Shape;758;p29"/>
          <p:cNvSpPr txBox="1"/>
          <p:nvPr/>
        </p:nvSpPr>
        <p:spPr>
          <a:xfrm>
            <a:off x="7119613" y="1406463"/>
            <a:ext cx="289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4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759" name="Google Shape;759;p29"/>
          <p:cNvSpPr txBox="1"/>
          <p:nvPr/>
        </p:nvSpPr>
        <p:spPr>
          <a:xfrm>
            <a:off x="7381695" y="1131713"/>
            <a:ext cx="289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760" name="Google Shape;760;p29"/>
          <p:cNvSpPr txBox="1"/>
          <p:nvPr/>
        </p:nvSpPr>
        <p:spPr>
          <a:xfrm>
            <a:off x="7740243" y="1415229"/>
            <a:ext cx="289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2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761" name="Google Shape;761;p29"/>
          <p:cNvSpPr txBox="1"/>
          <p:nvPr/>
        </p:nvSpPr>
        <p:spPr>
          <a:xfrm>
            <a:off x="8210124" y="1726316"/>
            <a:ext cx="289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762" name="Google Shape;762;p29"/>
          <p:cNvSpPr txBox="1"/>
          <p:nvPr/>
        </p:nvSpPr>
        <p:spPr>
          <a:xfrm>
            <a:off x="104825" y="1168825"/>
            <a:ext cx="50385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accent1"/>
                </a:solidFill>
              </a:rPr>
              <a:t>Single-destination shortest-paths problem</a:t>
            </a:r>
            <a:endParaRPr>
              <a:solidFill>
                <a:schemeClr val="accent1"/>
              </a:solidFill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From each vertex to a single destination</a:t>
            </a:r>
            <a:r>
              <a:rPr lang="en" sz="1100"/>
              <a:t> </a:t>
            </a:r>
            <a:endParaRPr sz="1100"/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By </a:t>
            </a:r>
            <a:r>
              <a:rPr lang="en" sz="1100" u="sng"/>
              <a:t>reversing the direction of each edge</a:t>
            </a:r>
            <a:r>
              <a:rPr lang="en" sz="1100"/>
              <a:t> in the graph, you can reduce this problem to a single-source problem.</a:t>
            </a:r>
            <a:endParaRPr sz="1100"/>
          </a:p>
        </p:txBody>
      </p:sp>
      <p:sp>
        <p:nvSpPr>
          <p:cNvPr id="763" name="Google Shape;763;p29"/>
          <p:cNvSpPr txBox="1"/>
          <p:nvPr/>
        </p:nvSpPr>
        <p:spPr>
          <a:xfrm>
            <a:off x="104825" y="2654000"/>
            <a:ext cx="50385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accent1"/>
                </a:solidFill>
              </a:rPr>
              <a:t>Single-pair shortest-path problem</a:t>
            </a:r>
            <a:endParaRPr>
              <a:solidFill>
                <a:schemeClr val="accent1"/>
              </a:solidFill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Shortest path from u to v for given vertices u and v.</a:t>
            </a:r>
            <a:endParaRPr sz="1100"/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If you solve the single-source problem with source vertex u, you solve this problem also</a:t>
            </a:r>
            <a:endParaRPr sz="1100"/>
          </a:p>
        </p:txBody>
      </p:sp>
      <p:sp>
        <p:nvSpPr>
          <p:cNvPr id="764" name="Google Shape;764;p29"/>
          <p:cNvSpPr txBox="1"/>
          <p:nvPr/>
        </p:nvSpPr>
        <p:spPr>
          <a:xfrm>
            <a:off x="104825" y="3833850"/>
            <a:ext cx="5289600" cy="10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accent1"/>
                </a:solidFill>
              </a:rPr>
              <a:t>All</a:t>
            </a:r>
            <a:r>
              <a:rPr lang="en">
                <a:solidFill>
                  <a:schemeClr val="accent1"/>
                </a:solidFill>
              </a:rPr>
              <a:t>-pairs shortest-path problem</a:t>
            </a:r>
            <a:endParaRPr>
              <a:solidFill>
                <a:schemeClr val="accent1"/>
              </a:solidFill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/>
              <a:t>Find a shortest path from u to v for every pair of vertices u and v</a:t>
            </a:r>
            <a:endParaRPr sz="1100"/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 sz="1100" u="sng"/>
              <a:t>Run </a:t>
            </a:r>
            <a:r>
              <a:rPr lang="en" sz="1100" u="sng"/>
              <a:t>single-source algorithm once from each vertex</a:t>
            </a:r>
            <a:r>
              <a:rPr lang="en" sz="1100"/>
              <a:t>.</a:t>
            </a:r>
            <a:endParaRPr sz="1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" name="Google Shape;76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0" name="Google Shape;770;p30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1" name="Google Shape;771;p30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Shortest path algorithms (</a:t>
            </a:r>
            <a:r>
              <a:rPr lang="en" sz="2200">
                <a:solidFill>
                  <a:schemeClr val="accent1"/>
                </a:solidFill>
              </a:rPr>
              <a:t>Unweighted graph</a:t>
            </a:r>
            <a:r>
              <a:rPr lang="en" sz="2200">
                <a:solidFill>
                  <a:schemeClr val="dk1"/>
                </a:solidFill>
              </a:rPr>
              <a:t>)</a:t>
            </a:r>
            <a:endParaRPr/>
          </a:p>
        </p:txBody>
      </p:sp>
      <p:sp>
        <p:nvSpPr>
          <p:cNvPr id="772" name="Google Shape;772;p30"/>
          <p:cNvSpPr txBox="1"/>
          <p:nvPr/>
        </p:nvSpPr>
        <p:spPr>
          <a:xfrm>
            <a:off x="0" y="10451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BFS vs DFS:</a:t>
            </a:r>
            <a:endParaRPr/>
          </a:p>
        </p:txBody>
      </p:sp>
      <p:sp>
        <p:nvSpPr>
          <p:cNvPr id="773" name="Google Shape;773;p30"/>
          <p:cNvSpPr txBox="1"/>
          <p:nvPr/>
        </p:nvSpPr>
        <p:spPr>
          <a:xfrm>
            <a:off x="58675" y="1525650"/>
            <a:ext cx="4714500" cy="17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Why BFS?</a:t>
            </a:r>
            <a:endParaRPr b="1" sz="1300">
              <a:solidFill>
                <a:schemeClr val="dk1"/>
              </a:solidFill>
            </a:endParaRPr>
          </a:p>
          <a:p>
            <a:pPr indent="-298450" lvl="0" marL="457200" rtl="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BFS explores </a:t>
            </a:r>
            <a:r>
              <a:rPr b="1" lang="en" sz="1100">
                <a:solidFill>
                  <a:schemeClr val="dk1"/>
                </a:solidFill>
              </a:rPr>
              <a:t>level by level</a:t>
            </a:r>
            <a:r>
              <a:rPr lang="en" sz="1100">
                <a:solidFill>
                  <a:schemeClr val="dk1"/>
                </a:solidFill>
              </a:rPr>
              <a:t> (or layer by layer) from the source node.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The first time BFS reaches a node, it guarantees the </a:t>
            </a:r>
            <a:r>
              <a:rPr b="1" lang="en" sz="1100">
                <a:solidFill>
                  <a:srgbClr val="FF00FF"/>
                </a:solidFill>
              </a:rPr>
              <a:t>shortest path</a:t>
            </a:r>
            <a:r>
              <a:rPr lang="en" sz="1100">
                <a:solidFill>
                  <a:schemeClr val="dk1"/>
                </a:solidFill>
              </a:rPr>
              <a:t> to that node because BFS always takes the </a:t>
            </a:r>
            <a:r>
              <a:rPr b="1" lang="en" sz="1100">
                <a:solidFill>
                  <a:srgbClr val="FF00FF"/>
                </a:solidFill>
              </a:rPr>
              <a:t>smallest number of edges</a:t>
            </a:r>
            <a:r>
              <a:rPr lang="en" sz="1100">
                <a:solidFill>
                  <a:schemeClr val="dk1"/>
                </a:solidFill>
              </a:rPr>
              <a:t> to reach a node.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774" name="Google Shape;774;p30"/>
          <p:cNvSpPr txBox="1"/>
          <p:nvPr/>
        </p:nvSpPr>
        <p:spPr>
          <a:xfrm>
            <a:off x="58675" y="3661075"/>
            <a:ext cx="46593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</a:rPr>
              <a:t>Why  not DFS?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just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DFS explores </a:t>
            </a:r>
            <a:r>
              <a:rPr b="1" lang="en" sz="1100">
                <a:solidFill>
                  <a:schemeClr val="dk1"/>
                </a:solidFill>
              </a:rPr>
              <a:t>depth-first</a:t>
            </a:r>
            <a:r>
              <a:rPr lang="en" sz="1100">
                <a:solidFill>
                  <a:schemeClr val="dk1"/>
                </a:solidFill>
              </a:rPr>
              <a:t> without considering the shortest path.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It may take a long detour before finding the target.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DFS does not work for shortest paths in general graphs.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775" name="Google Shape;775;p30"/>
          <p:cNvSpPr/>
          <p:nvPr/>
        </p:nvSpPr>
        <p:spPr>
          <a:xfrm>
            <a:off x="6664925" y="1278325"/>
            <a:ext cx="474000" cy="4047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776" name="Google Shape;776;p30"/>
          <p:cNvSpPr/>
          <p:nvPr/>
        </p:nvSpPr>
        <p:spPr>
          <a:xfrm>
            <a:off x="6149000" y="2116350"/>
            <a:ext cx="474000" cy="4047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777" name="Google Shape;777;p30"/>
          <p:cNvSpPr/>
          <p:nvPr/>
        </p:nvSpPr>
        <p:spPr>
          <a:xfrm>
            <a:off x="5770425" y="2916650"/>
            <a:ext cx="474000" cy="404700"/>
          </a:xfrm>
          <a:prstGeom prst="ellipse">
            <a:avLst/>
          </a:prstGeom>
          <a:solidFill>
            <a:srgbClr val="FFAB4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778" name="Google Shape;778;p30"/>
          <p:cNvSpPr/>
          <p:nvPr/>
        </p:nvSpPr>
        <p:spPr>
          <a:xfrm>
            <a:off x="7073975" y="2116350"/>
            <a:ext cx="474000" cy="404700"/>
          </a:xfrm>
          <a:prstGeom prst="ellipse">
            <a:avLst/>
          </a:prstGeom>
          <a:solidFill>
            <a:srgbClr val="6AA84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779" name="Google Shape;779;p30"/>
          <p:cNvSpPr/>
          <p:nvPr/>
        </p:nvSpPr>
        <p:spPr>
          <a:xfrm>
            <a:off x="5501050" y="3751250"/>
            <a:ext cx="474000" cy="404700"/>
          </a:xfrm>
          <a:prstGeom prst="ellipse">
            <a:avLst/>
          </a:prstGeom>
          <a:solidFill>
            <a:srgbClr val="8E7CC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780" name="Google Shape;780;p30"/>
          <p:cNvSpPr/>
          <p:nvPr/>
        </p:nvSpPr>
        <p:spPr>
          <a:xfrm>
            <a:off x="5296425" y="4494950"/>
            <a:ext cx="474000" cy="404700"/>
          </a:xfrm>
          <a:prstGeom prst="ellipse">
            <a:avLst/>
          </a:prstGeom>
          <a:solidFill>
            <a:srgbClr val="E6B8A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781" name="Google Shape;781;p30"/>
          <p:cNvSpPr/>
          <p:nvPr/>
        </p:nvSpPr>
        <p:spPr>
          <a:xfrm>
            <a:off x="7998950" y="2116350"/>
            <a:ext cx="474000" cy="4047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cxnSp>
        <p:nvCxnSpPr>
          <p:cNvPr id="782" name="Google Shape;782;p30"/>
          <p:cNvCxnSpPr>
            <a:stCxn id="775" idx="3"/>
            <a:endCxn id="776" idx="0"/>
          </p:cNvCxnSpPr>
          <p:nvPr/>
        </p:nvCxnSpPr>
        <p:spPr>
          <a:xfrm flipH="1">
            <a:off x="6386041" y="1623758"/>
            <a:ext cx="348300" cy="49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3" name="Google Shape;783;p30"/>
          <p:cNvCxnSpPr>
            <a:endCxn id="777" idx="0"/>
          </p:cNvCxnSpPr>
          <p:nvPr/>
        </p:nvCxnSpPr>
        <p:spPr>
          <a:xfrm flipH="1">
            <a:off x="6007425" y="2486750"/>
            <a:ext cx="315900" cy="42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4" name="Google Shape;784;p30"/>
          <p:cNvCxnSpPr>
            <a:stCxn id="777" idx="4"/>
          </p:cNvCxnSpPr>
          <p:nvPr/>
        </p:nvCxnSpPr>
        <p:spPr>
          <a:xfrm flipH="1">
            <a:off x="5770425" y="3321350"/>
            <a:ext cx="237000" cy="42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5" name="Google Shape;785;p30"/>
          <p:cNvCxnSpPr>
            <a:stCxn id="779" idx="4"/>
          </p:cNvCxnSpPr>
          <p:nvPr/>
        </p:nvCxnSpPr>
        <p:spPr>
          <a:xfrm flipH="1">
            <a:off x="5580250" y="4155950"/>
            <a:ext cx="157800" cy="33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6" name="Google Shape;786;p30"/>
          <p:cNvCxnSpPr>
            <a:endCxn id="778" idx="0"/>
          </p:cNvCxnSpPr>
          <p:nvPr/>
        </p:nvCxnSpPr>
        <p:spPr>
          <a:xfrm>
            <a:off x="6992975" y="1683150"/>
            <a:ext cx="318000" cy="43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7" name="Google Shape;787;p30"/>
          <p:cNvCxnSpPr>
            <a:stCxn id="775" idx="6"/>
            <a:endCxn id="781" idx="1"/>
          </p:cNvCxnSpPr>
          <p:nvPr/>
        </p:nvCxnSpPr>
        <p:spPr>
          <a:xfrm>
            <a:off x="7138925" y="1480675"/>
            <a:ext cx="929400" cy="69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88" name="Google Shape;788;p30"/>
          <p:cNvSpPr txBox="1"/>
          <p:nvPr/>
        </p:nvSpPr>
        <p:spPr>
          <a:xfrm>
            <a:off x="6323325" y="3359300"/>
            <a:ext cx="1992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Searching the path to reach</a:t>
            </a:r>
            <a:endParaRPr/>
          </a:p>
        </p:txBody>
      </p:sp>
      <p:sp>
        <p:nvSpPr>
          <p:cNvPr id="789" name="Google Shape;789;p30"/>
          <p:cNvSpPr/>
          <p:nvPr/>
        </p:nvSpPr>
        <p:spPr>
          <a:xfrm>
            <a:off x="8166300" y="3359300"/>
            <a:ext cx="348300" cy="354000"/>
          </a:xfrm>
          <a:prstGeom prst="ellipse">
            <a:avLst/>
          </a:prstGeom>
          <a:solidFill>
            <a:srgbClr val="FFE599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5" name="Google Shape;795;p31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6" name="Google Shape;796;p31"/>
          <p:cNvSpPr txBox="1"/>
          <p:nvPr/>
        </p:nvSpPr>
        <p:spPr>
          <a:xfrm>
            <a:off x="2289425" y="2344400"/>
            <a:ext cx="3941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Minimum spanning tree (MST)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2" name="Google Shape;802;p32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3" name="Google Shape;803;p32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Minimum spanning tree (MST)</a:t>
            </a:r>
            <a:endParaRPr/>
          </a:p>
        </p:txBody>
      </p:sp>
      <p:sp>
        <p:nvSpPr>
          <p:cNvPr id="804" name="Google Shape;804;p32"/>
          <p:cNvSpPr txBox="1"/>
          <p:nvPr/>
        </p:nvSpPr>
        <p:spPr>
          <a:xfrm>
            <a:off x="31575" y="921125"/>
            <a:ext cx="9066600" cy="11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</a:t>
            </a:r>
            <a:r>
              <a:rPr lang="en">
                <a:solidFill>
                  <a:schemeClr val="accent1"/>
                </a:solidFill>
              </a:rPr>
              <a:t>spanning tree</a:t>
            </a:r>
            <a:r>
              <a:rPr lang="en"/>
              <a:t> of a graph is </a:t>
            </a:r>
            <a:r>
              <a:rPr lang="en">
                <a:solidFill>
                  <a:schemeClr val="accent1"/>
                </a:solidFill>
              </a:rPr>
              <a:t>a subgraph</a:t>
            </a:r>
            <a:r>
              <a:rPr lang="en"/>
              <a:t> that is a </a:t>
            </a:r>
            <a:r>
              <a:rPr lang="en">
                <a:solidFill>
                  <a:schemeClr val="accent1"/>
                </a:solidFill>
              </a:rPr>
              <a:t>tree</a:t>
            </a:r>
            <a:r>
              <a:rPr lang="en"/>
              <a:t> and includes </a:t>
            </a:r>
            <a:r>
              <a:rPr lang="en">
                <a:solidFill>
                  <a:schemeClr val="accent1"/>
                </a:solidFill>
              </a:rPr>
              <a:t>all vertices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The subgraph should be </a:t>
            </a:r>
            <a:r>
              <a:rPr lang="en" sz="1100">
                <a:solidFill>
                  <a:schemeClr val="accent1"/>
                </a:solidFill>
              </a:rPr>
              <a:t>connected</a:t>
            </a:r>
            <a:r>
              <a:rPr lang="en" sz="1100"/>
              <a:t>,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Should not contain any cycle (</a:t>
            </a:r>
            <a:r>
              <a:rPr lang="en" sz="1100">
                <a:solidFill>
                  <a:schemeClr val="accent1"/>
                </a:solidFill>
              </a:rPr>
              <a:t>Tree</a:t>
            </a:r>
            <a:r>
              <a:rPr lang="en" sz="1100"/>
              <a:t>),</a:t>
            </a:r>
            <a:endParaRPr sz="11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Need not to be </a:t>
            </a:r>
            <a:r>
              <a:rPr lang="en" sz="1100">
                <a:solidFill>
                  <a:schemeClr val="accent1"/>
                </a:solidFill>
              </a:rPr>
              <a:t>unique</a:t>
            </a:r>
            <a:r>
              <a:rPr lang="en" sz="1100"/>
              <a:t>. Can have multiple spanning trees </a:t>
            </a:r>
            <a:r>
              <a:rPr lang="en" sz="1100">
                <a:solidFill>
                  <a:schemeClr val="dk1"/>
                </a:solidFill>
              </a:rPr>
              <a:t>of a single graph</a:t>
            </a:r>
            <a:r>
              <a:rPr lang="en" sz="1100"/>
              <a:t> (</a:t>
            </a:r>
            <a:r>
              <a:rPr lang="en" sz="1100">
                <a:solidFill>
                  <a:schemeClr val="dk1"/>
                </a:solidFill>
              </a:rPr>
              <a:t>N</a:t>
            </a:r>
            <a:r>
              <a:rPr baseline="30000" lang="en" sz="1100">
                <a:solidFill>
                  <a:schemeClr val="dk1"/>
                </a:solidFill>
              </a:rPr>
              <a:t>(N-2)</a:t>
            </a:r>
            <a:r>
              <a:rPr lang="en" sz="1100">
                <a:solidFill>
                  <a:schemeClr val="dk1"/>
                </a:solidFill>
              </a:rPr>
              <a:t> for complete graph, otherwise  use Kirchoff Algo</a:t>
            </a:r>
            <a:r>
              <a:rPr lang="en" sz="1100"/>
              <a:t>).</a:t>
            </a:r>
            <a:endParaRPr sz="1100"/>
          </a:p>
        </p:txBody>
      </p:sp>
      <p:sp>
        <p:nvSpPr>
          <p:cNvPr id="805" name="Google Shape;805;p32"/>
          <p:cNvSpPr txBox="1"/>
          <p:nvPr/>
        </p:nvSpPr>
        <p:spPr>
          <a:xfrm>
            <a:off x="185075" y="3414000"/>
            <a:ext cx="86949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A </a:t>
            </a:r>
            <a:r>
              <a:rPr lang="en" sz="1300" u="sng">
                <a:solidFill>
                  <a:schemeClr val="dk1"/>
                </a:solidFill>
              </a:rPr>
              <a:t>minimum spanning tree</a:t>
            </a:r>
            <a:r>
              <a:rPr lang="en" sz="1300">
                <a:solidFill>
                  <a:schemeClr val="dk1"/>
                </a:solidFill>
              </a:rPr>
              <a:t> (MST) is a spanning tree with the minimum possible </a:t>
            </a:r>
            <a:r>
              <a:rPr lang="en" sz="1300">
                <a:solidFill>
                  <a:schemeClr val="accent1"/>
                </a:solidFill>
              </a:rPr>
              <a:t>total edge</a:t>
            </a:r>
            <a:r>
              <a:rPr lang="en" sz="1300">
                <a:solidFill>
                  <a:schemeClr val="dk1"/>
                </a:solidFill>
              </a:rPr>
              <a:t> </a:t>
            </a:r>
            <a:r>
              <a:rPr lang="en" sz="1300">
                <a:solidFill>
                  <a:schemeClr val="accent1"/>
                </a:solidFill>
              </a:rPr>
              <a:t>weight. </a:t>
            </a:r>
            <a:r>
              <a:rPr lang="en" sz="1300">
                <a:solidFill>
                  <a:schemeClr val="dk1"/>
                </a:solidFill>
              </a:rPr>
              <a:t>It is also called </a:t>
            </a:r>
            <a:r>
              <a:rPr lang="en" sz="1300" u="sng">
                <a:solidFill>
                  <a:schemeClr val="dk1"/>
                </a:solidFill>
              </a:rPr>
              <a:t>minimum weighted spanning tree</a:t>
            </a:r>
            <a:r>
              <a:rPr lang="en" sz="1300">
                <a:solidFill>
                  <a:schemeClr val="dk1"/>
                </a:solidFill>
              </a:rPr>
              <a:t>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 sz="1100">
                <a:solidFill>
                  <a:schemeClr val="dk1"/>
                </a:solidFill>
              </a:rPr>
              <a:t>Minimum cost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806" name="Google Shape;806;p32"/>
          <p:cNvSpPr/>
          <p:nvPr/>
        </p:nvSpPr>
        <p:spPr>
          <a:xfrm>
            <a:off x="661850" y="22562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32"/>
          <p:cNvSpPr/>
          <p:nvPr/>
        </p:nvSpPr>
        <p:spPr>
          <a:xfrm>
            <a:off x="1285400" y="22562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32"/>
          <p:cNvSpPr/>
          <p:nvPr/>
        </p:nvSpPr>
        <p:spPr>
          <a:xfrm>
            <a:off x="661850" y="29236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32"/>
          <p:cNvSpPr/>
          <p:nvPr/>
        </p:nvSpPr>
        <p:spPr>
          <a:xfrm>
            <a:off x="1285400" y="29236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10" name="Google Shape;810;p32"/>
          <p:cNvCxnSpPr>
            <a:stCxn id="807" idx="2"/>
            <a:endCxn id="806" idx="6"/>
          </p:cNvCxnSpPr>
          <p:nvPr/>
        </p:nvCxnSpPr>
        <p:spPr>
          <a:xfrm rot="10800000">
            <a:off x="868100" y="2356000"/>
            <a:ext cx="4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1" name="Google Shape;811;p32"/>
          <p:cNvCxnSpPr>
            <a:stCxn id="806" idx="4"/>
            <a:endCxn id="808" idx="0"/>
          </p:cNvCxnSpPr>
          <p:nvPr/>
        </p:nvCxnSpPr>
        <p:spPr>
          <a:xfrm>
            <a:off x="764900" y="2455750"/>
            <a:ext cx="0" cy="46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2" name="Google Shape;812;p32"/>
          <p:cNvCxnSpPr>
            <a:stCxn id="807" idx="4"/>
            <a:endCxn id="809" idx="0"/>
          </p:cNvCxnSpPr>
          <p:nvPr/>
        </p:nvCxnSpPr>
        <p:spPr>
          <a:xfrm>
            <a:off x="1388450" y="2455750"/>
            <a:ext cx="0" cy="46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3" name="Google Shape;813;p32"/>
          <p:cNvCxnSpPr>
            <a:endCxn id="809" idx="2"/>
          </p:cNvCxnSpPr>
          <p:nvPr/>
        </p:nvCxnSpPr>
        <p:spPr>
          <a:xfrm>
            <a:off x="867800" y="3023400"/>
            <a:ext cx="417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4" name="Google Shape;814;p32"/>
          <p:cNvSpPr txBox="1"/>
          <p:nvPr/>
        </p:nvSpPr>
        <p:spPr>
          <a:xfrm>
            <a:off x="983688" y="2120975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15" name="Google Shape;815;p32"/>
          <p:cNvSpPr txBox="1"/>
          <p:nvPr/>
        </p:nvSpPr>
        <p:spPr>
          <a:xfrm>
            <a:off x="582463" y="2528150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16" name="Google Shape;816;p32"/>
          <p:cNvSpPr txBox="1"/>
          <p:nvPr/>
        </p:nvSpPr>
        <p:spPr>
          <a:xfrm>
            <a:off x="948338" y="2970225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17" name="Google Shape;817;p32"/>
          <p:cNvSpPr txBox="1"/>
          <p:nvPr/>
        </p:nvSpPr>
        <p:spPr>
          <a:xfrm>
            <a:off x="1325013" y="2498200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2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18" name="Google Shape;818;p32"/>
          <p:cNvSpPr/>
          <p:nvPr/>
        </p:nvSpPr>
        <p:spPr>
          <a:xfrm>
            <a:off x="2033450" y="22562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32"/>
          <p:cNvSpPr/>
          <p:nvPr/>
        </p:nvSpPr>
        <p:spPr>
          <a:xfrm>
            <a:off x="2657000" y="22562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32"/>
          <p:cNvSpPr/>
          <p:nvPr/>
        </p:nvSpPr>
        <p:spPr>
          <a:xfrm>
            <a:off x="2033450" y="29236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32"/>
          <p:cNvSpPr/>
          <p:nvPr/>
        </p:nvSpPr>
        <p:spPr>
          <a:xfrm>
            <a:off x="2657000" y="29236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22" name="Google Shape;822;p32"/>
          <p:cNvCxnSpPr>
            <a:stCxn id="819" idx="2"/>
            <a:endCxn id="818" idx="6"/>
          </p:cNvCxnSpPr>
          <p:nvPr/>
        </p:nvCxnSpPr>
        <p:spPr>
          <a:xfrm rot="10800000">
            <a:off x="2239700" y="2356000"/>
            <a:ext cx="4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3" name="Google Shape;823;p32"/>
          <p:cNvCxnSpPr>
            <a:stCxn id="818" idx="4"/>
            <a:endCxn id="820" idx="0"/>
          </p:cNvCxnSpPr>
          <p:nvPr/>
        </p:nvCxnSpPr>
        <p:spPr>
          <a:xfrm>
            <a:off x="2136500" y="2455750"/>
            <a:ext cx="0" cy="46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4" name="Google Shape;824;p32"/>
          <p:cNvCxnSpPr>
            <a:endCxn id="821" idx="2"/>
          </p:cNvCxnSpPr>
          <p:nvPr/>
        </p:nvCxnSpPr>
        <p:spPr>
          <a:xfrm>
            <a:off x="2239400" y="3023400"/>
            <a:ext cx="417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5" name="Google Shape;825;p32"/>
          <p:cNvSpPr txBox="1"/>
          <p:nvPr/>
        </p:nvSpPr>
        <p:spPr>
          <a:xfrm>
            <a:off x="2355288" y="2120975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26" name="Google Shape;826;p32"/>
          <p:cNvSpPr txBox="1"/>
          <p:nvPr/>
        </p:nvSpPr>
        <p:spPr>
          <a:xfrm>
            <a:off x="1954063" y="2528150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27" name="Google Shape;827;p32"/>
          <p:cNvSpPr txBox="1"/>
          <p:nvPr/>
        </p:nvSpPr>
        <p:spPr>
          <a:xfrm>
            <a:off x="2319938" y="2970225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28" name="Google Shape;828;p32"/>
          <p:cNvSpPr/>
          <p:nvPr/>
        </p:nvSpPr>
        <p:spPr>
          <a:xfrm>
            <a:off x="3405050" y="22562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32"/>
          <p:cNvSpPr/>
          <p:nvPr/>
        </p:nvSpPr>
        <p:spPr>
          <a:xfrm>
            <a:off x="4028600" y="22562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32"/>
          <p:cNvSpPr/>
          <p:nvPr/>
        </p:nvSpPr>
        <p:spPr>
          <a:xfrm>
            <a:off x="3405050" y="29236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32"/>
          <p:cNvSpPr/>
          <p:nvPr/>
        </p:nvSpPr>
        <p:spPr>
          <a:xfrm>
            <a:off x="4028600" y="29236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32" name="Google Shape;832;p32"/>
          <p:cNvCxnSpPr>
            <a:stCxn id="829" idx="2"/>
            <a:endCxn id="828" idx="6"/>
          </p:cNvCxnSpPr>
          <p:nvPr/>
        </p:nvCxnSpPr>
        <p:spPr>
          <a:xfrm rot="10800000">
            <a:off x="3611300" y="2356000"/>
            <a:ext cx="4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3" name="Google Shape;833;p32"/>
          <p:cNvCxnSpPr/>
          <p:nvPr/>
        </p:nvCxnSpPr>
        <p:spPr>
          <a:xfrm>
            <a:off x="4131650" y="2455700"/>
            <a:ext cx="0" cy="46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4" name="Google Shape;834;p32"/>
          <p:cNvCxnSpPr>
            <a:endCxn id="831" idx="2"/>
          </p:cNvCxnSpPr>
          <p:nvPr/>
        </p:nvCxnSpPr>
        <p:spPr>
          <a:xfrm>
            <a:off x="3611000" y="3023400"/>
            <a:ext cx="417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5" name="Google Shape;835;p32"/>
          <p:cNvSpPr txBox="1"/>
          <p:nvPr/>
        </p:nvSpPr>
        <p:spPr>
          <a:xfrm>
            <a:off x="3726888" y="2120975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36" name="Google Shape;836;p32"/>
          <p:cNvSpPr txBox="1"/>
          <p:nvPr/>
        </p:nvSpPr>
        <p:spPr>
          <a:xfrm>
            <a:off x="4131638" y="2528150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2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37" name="Google Shape;837;p32"/>
          <p:cNvSpPr txBox="1"/>
          <p:nvPr/>
        </p:nvSpPr>
        <p:spPr>
          <a:xfrm>
            <a:off x="3691538" y="2970225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38" name="Google Shape;838;p32"/>
          <p:cNvSpPr/>
          <p:nvPr/>
        </p:nvSpPr>
        <p:spPr>
          <a:xfrm>
            <a:off x="4852850" y="22562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32"/>
          <p:cNvSpPr/>
          <p:nvPr/>
        </p:nvSpPr>
        <p:spPr>
          <a:xfrm>
            <a:off x="5476400" y="22562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32"/>
          <p:cNvSpPr/>
          <p:nvPr/>
        </p:nvSpPr>
        <p:spPr>
          <a:xfrm>
            <a:off x="4852850" y="29236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32"/>
          <p:cNvSpPr/>
          <p:nvPr/>
        </p:nvSpPr>
        <p:spPr>
          <a:xfrm>
            <a:off x="5476400" y="29236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42" name="Google Shape;842;p32"/>
          <p:cNvCxnSpPr>
            <a:stCxn id="839" idx="2"/>
            <a:endCxn id="838" idx="6"/>
          </p:cNvCxnSpPr>
          <p:nvPr/>
        </p:nvCxnSpPr>
        <p:spPr>
          <a:xfrm rot="10800000">
            <a:off x="5059100" y="2356000"/>
            <a:ext cx="4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3" name="Google Shape;843;p32"/>
          <p:cNvCxnSpPr>
            <a:stCxn id="838" idx="4"/>
            <a:endCxn id="840" idx="0"/>
          </p:cNvCxnSpPr>
          <p:nvPr/>
        </p:nvCxnSpPr>
        <p:spPr>
          <a:xfrm>
            <a:off x="4955900" y="2455750"/>
            <a:ext cx="0" cy="46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4" name="Google Shape;844;p32"/>
          <p:cNvCxnSpPr>
            <a:stCxn id="839" idx="4"/>
            <a:endCxn id="841" idx="0"/>
          </p:cNvCxnSpPr>
          <p:nvPr/>
        </p:nvCxnSpPr>
        <p:spPr>
          <a:xfrm>
            <a:off x="5579450" y="2455750"/>
            <a:ext cx="0" cy="46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5" name="Google Shape;845;p32"/>
          <p:cNvSpPr txBox="1"/>
          <p:nvPr/>
        </p:nvSpPr>
        <p:spPr>
          <a:xfrm>
            <a:off x="5174688" y="2120975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46" name="Google Shape;846;p32"/>
          <p:cNvSpPr txBox="1"/>
          <p:nvPr/>
        </p:nvSpPr>
        <p:spPr>
          <a:xfrm>
            <a:off x="4773463" y="2528150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47" name="Google Shape;847;p32"/>
          <p:cNvSpPr txBox="1"/>
          <p:nvPr/>
        </p:nvSpPr>
        <p:spPr>
          <a:xfrm>
            <a:off x="5516013" y="2498200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2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48" name="Google Shape;848;p32"/>
          <p:cNvSpPr/>
          <p:nvPr/>
        </p:nvSpPr>
        <p:spPr>
          <a:xfrm>
            <a:off x="6453050" y="22562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32"/>
          <p:cNvSpPr/>
          <p:nvPr/>
        </p:nvSpPr>
        <p:spPr>
          <a:xfrm>
            <a:off x="7076600" y="22562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32"/>
          <p:cNvSpPr/>
          <p:nvPr/>
        </p:nvSpPr>
        <p:spPr>
          <a:xfrm>
            <a:off x="6453050" y="29236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32"/>
          <p:cNvSpPr/>
          <p:nvPr/>
        </p:nvSpPr>
        <p:spPr>
          <a:xfrm>
            <a:off x="7076600" y="29236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52" name="Google Shape;852;p32"/>
          <p:cNvCxnSpPr>
            <a:stCxn id="848" idx="4"/>
            <a:endCxn id="850" idx="0"/>
          </p:cNvCxnSpPr>
          <p:nvPr/>
        </p:nvCxnSpPr>
        <p:spPr>
          <a:xfrm>
            <a:off x="6556100" y="2455750"/>
            <a:ext cx="0" cy="46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3" name="Google Shape;853;p32"/>
          <p:cNvCxnSpPr>
            <a:stCxn id="849" idx="4"/>
            <a:endCxn id="851" idx="0"/>
          </p:cNvCxnSpPr>
          <p:nvPr/>
        </p:nvCxnSpPr>
        <p:spPr>
          <a:xfrm>
            <a:off x="7179650" y="2455750"/>
            <a:ext cx="0" cy="46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4" name="Google Shape;854;p32"/>
          <p:cNvCxnSpPr>
            <a:endCxn id="851" idx="2"/>
          </p:cNvCxnSpPr>
          <p:nvPr/>
        </p:nvCxnSpPr>
        <p:spPr>
          <a:xfrm>
            <a:off x="6659000" y="3023400"/>
            <a:ext cx="417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5" name="Google Shape;855;p32"/>
          <p:cNvSpPr txBox="1"/>
          <p:nvPr/>
        </p:nvSpPr>
        <p:spPr>
          <a:xfrm>
            <a:off x="6373663" y="2528150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56" name="Google Shape;856;p32"/>
          <p:cNvSpPr txBox="1"/>
          <p:nvPr/>
        </p:nvSpPr>
        <p:spPr>
          <a:xfrm>
            <a:off x="6739538" y="2970225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57" name="Google Shape;857;p32"/>
          <p:cNvSpPr txBox="1"/>
          <p:nvPr/>
        </p:nvSpPr>
        <p:spPr>
          <a:xfrm>
            <a:off x="7116213" y="2498200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2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58" name="Google Shape;858;p32"/>
          <p:cNvSpPr/>
          <p:nvPr/>
        </p:nvSpPr>
        <p:spPr>
          <a:xfrm>
            <a:off x="3981750" y="39547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32"/>
          <p:cNvSpPr/>
          <p:nvPr/>
        </p:nvSpPr>
        <p:spPr>
          <a:xfrm>
            <a:off x="4605300" y="39547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32"/>
          <p:cNvSpPr/>
          <p:nvPr/>
        </p:nvSpPr>
        <p:spPr>
          <a:xfrm>
            <a:off x="3981750" y="46221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32"/>
          <p:cNvSpPr/>
          <p:nvPr/>
        </p:nvSpPr>
        <p:spPr>
          <a:xfrm>
            <a:off x="4605300" y="4622150"/>
            <a:ext cx="206100" cy="199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62" name="Google Shape;862;p32"/>
          <p:cNvCxnSpPr>
            <a:stCxn id="859" idx="2"/>
            <a:endCxn id="858" idx="6"/>
          </p:cNvCxnSpPr>
          <p:nvPr/>
        </p:nvCxnSpPr>
        <p:spPr>
          <a:xfrm rot="10800000">
            <a:off x="4188000" y="4054500"/>
            <a:ext cx="417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3" name="Google Shape;863;p32"/>
          <p:cNvCxnSpPr>
            <a:stCxn id="858" idx="4"/>
            <a:endCxn id="860" idx="0"/>
          </p:cNvCxnSpPr>
          <p:nvPr/>
        </p:nvCxnSpPr>
        <p:spPr>
          <a:xfrm>
            <a:off x="4084800" y="4154250"/>
            <a:ext cx="0" cy="46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4" name="Google Shape;864;p32"/>
          <p:cNvCxnSpPr>
            <a:endCxn id="861" idx="2"/>
          </p:cNvCxnSpPr>
          <p:nvPr/>
        </p:nvCxnSpPr>
        <p:spPr>
          <a:xfrm>
            <a:off x="4187700" y="4721900"/>
            <a:ext cx="417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5" name="Google Shape;865;p32"/>
          <p:cNvSpPr txBox="1"/>
          <p:nvPr/>
        </p:nvSpPr>
        <p:spPr>
          <a:xfrm>
            <a:off x="4303588" y="3819475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66" name="Google Shape;866;p32"/>
          <p:cNvSpPr txBox="1"/>
          <p:nvPr/>
        </p:nvSpPr>
        <p:spPr>
          <a:xfrm>
            <a:off x="3902363" y="4226650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67" name="Google Shape;867;p32"/>
          <p:cNvSpPr txBox="1"/>
          <p:nvPr/>
        </p:nvSpPr>
        <p:spPr>
          <a:xfrm>
            <a:off x="4268238" y="4668725"/>
            <a:ext cx="242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</a:rPr>
              <a:t>1</a:t>
            </a:r>
            <a:endParaRPr sz="100">
              <a:solidFill>
                <a:schemeClr val="dk2"/>
              </a:solidFill>
            </a:endParaRPr>
          </a:p>
        </p:txBody>
      </p:sp>
      <p:sp>
        <p:nvSpPr>
          <p:cNvPr id="868" name="Google Shape;868;p32"/>
          <p:cNvSpPr/>
          <p:nvPr/>
        </p:nvSpPr>
        <p:spPr>
          <a:xfrm>
            <a:off x="5801850" y="3872825"/>
            <a:ext cx="2204280" cy="844020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Can we get more than one MST?</a:t>
            </a:r>
            <a:endParaRPr sz="1200"/>
          </a:p>
        </p:txBody>
      </p:sp>
      <p:sp>
        <p:nvSpPr>
          <p:cNvPr id="869" name="Google Shape;869;p32"/>
          <p:cNvSpPr txBox="1"/>
          <p:nvPr/>
        </p:nvSpPr>
        <p:spPr>
          <a:xfrm>
            <a:off x="116525" y="4306925"/>
            <a:ext cx="34947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00FF"/>
                </a:solidFill>
              </a:rPr>
              <a:t>There are two famous algorithms for this problem:</a:t>
            </a:r>
            <a:endParaRPr sz="1100">
              <a:solidFill>
                <a:srgbClr val="FF00FF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</a:pPr>
            <a:r>
              <a:rPr lang="en" sz="1100">
                <a:solidFill>
                  <a:schemeClr val="accent1"/>
                </a:solidFill>
              </a:rPr>
              <a:t>Prim’s Algorithm</a:t>
            </a:r>
            <a:endParaRPr sz="1100">
              <a:solidFill>
                <a:schemeClr val="accent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100"/>
              <a:buChar char="●"/>
            </a:pPr>
            <a:r>
              <a:rPr lang="en" sz="1100">
                <a:solidFill>
                  <a:srgbClr val="0000FF"/>
                </a:solidFill>
              </a:rPr>
              <a:t>Kruskal’s Algorithm</a:t>
            </a:r>
            <a:endParaRPr sz="11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" name="Google Shape;87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5" name="Google Shape;875;p33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6" name="Google Shape;876;p33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Minimum spanning tree (MST)</a:t>
            </a:r>
            <a:endParaRPr/>
          </a:p>
        </p:txBody>
      </p:sp>
      <p:pic>
        <p:nvPicPr>
          <p:cNvPr id="877" name="Google Shape;877;p33" title="Screenshot 2025-03-11 at 11.35.48 AM.png"/>
          <p:cNvPicPr preferRelativeResize="0"/>
          <p:nvPr/>
        </p:nvPicPr>
        <p:blipFill rotWithShape="1">
          <a:blip r:embed="rId4">
            <a:alphaModFix/>
          </a:blip>
          <a:srcRect b="0" l="0" r="41010" t="0"/>
          <a:stretch/>
        </p:blipFill>
        <p:spPr>
          <a:xfrm>
            <a:off x="150825" y="1172700"/>
            <a:ext cx="2906324" cy="1296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8" name="Google Shape;878;p33"/>
          <p:cNvCxnSpPr/>
          <p:nvPr/>
        </p:nvCxnSpPr>
        <p:spPr>
          <a:xfrm flipH="1" rot="10800000">
            <a:off x="945925" y="1555950"/>
            <a:ext cx="3050400" cy="6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9" name="Google Shape;879;p33"/>
          <p:cNvSpPr txBox="1"/>
          <p:nvPr/>
        </p:nvSpPr>
        <p:spPr>
          <a:xfrm>
            <a:off x="3934634" y="1360107"/>
            <a:ext cx="589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0000"/>
                </a:solidFill>
              </a:rPr>
              <a:t>MST</a:t>
            </a:r>
            <a:endParaRPr sz="1300">
              <a:solidFill>
                <a:srgbClr val="FF0000"/>
              </a:solidFill>
            </a:endParaRPr>
          </a:p>
        </p:txBody>
      </p:sp>
      <p:cxnSp>
        <p:nvCxnSpPr>
          <p:cNvPr id="880" name="Google Shape;880;p33"/>
          <p:cNvCxnSpPr/>
          <p:nvPr/>
        </p:nvCxnSpPr>
        <p:spPr>
          <a:xfrm flipH="1" rot="-5400000">
            <a:off x="2131750" y="2179775"/>
            <a:ext cx="1062600" cy="6513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881" name="Google Shape;881;p33"/>
          <p:cNvSpPr/>
          <p:nvPr/>
        </p:nvSpPr>
        <p:spPr>
          <a:xfrm>
            <a:off x="2194277" y="3036725"/>
            <a:ext cx="1597200" cy="49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How to find a safe edge?</a:t>
            </a:r>
            <a:endParaRPr sz="1100"/>
          </a:p>
        </p:txBody>
      </p:sp>
      <p:sp>
        <p:nvSpPr>
          <p:cNvPr id="882" name="Google Shape;882;p33"/>
          <p:cNvSpPr txBox="1"/>
          <p:nvPr/>
        </p:nvSpPr>
        <p:spPr>
          <a:xfrm>
            <a:off x="4862575" y="3021634"/>
            <a:ext cx="3494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Char char="●"/>
            </a:pPr>
            <a:r>
              <a:rPr lang="en" sz="1100">
                <a:solidFill>
                  <a:schemeClr val="accent1"/>
                </a:solidFill>
              </a:rPr>
              <a:t>Prim’s Algorithm</a:t>
            </a:r>
            <a:endParaRPr sz="1100">
              <a:solidFill>
                <a:schemeClr val="accent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100"/>
              <a:buChar char="●"/>
            </a:pPr>
            <a:r>
              <a:rPr lang="en" sz="1100">
                <a:solidFill>
                  <a:srgbClr val="0000FF"/>
                </a:solidFill>
              </a:rPr>
              <a:t>Kruskal’s Algorithm</a:t>
            </a:r>
            <a:endParaRPr sz="1100">
              <a:solidFill>
                <a:srgbClr val="0000FF"/>
              </a:solidFill>
            </a:endParaRPr>
          </a:p>
        </p:txBody>
      </p:sp>
      <p:cxnSp>
        <p:nvCxnSpPr>
          <p:cNvPr id="883" name="Google Shape;883;p33"/>
          <p:cNvCxnSpPr>
            <a:stCxn id="881" idx="6"/>
            <a:endCxn id="882" idx="1"/>
          </p:cNvCxnSpPr>
          <p:nvPr/>
        </p:nvCxnSpPr>
        <p:spPr>
          <a:xfrm flipH="1" rot="10800000">
            <a:off x="3791477" y="3283325"/>
            <a:ext cx="1071000" cy="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8" name="Google Shape;88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p34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Prim’s Algorithm</a:t>
            </a:r>
            <a:endParaRPr/>
          </a:p>
        </p:txBody>
      </p:sp>
      <p:pic>
        <p:nvPicPr>
          <p:cNvPr id="890" name="Google Shape;890;p34" title="Screenshot 2025-03-11 at 12.01.0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550" y="952800"/>
            <a:ext cx="2699674" cy="1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34" title="Screenshot 2025-03-11 at 12.01.55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2375" y="1049564"/>
            <a:ext cx="2519258" cy="109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34" title="Screenshot 2025-03-11 at 12.02.48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9975" y="984050"/>
            <a:ext cx="2568874" cy="109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34" title="Screenshot 2025-03-11 at 12.03.26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7550" y="2478327"/>
            <a:ext cx="2699674" cy="116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34" title="Screenshot 2025-03-11 at 12.04.12 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51225" y="2415400"/>
            <a:ext cx="2770463" cy="11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34" title="Screenshot 2025-03-11 at 12.04.57 PM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85900" y="2420363"/>
            <a:ext cx="2682944" cy="115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34" title="Screenshot 2025-03-11 at 12.06.00 PM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7550" y="3901775"/>
            <a:ext cx="2756648" cy="11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34" title="Screenshot 2025-03-11 at 12.06.47 PM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86763" y="3884168"/>
            <a:ext cx="2770476" cy="1221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34" title="Screenshot 2025-03-11 at 12.07.19 PM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41875" y="3884175"/>
            <a:ext cx="2771000" cy="1138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9" name="Google Shape;899;p34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4" name="Google Shape;90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05" name="Google Shape;905;p35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Prim’s Algorithm</a:t>
            </a:r>
            <a:endParaRPr/>
          </a:p>
        </p:txBody>
      </p:sp>
      <p:cxnSp>
        <p:nvCxnSpPr>
          <p:cNvPr id="906" name="Google Shape;906;p35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07" name="Google Shape;907;p35" title="Screenshot 2025-03-11 at 12.20.1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125" y="984050"/>
            <a:ext cx="5667126" cy="380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35" title="Screenshot 2025-03-11 at 1.03.09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8125" y="984050"/>
            <a:ext cx="5667123" cy="3800449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35"/>
          <p:cNvSpPr txBox="1"/>
          <p:nvPr/>
        </p:nvSpPr>
        <p:spPr>
          <a:xfrm>
            <a:off x="5922350" y="1233825"/>
            <a:ext cx="30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</a:t>
            </a:r>
            <a:r>
              <a:rPr lang="en"/>
              <a:t>he attribute </a:t>
            </a:r>
            <a:r>
              <a:rPr lang="en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v.key</a:t>
            </a:r>
            <a:r>
              <a:rPr lang="en"/>
              <a:t> is the minimum weight of any edge connecting </a:t>
            </a:r>
            <a:r>
              <a:rPr lang="en">
                <a:solidFill>
                  <a:schemeClr val="accent1"/>
                </a:solidFill>
                <a:latin typeface="Lobster"/>
                <a:ea typeface="Lobster"/>
                <a:cs typeface="Lobster"/>
                <a:sym typeface="Lobster"/>
              </a:rPr>
              <a:t>v</a:t>
            </a:r>
            <a:r>
              <a:rPr lang="en"/>
              <a:t> to a vertex in the spanning tree.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4" name="Google Shape;91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36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Questions</a:t>
            </a:r>
            <a:endParaRPr/>
          </a:p>
        </p:txBody>
      </p:sp>
      <p:cxnSp>
        <p:nvCxnSpPr>
          <p:cNvPr id="916" name="Google Shape;916;p36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17" name="Google Shape;917;p36" title="Screenshot 2025-03-11 at 12.20.1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3175" y="1233825"/>
            <a:ext cx="3920823" cy="2433374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36"/>
          <p:cNvSpPr txBox="1"/>
          <p:nvPr/>
        </p:nvSpPr>
        <p:spPr>
          <a:xfrm>
            <a:off x="89125" y="1076175"/>
            <a:ext cx="4928400" cy="1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a Fibonacci heap holds V elements, an EXTRACT-MIN operation takes O(log V) amortized time and each INSERT and DECREASE-KEY operation takes only O(1) amortized time. Then what </a:t>
            </a:r>
            <a:r>
              <a:rPr lang="en"/>
              <a:t>would</a:t>
            </a:r>
            <a:r>
              <a:rPr lang="en"/>
              <a:t> be the time complexity for the Prim’s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Algorithm</a:t>
            </a:r>
            <a:r>
              <a:rPr lang="en"/>
              <a:t>?</a:t>
            </a:r>
            <a:r>
              <a:rPr lang="en"/>
              <a:t> </a:t>
            </a:r>
            <a:endParaRPr/>
          </a:p>
        </p:txBody>
      </p:sp>
      <p:sp>
        <p:nvSpPr>
          <p:cNvPr id="919" name="Google Shape;919;p36"/>
          <p:cNvSpPr txBox="1"/>
          <p:nvPr/>
        </p:nvSpPr>
        <p:spPr>
          <a:xfrm>
            <a:off x="131850" y="27023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</a:rPr>
              <a:t>Ans: </a:t>
            </a:r>
            <a:r>
              <a:rPr lang="en">
                <a:solidFill>
                  <a:schemeClr val="dk1"/>
                </a:solidFill>
              </a:rPr>
              <a:t>O(E+ V logV)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" name="Google Shape;92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37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Questions</a:t>
            </a:r>
            <a:endParaRPr/>
          </a:p>
        </p:txBody>
      </p:sp>
      <p:cxnSp>
        <p:nvCxnSpPr>
          <p:cNvPr id="926" name="Google Shape;926;p37"/>
          <p:cNvCxnSpPr/>
          <p:nvPr/>
        </p:nvCxnSpPr>
        <p:spPr>
          <a:xfrm flipH="1" rot="10800000">
            <a:off x="-3600" y="884350"/>
            <a:ext cx="9147600" cy="3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27" name="Google Shape;927;p37" title="Screenshot 2025-03-11 at 12.20.1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6075" y="1240675"/>
            <a:ext cx="3920823" cy="2433374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37"/>
          <p:cNvSpPr txBox="1"/>
          <p:nvPr/>
        </p:nvSpPr>
        <p:spPr>
          <a:xfrm>
            <a:off x="75475" y="1268100"/>
            <a:ext cx="5147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running time of Prim’s algorithm is O(V</a:t>
            </a:r>
            <a:r>
              <a:rPr baseline="30000" lang="en"/>
              <a:t>2</a:t>
            </a:r>
            <a:r>
              <a:rPr lang="en"/>
              <a:t>) without heaps [</a:t>
            </a:r>
            <a:r>
              <a:rPr lang="en">
                <a:solidFill>
                  <a:schemeClr val="accent1"/>
                </a:solidFill>
              </a:rPr>
              <a:t>good for dense graphs</a:t>
            </a:r>
            <a:r>
              <a:rPr lang="en"/>
              <a:t>], and O (E logV) using binary heaps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</a:t>
            </a:r>
            <a:r>
              <a:rPr lang="en">
                <a:solidFill>
                  <a:schemeClr val="accent1"/>
                </a:solidFill>
              </a:rPr>
              <a:t>good for sparse graphs</a:t>
            </a:r>
            <a:r>
              <a:rPr lang="en"/>
              <a:t>]. Why and how to implement prim’s algorithm without using heap?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3" name="Google Shape;93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38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Kruskal’s Algorithm</a:t>
            </a:r>
            <a:endParaRPr/>
          </a:p>
        </p:txBody>
      </p:sp>
      <p:cxnSp>
        <p:nvCxnSpPr>
          <p:cNvPr id="935" name="Google Shape;935;p38"/>
          <p:cNvCxnSpPr/>
          <p:nvPr/>
        </p:nvCxnSpPr>
        <p:spPr>
          <a:xfrm flipH="1" rot="10800000">
            <a:off x="-3600" y="884350"/>
            <a:ext cx="9147600" cy="3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36" name="Google Shape;936;p38" title="Screenshot 2025-03-11 at 1.23.4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000" y="951250"/>
            <a:ext cx="2568874" cy="125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38" title="Screenshot 2025-03-11 at 1.25.37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88975" y="1002358"/>
            <a:ext cx="2568874" cy="1121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38" title="Screenshot 2025-03-11 at 1.28.39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3300" y="1002350"/>
            <a:ext cx="2690297" cy="125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38" title="Screenshot 2025-03-11 at 1.29.21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713" y="2389275"/>
            <a:ext cx="2541450" cy="115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38" title="Screenshot 2025-03-11 at 1.29.50 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67550" y="2405048"/>
            <a:ext cx="2690301" cy="1190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38" title="Screenshot 2025-03-11 at 1.30.26 PM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09025" y="2373475"/>
            <a:ext cx="2954926" cy="1313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38" title="Screenshot 2025-03-11 at 1.31.03 PM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9000" y="3817200"/>
            <a:ext cx="2484866" cy="115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38" title="Screenshot 2025-03-11 at 1.31.34 PM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128263" y="3826539"/>
            <a:ext cx="2568875" cy="11343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4" name="Google Shape;944;p38"/>
          <p:cNvCxnSpPr/>
          <p:nvPr/>
        </p:nvCxnSpPr>
        <p:spPr>
          <a:xfrm>
            <a:off x="6662650" y="4428050"/>
            <a:ext cx="1912500" cy="1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" name="Google Shape;94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39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Kruskal’s Algorithm</a:t>
            </a:r>
            <a:endParaRPr/>
          </a:p>
        </p:txBody>
      </p:sp>
      <p:cxnSp>
        <p:nvCxnSpPr>
          <p:cNvPr id="951" name="Google Shape;951;p39"/>
          <p:cNvCxnSpPr/>
          <p:nvPr/>
        </p:nvCxnSpPr>
        <p:spPr>
          <a:xfrm flipH="1" rot="10800000">
            <a:off x="-3600" y="884350"/>
            <a:ext cx="9147600" cy="3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52" name="Google Shape;952;p39" title="Screenshot 2025-03-11 at 1.34.1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0100" y="1060925"/>
            <a:ext cx="6610406" cy="3950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7" name="Google Shape;95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40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Exercises</a:t>
            </a:r>
            <a:endParaRPr/>
          </a:p>
        </p:txBody>
      </p:sp>
      <p:cxnSp>
        <p:nvCxnSpPr>
          <p:cNvPr id="959" name="Google Shape;959;p40"/>
          <p:cNvCxnSpPr/>
          <p:nvPr/>
        </p:nvCxnSpPr>
        <p:spPr>
          <a:xfrm flipH="1" rot="10800000">
            <a:off x="-3600" y="884350"/>
            <a:ext cx="9147600" cy="3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60" name="Google Shape;960;p40" title="Screenshot 2025-03-12 at 10.18.50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9225" y="1820425"/>
            <a:ext cx="2983800" cy="2091774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40"/>
          <p:cNvSpPr txBox="1"/>
          <p:nvPr/>
        </p:nvSpPr>
        <p:spPr>
          <a:xfrm>
            <a:off x="185075" y="1001875"/>
            <a:ext cx="88767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</a:rPr>
              <a:t>Find the MST using Prim’s and Kruskal Algorithms. Show the values of each internal step (keys and parents) of Prim’s algorithm. </a:t>
            </a:r>
            <a:endParaRPr sz="13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41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Exercises</a:t>
            </a:r>
            <a:endParaRPr/>
          </a:p>
        </p:txBody>
      </p:sp>
      <p:cxnSp>
        <p:nvCxnSpPr>
          <p:cNvPr id="968" name="Google Shape;968;p41"/>
          <p:cNvCxnSpPr/>
          <p:nvPr/>
        </p:nvCxnSpPr>
        <p:spPr>
          <a:xfrm flipH="1" rot="10800000">
            <a:off x="-3600" y="884350"/>
            <a:ext cx="9147600" cy="3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9" name="Google Shape;969;p41"/>
          <p:cNvSpPr txBox="1"/>
          <p:nvPr/>
        </p:nvSpPr>
        <p:spPr>
          <a:xfrm>
            <a:off x="185075" y="1001875"/>
            <a:ext cx="88767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</a:rPr>
              <a:t>What are the differences between DFS and BFS?</a:t>
            </a:r>
            <a:endParaRPr sz="1300">
              <a:solidFill>
                <a:schemeClr val="accent1"/>
              </a:solidFill>
            </a:endParaRPr>
          </a:p>
        </p:txBody>
      </p:sp>
      <p:pic>
        <p:nvPicPr>
          <p:cNvPr id="970" name="Google Shape;970;p41" title="Screenshot 2025-03-12 at 10.24.13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6075" y="1658575"/>
            <a:ext cx="5600351" cy="168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5" name="Google Shape;97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42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Exercises</a:t>
            </a:r>
            <a:endParaRPr/>
          </a:p>
        </p:txBody>
      </p:sp>
      <p:cxnSp>
        <p:nvCxnSpPr>
          <p:cNvPr id="977" name="Google Shape;977;p42"/>
          <p:cNvCxnSpPr/>
          <p:nvPr/>
        </p:nvCxnSpPr>
        <p:spPr>
          <a:xfrm flipH="1" rot="10800000">
            <a:off x="-3600" y="884350"/>
            <a:ext cx="9147600" cy="3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8" name="Google Shape;978;p42"/>
          <p:cNvSpPr txBox="1"/>
          <p:nvPr/>
        </p:nvSpPr>
        <p:spPr>
          <a:xfrm>
            <a:off x="131850" y="1002350"/>
            <a:ext cx="88767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</a:rPr>
              <a:t>Q. All pairs shortest path problem: Find the shortest graph distances between every pair of vertices in a given graph. Let us assume that the given graph does not have negative edges.</a:t>
            </a:r>
            <a:endParaRPr sz="1300">
              <a:solidFill>
                <a:schemeClr val="accent1"/>
              </a:solidFill>
            </a:endParaRPr>
          </a:p>
        </p:txBody>
      </p:sp>
      <p:sp>
        <p:nvSpPr>
          <p:cNvPr id="979" name="Google Shape;979;p42"/>
          <p:cNvSpPr txBox="1"/>
          <p:nvPr/>
        </p:nvSpPr>
        <p:spPr>
          <a:xfrm>
            <a:off x="158400" y="1817350"/>
            <a:ext cx="8823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/>
              <a:t>Ans:</a:t>
            </a:r>
            <a:r>
              <a:rPr lang="en" sz="1300"/>
              <a:t> W</a:t>
            </a:r>
            <a:r>
              <a:rPr lang="en" sz="1300"/>
              <a:t>e can apply Dijkstra’s algorithm on each vertex of the given graph. This algorithm does not work if the</a:t>
            </a:r>
            <a:endParaRPr sz="13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graph has edges with negative weights.</a:t>
            </a:r>
            <a:endParaRPr sz="1300"/>
          </a:p>
        </p:txBody>
      </p:sp>
      <p:sp>
        <p:nvSpPr>
          <p:cNvPr id="980" name="Google Shape;980;p42"/>
          <p:cNvSpPr txBox="1"/>
          <p:nvPr/>
        </p:nvSpPr>
        <p:spPr>
          <a:xfrm>
            <a:off x="76975" y="3029700"/>
            <a:ext cx="8753400" cy="1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</a:rPr>
              <a:t>Q. </a:t>
            </a:r>
            <a:r>
              <a:rPr lang="en" sz="1300">
                <a:solidFill>
                  <a:schemeClr val="accent1"/>
                </a:solidFill>
              </a:rPr>
              <a:t>At a university, students must complete certain prerequisite courses before enrolling in advanced courses. Given </a:t>
            </a:r>
            <a:r>
              <a:rPr b="1" lang="en" sz="1300">
                <a:solidFill>
                  <a:schemeClr val="accent1"/>
                </a:solidFill>
              </a:rPr>
              <a:t>N</a:t>
            </a:r>
            <a:r>
              <a:rPr lang="en" sz="1300">
                <a:solidFill>
                  <a:schemeClr val="accent1"/>
                </a:solidFill>
              </a:rPr>
              <a:t> courses (numbered from </a:t>
            </a:r>
            <a:r>
              <a:rPr b="1" lang="en" sz="1300">
                <a:solidFill>
                  <a:schemeClr val="accent1"/>
                </a:solidFill>
              </a:rPr>
              <a:t>0 to N-1</a:t>
            </a:r>
            <a:r>
              <a:rPr lang="en" sz="1300">
                <a:solidFill>
                  <a:schemeClr val="accent1"/>
                </a:solidFill>
              </a:rPr>
              <a:t>) and a list of prerequisite pairs </a:t>
            </a:r>
            <a:r>
              <a:rPr b="1" lang="en" sz="1300">
                <a:solidFill>
                  <a:schemeClr val="accent1"/>
                </a:solidFill>
              </a:rPr>
              <a:t>(x, y)</a:t>
            </a:r>
            <a:r>
              <a:rPr lang="en" sz="1300">
                <a:solidFill>
                  <a:schemeClr val="accent1"/>
                </a:solidFill>
              </a:rPr>
              <a:t> where course </a:t>
            </a:r>
            <a:r>
              <a:rPr b="1" lang="en" sz="1300">
                <a:solidFill>
                  <a:schemeClr val="accent1"/>
                </a:solidFill>
              </a:rPr>
              <a:t>x</a:t>
            </a:r>
            <a:r>
              <a:rPr lang="en" sz="1300">
                <a:solidFill>
                  <a:schemeClr val="accent1"/>
                </a:solidFill>
              </a:rPr>
              <a:t> depends on course </a:t>
            </a:r>
            <a:r>
              <a:rPr b="1" lang="en" sz="1300">
                <a:solidFill>
                  <a:schemeClr val="accent1"/>
                </a:solidFill>
              </a:rPr>
              <a:t>y</a:t>
            </a:r>
            <a:r>
              <a:rPr lang="en" sz="1300">
                <a:solidFill>
                  <a:schemeClr val="accent1"/>
                </a:solidFill>
              </a:rPr>
              <a:t> (i.e., </a:t>
            </a:r>
            <a:r>
              <a:rPr b="1" lang="en" sz="1300">
                <a:solidFill>
                  <a:schemeClr val="accent1"/>
                </a:solidFill>
              </a:rPr>
              <a:t>y must be completed before x</a:t>
            </a:r>
            <a:r>
              <a:rPr lang="en" sz="1300">
                <a:solidFill>
                  <a:schemeClr val="accent1"/>
                </a:solidFill>
              </a:rPr>
              <a:t>), determine the order in which a student can complete all courses.</a:t>
            </a:r>
            <a:endParaRPr sz="13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chemeClr val="accent1"/>
                </a:solidFill>
              </a:rPr>
              <a:t>If no valid order exists due to circular dependencies, return </a:t>
            </a:r>
            <a:r>
              <a:rPr b="1" lang="en" sz="1300">
                <a:solidFill>
                  <a:schemeClr val="accent1"/>
                </a:solidFill>
              </a:rPr>
              <a:t>"Not possible</a:t>
            </a:r>
            <a:endParaRPr b="1" sz="1300">
              <a:solidFill>
                <a:schemeClr val="accent1"/>
              </a:solidFill>
            </a:endParaRPr>
          </a:p>
        </p:txBody>
      </p:sp>
      <p:sp>
        <p:nvSpPr>
          <p:cNvPr id="981" name="Google Shape;981;p42"/>
          <p:cNvSpPr txBox="1"/>
          <p:nvPr/>
        </p:nvSpPr>
        <p:spPr>
          <a:xfrm>
            <a:off x="274625" y="4451100"/>
            <a:ext cx="8823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/>
              <a:t>Ans:</a:t>
            </a:r>
            <a:r>
              <a:rPr lang="en" sz="1300"/>
              <a:t> Need to use </a:t>
            </a:r>
            <a:r>
              <a:rPr lang="en" sz="1300"/>
              <a:t>topological</a:t>
            </a:r>
            <a:r>
              <a:rPr lang="en" sz="1300"/>
              <a:t> sort.</a:t>
            </a:r>
            <a:endParaRPr sz="13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6" name="Google Shape;98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p43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Exercises</a:t>
            </a:r>
            <a:endParaRPr/>
          </a:p>
        </p:txBody>
      </p:sp>
      <p:cxnSp>
        <p:nvCxnSpPr>
          <p:cNvPr id="988" name="Google Shape;988;p43"/>
          <p:cNvCxnSpPr/>
          <p:nvPr/>
        </p:nvCxnSpPr>
        <p:spPr>
          <a:xfrm flipH="1" rot="10800000">
            <a:off x="-3600" y="884350"/>
            <a:ext cx="9147600" cy="3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9" name="Google Shape;989;p43"/>
          <p:cNvSpPr txBox="1"/>
          <p:nvPr/>
        </p:nvSpPr>
        <p:spPr>
          <a:xfrm>
            <a:off x="131850" y="1002350"/>
            <a:ext cx="88767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Q. </a:t>
            </a:r>
            <a:r>
              <a:rPr lang="en" sz="1300">
                <a:solidFill>
                  <a:schemeClr val="accent1"/>
                </a:solidFill>
              </a:rPr>
              <a:t>What is the difference between Dijkstra’s and Prim’s algorithm?</a:t>
            </a:r>
            <a:endParaRPr sz="1300">
              <a:solidFill>
                <a:schemeClr val="accent1"/>
              </a:solidFill>
            </a:endParaRPr>
          </a:p>
        </p:txBody>
      </p:sp>
      <p:sp>
        <p:nvSpPr>
          <p:cNvPr id="990" name="Google Shape;990;p43"/>
          <p:cNvSpPr txBox="1"/>
          <p:nvPr/>
        </p:nvSpPr>
        <p:spPr>
          <a:xfrm>
            <a:off x="158400" y="1611725"/>
            <a:ext cx="88236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/>
              <a:t>Ans:</a:t>
            </a:r>
            <a:r>
              <a:rPr lang="en" sz="1300"/>
              <a:t> </a:t>
            </a:r>
            <a:r>
              <a:rPr lang="en" sz="1300"/>
              <a:t>Dijkstra’s algorithm is almost identical to that of Prim’s. The algorithm begins at a </a:t>
            </a:r>
            <a:r>
              <a:rPr lang="en" sz="1300">
                <a:solidFill>
                  <a:schemeClr val="accent1"/>
                </a:solidFill>
              </a:rPr>
              <a:t>specific vertex</a:t>
            </a:r>
            <a:r>
              <a:rPr lang="en" sz="1300"/>
              <a:t> and extends outward within the graph until all vertices have been reached. But, in Prim’s, you can take </a:t>
            </a:r>
            <a:r>
              <a:rPr lang="en" sz="1300">
                <a:solidFill>
                  <a:schemeClr val="accent1"/>
                </a:solidFill>
              </a:rPr>
              <a:t>any </a:t>
            </a:r>
            <a:r>
              <a:rPr lang="en" sz="1300">
                <a:solidFill>
                  <a:schemeClr val="accent1"/>
                </a:solidFill>
              </a:rPr>
              <a:t>arbitrary</a:t>
            </a:r>
            <a:r>
              <a:rPr lang="en" sz="1300">
                <a:solidFill>
                  <a:schemeClr val="accent1"/>
                </a:solidFill>
              </a:rPr>
              <a:t> vertex</a:t>
            </a:r>
            <a:r>
              <a:rPr lang="en" sz="1300"/>
              <a:t> as the </a:t>
            </a:r>
            <a:r>
              <a:rPr lang="en" sz="1300">
                <a:solidFill>
                  <a:schemeClr val="accent1"/>
                </a:solidFill>
              </a:rPr>
              <a:t>starting vertex</a:t>
            </a:r>
            <a:r>
              <a:rPr lang="en" sz="1300"/>
              <a:t>. The only distinction is that </a:t>
            </a:r>
            <a:r>
              <a:rPr lang="en" sz="1300" u="sng"/>
              <a:t>Prim’s algorithm stores a minimum cost edge</a:t>
            </a:r>
            <a:r>
              <a:rPr lang="en" sz="1300"/>
              <a:t> whereas Dijkstra’s algorithm </a:t>
            </a:r>
            <a:r>
              <a:rPr lang="en" sz="1300" u="sng"/>
              <a:t>stores the total cost from a source vertex to the current vertex.</a:t>
            </a:r>
            <a:r>
              <a:rPr lang="en" sz="1300"/>
              <a:t> </a:t>
            </a:r>
            <a:endParaRPr sz="13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More simply, Dijkstra’s algorithm stores a summation of minimum cost edges whereas Prim’s algorithm stores at most one minimum cost edge</a:t>
            </a:r>
            <a:endParaRPr sz="1300"/>
          </a:p>
        </p:txBody>
      </p:sp>
      <p:sp>
        <p:nvSpPr>
          <p:cNvPr id="991" name="Google Shape;991;p43"/>
          <p:cNvSpPr txBox="1"/>
          <p:nvPr/>
        </p:nvSpPr>
        <p:spPr>
          <a:xfrm>
            <a:off x="193500" y="3259613"/>
            <a:ext cx="8753400" cy="6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Q. </a:t>
            </a:r>
            <a:r>
              <a:rPr lang="en" sz="1300">
                <a:solidFill>
                  <a:schemeClr val="accent1"/>
                </a:solidFill>
              </a:rPr>
              <a:t>Reversing Graph:  Give an algorithm that returns the reverse of the directed graph (each edge from v to w is replaced by an edge from w to v). What is the time complexity for it?</a:t>
            </a:r>
            <a:endParaRPr sz="1300">
              <a:solidFill>
                <a:schemeClr val="accent1"/>
              </a:solidFill>
            </a:endParaRPr>
          </a:p>
        </p:txBody>
      </p:sp>
      <p:sp>
        <p:nvSpPr>
          <p:cNvPr id="992" name="Google Shape;992;p43"/>
          <p:cNvSpPr txBox="1"/>
          <p:nvPr/>
        </p:nvSpPr>
        <p:spPr>
          <a:xfrm>
            <a:off x="193500" y="4382550"/>
            <a:ext cx="8823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/>
              <a:t>Ans:</a:t>
            </a:r>
            <a:r>
              <a:rPr lang="en" sz="1300"/>
              <a:t>  O(V+E)</a:t>
            </a:r>
            <a:endParaRPr sz="13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7" name="Google Shape;99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998" name="Google Shape;998;p44"/>
          <p:cNvSpPr txBox="1"/>
          <p:nvPr/>
        </p:nvSpPr>
        <p:spPr>
          <a:xfrm>
            <a:off x="185075" y="246750"/>
            <a:ext cx="6888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Exercises</a:t>
            </a:r>
            <a:endParaRPr/>
          </a:p>
        </p:txBody>
      </p:sp>
      <p:cxnSp>
        <p:nvCxnSpPr>
          <p:cNvPr id="999" name="Google Shape;999;p44"/>
          <p:cNvCxnSpPr/>
          <p:nvPr/>
        </p:nvCxnSpPr>
        <p:spPr>
          <a:xfrm flipH="1" rot="10800000">
            <a:off x="-3600" y="884350"/>
            <a:ext cx="9147600" cy="3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0" name="Google Shape;1000;p44"/>
          <p:cNvSpPr txBox="1"/>
          <p:nvPr/>
        </p:nvSpPr>
        <p:spPr>
          <a:xfrm>
            <a:off x="131850" y="1002350"/>
            <a:ext cx="88767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</a:rPr>
              <a:t>Q. </a:t>
            </a:r>
            <a:r>
              <a:rPr lang="en" sz="1300">
                <a:solidFill>
                  <a:schemeClr val="accent1"/>
                </a:solidFill>
              </a:rPr>
              <a:t>What is the worst – case memory usage of DFS?</a:t>
            </a:r>
            <a:endParaRPr sz="1300">
              <a:solidFill>
                <a:schemeClr val="accent1"/>
              </a:solidFill>
            </a:endParaRPr>
          </a:p>
        </p:txBody>
      </p:sp>
      <p:sp>
        <p:nvSpPr>
          <p:cNvPr id="1001" name="Google Shape;1001;p44"/>
          <p:cNvSpPr/>
          <p:nvPr/>
        </p:nvSpPr>
        <p:spPr>
          <a:xfrm>
            <a:off x="3532375" y="1449700"/>
            <a:ext cx="474000" cy="404700"/>
          </a:xfrm>
          <a:prstGeom prst="ellipse">
            <a:avLst/>
          </a:prstGeom>
          <a:solidFill>
            <a:srgbClr val="D5A6BD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002" name="Google Shape;1002;p44"/>
          <p:cNvSpPr/>
          <p:nvPr/>
        </p:nvSpPr>
        <p:spPr>
          <a:xfrm>
            <a:off x="3016450" y="2287725"/>
            <a:ext cx="474000" cy="404700"/>
          </a:xfrm>
          <a:prstGeom prst="ellipse">
            <a:avLst/>
          </a:prstGeom>
          <a:solidFill>
            <a:srgbClr val="6FA8D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003" name="Google Shape;1003;p44"/>
          <p:cNvSpPr/>
          <p:nvPr/>
        </p:nvSpPr>
        <p:spPr>
          <a:xfrm>
            <a:off x="2637875" y="3088025"/>
            <a:ext cx="474000" cy="404700"/>
          </a:xfrm>
          <a:prstGeom prst="ellipse">
            <a:avLst/>
          </a:prstGeom>
          <a:solidFill>
            <a:srgbClr val="FFAB40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004" name="Google Shape;1004;p44"/>
          <p:cNvSpPr/>
          <p:nvPr/>
        </p:nvSpPr>
        <p:spPr>
          <a:xfrm>
            <a:off x="2368500" y="3922625"/>
            <a:ext cx="474000" cy="404700"/>
          </a:xfrm>
          <a:prstGeom prst="ellipse">
            <a:avLst/>
          </a:prstGeom>
          <a:solidFill>
            <a:srgbClr val="8E7CC3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1005" name="Google Shape;1005;p44"/>
          <p:cNvSpPr/>
          <p:nvPr/>
        </p:nvSpPr>
        <p:spPr>
          <a:xfrm>
            <a:off x="2163875" y="4666325"/>
            <a:ext cx="474000" cy="404700"/>
          </a:xfrm>
          <a:prstGeom prst="ellipse">
            <a:avLst/>
          </a:prstGeom>
          <a:solidFill>
            <a:srgbClr val="E6B8A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cxnSp>
        <p:nvCxnSpPr>
          <p:cNvPr id="1006" name="Google Shape;1006;p44"/>
          <p:cNvCxnSpPr>
            <a:stCxn id="1001" idx="3"/>
            <a:endCxn id="1002" idx="0"/>
          </p:cNvCxnSpPr>
          <p:nvPr/>
        </p:nvCxnSpPr>
        <p:spPr>
          <a:xfrm flipH="1">
            <a:off x="3253491" y="1795133"/>
            <a:ext cx="348300" cy="49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7" name="Google Shape;1007;p44"/>
          <p:cNvCxnSpPr>
            <a:endCxn id="1003" idx="0"/>
          </p:cNvCxnSpPr>
          <p:nvPr/>
        </p:nvCxnSpPr>
        <p:spPr>
          <a:xfrm flipH="1">
            <a:off x="2874875" y="2658125"/>
            <a:ext cx="315900" cy="42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8" name="Google Shape;1008;p44"/>
          <p:cNvCxnSpPr>
            <a:stCxn id="1003" idx="4"/>
          </p:cNvCxnSpPr>
          <p:nvPr/>
        </p:nvCxnSpPr>
        <p:spPr>
          <a:xfrm flipH="1">
            <a:off x="2637875" y="3492725"/>
            <a:ext cx="237000" cy="429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9" name="Google Shape;1009;p44"/>
          <p:cNvCxnSpPr>
            <a:stCxn id="1004" idx="4"/>
          </p:cNvCxnSpPr>
          <p:nvPr/>
        </p:nvCxnSpPr>
        <p:spPr>
          <a:xfrm flipH="1">
            <a:off x="2447700" y="4327325"/>
            <a:ext cx="157800" cy="339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10" name="Google Shape;1010;p44"/>
          <p:cNvSpPr txBox="1"/>
          <p:nvPr/>
        </p:nvSpPr>
        <p:spPr>
          <a:xfrm>
            <a:off x="131850" y="1780938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Ans: O (V)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