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Lobster"/>
      <p:regular r:id="rId46"/>
    </p:embeddedFont>
    <p:embeddedFont>
      <p:font typeface="Roboto Mono"/>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DB5CD6-74FE-4EA2-8F53-B729D30E369B}">
  <a:tblStyle styleId="{E9DB5CD6-74FE-4EA2-8F53-B729D30E369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Lobster-regular.fntdata"/><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Mono-bold.fntdata"/><Relationship Id="rId47" Type="http://schemas.openxmlformats.org/officeDocument/2006/relationships/font" Target="fonts/RobotoMono-regular.fntdata"/><Relationship Id="rId49" Type="http://schemas.openxmlformats.org/officeDocument/2006/relationships/font" Target="fonts/RobotoMon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RobotoMono-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h33ccbd429bb320a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h33ccbd429bb320a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30a5eea5d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30a5eea5d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30a5eea5da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30a5eea5d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3953181ce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3953181ce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30a5eea5da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30a5eea5da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3953181cea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3953181cea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3953181cea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3953181cea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3953181ce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3953181ce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30a5eea5da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30a5eea5da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953181ce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3953181ce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30a5eea5da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30a5eea5da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3953181ce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3953181ce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0a5eea5da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0a5eea5da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3953181cea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3953181cea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953181cea_0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953181cea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953181cea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953181cea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3953181cea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3953181cea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953181cea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3953181cea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953181cea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953181cea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3953181cea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3953181cea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3953181cea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3953181cea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3953181cea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3953181cea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3953181cea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3953181cea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3953181cea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3953181cea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3953181cea_0_8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3953181cea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3953181cea_0_9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3953181cea_0_9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h12ea552d8b424f0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h12ea552d8b424f0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3953181cea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3953181cea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3953181cea_0_1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33953181cea_0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3953181cea_0_1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3953181cea_0_1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3953181cea_0_1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33953181cea_0_1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33953181cea_0_1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33953181cea_0_1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3953181cea_0_1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33953181cea_0_1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3953181cea_0_1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3953181cea_0_1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33953181cea_0_1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33953181cea_0_1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33953181cea_0_1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33953181cea_0_1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3953181cea_0_1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33953181cea_0_1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33953181cea_0_1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33953181cea_0_1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33953181cea_0_1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33953181cea_0_1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623675" y="1337425"/>
            <a:ext cx="7660200" cy="874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t>Design &amp; Analysis of Algorithms</a:t>
            </a:r>
            <a:endParaRPr sz="2800"/>
          </a:p>
        </p:txBody>
      </p:sp>
      <p:sp>
        <p:nvSpPr>
          <p:cNvPr id="55" name="Google Shape;55;p13"/>
          <p:cNvSpPr txBox="1"/>
          <p:nvPr>
            <p:ph idx="1" type="subTitle"/>
          </p:nvPr>
        </p:nvSpPr>
        <p:spPr>
          <a:xfrm>
            <a:off x="5814725" y="3920025"/>
            <a:ext cx="3283500" cy="1186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Dr. Alakesh Kalita</a:t>
            </a:r>
            <a:endParaRPr sz="1800"/>
          </a:p>
          <a:p>
            <a:pPr indent="0" lvl="0" marL="0" rtl="0" algn="l">
              <a:lnSpc>
                <a:spcPct val="115000"/>
              </a:lnSpc>
              <a:spcBef>
                <a:spcPts val="0"/>
              </a:spcBef>
              <a:spcAft>
                <a:spcPts val="0"/>
              </a:spcAft>
              <a:buNone/>
            </a:pPr>
            <a:r>
              <a:rPr lang="en" sz="1800"/>
              <a:t>Mathematics and Computing</a:t>
            </a:r>
            <a:endParaRPr sz="1800"/>
          </a:p>
          <a:p>
            <a:pPr indent="0" lvl="0" marL="0" rtl="0" algn="l">
              <a:lnSpc>
                <a:spcPct val="115000"/>
              </a:lnSpc>
              <a:spcBef>
                <a:spcPts val="0"/>
              </a:spcBef>
              <a:spcAft>
                <a:spcPts val="0"/>
              </a:spcAft>
              <a:buNone/>
            </a:pPr>
            <a:r>
              <a:rPr lang="en" sz="1800"/>
              <a:t>IIT ISM Dhanbad</a:t>
            </a:r>
            <a:endParaRPr sz="1800"/>
          </a:p>
        </p:txBody>
      </p:sp>
      <p:pic>
        <p:nvPicPr>
          <p:cNvPr id="56" name="Google Shape;56;p13"/>
          <p:cNvPicPr preferRelativeResize="0"/>
          <p:nvPr/>
        </p:nvPicPr>
        <p:blipFill>
          <a:blip r:embed="rId3">
            <a:alphaModFix/>
          </a:blip>
          <a:stretch>
            <a:fillRect/>
          </a:stretch>
        </p:blipFill>
        <p:spPr>
          <a:xfrm>
            <a:off x="8357275" y="73375"/>
            <a:ext cx="740949" cy="844051"/>
          </a:xfrm>
          <a:prstGeom prst="rect">
            <a:avLst/>
          </a:prstGeom>
          <a:noFill/>
          <a:ln>
            <a:noFill/>
          </a:ln>
        </p:spPr>
      </p:pic>
      <p:sp>
        <p:nvSpPr>
          <p:cNvPr id="57" name="Google Shape;57;p13"/>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8357275" y="0"/>
            <a:ext cx="740949" cy="844051"/>
          </a:xfrm>
          <a:prstGeom prst="rect">
            <a:avLst/>
          </a:prstGeom>
          <a:noFill/>
          <a:ln>
            <a:noFill/>
          </a:ln>
        </p:spPr>
      </p:pic>
      <p:sp>
        <p:nvSpPr>
          <p:cNvPr id="63" name="Google Shape;63;p14"/>
          <p:cNvSpPr txBox="1"/>
          <p:nvPr/>
        </p:nvSpPr>
        <p:spPr>
          <a:xfrm>
            <a:off x="3610525" y="2063975"/>
            <a:ext cx="27231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dk1"/>
                </a:solidFill>
              </a:rPr>
              <a:t>Graph Data Structure</a:t>
            </a:r>
            <a:endParaRPr sz="19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pic>
        <p:nvPicPr>
          <p:cNvPr id="68" name="Google Shape;68;p15"/>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69" name="Google Shape;69;p15"/>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70" name="Google Shape;70;p15"/>
          <p:cNvSpPr txBox="1"/>
          <p:nvPr/>
        </p:nvSpPr>
        <p:spPr>
          <a:xfrm>
            <a:off x="73600" y="981350"/>
            <a:ext cx="5313300" cy="1046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a:solidFill>
                  <a:schemeClr val="accent1"/>
                </a:solidFill>
              </a:rPr>
              <a:t>Definition:</a:t>
            </a:r>
            <a:r>
              <a:rPr lang="en"/>
              <a:t> A graph G=(V,E) consists of:</a:t>
            </a:r>
            <a:endParaRPr/>
          </a:p>
          <a:p>
            <a:pPr indent="-317500" lvl="0" marL="457200" rtl="0" algn="l">
              <a:lnSpc>
                <a:spcPct val="150000"/>
              </a:lnSpc>
              <a:spcBef>
                <a:spcPts val="0"/>
              </a:spcBef>
              <a:spcAft>
                <a:spcPts val="0"/>
              </a:spcAft>
              <a:buSzPts val="1400"/>
              <a:buChar char="●"/>
            </a:pPr>
            <a:r>
              <a:rPr lang="en"/>
              <a:t>V (Vertices or Nodes): The set of points.</a:t>
            </a:r>
            <a:endParaRPr/>
          </a:p>
          <a:p>
            <a:pPr indent="-317500" lvl="0" marL="457200" rtl="0" algn="l">
              <a:lnSpc>
                <a:spcPct val="150000"/>
              </a:lnSpc>
              <a:spcBef>
                <a:spcPts val="0"/>
              </a:spcBef>
              <a:spcAft>
                <a:spcPts val="0"/>
              </a:spcAft>
              <a:buSzPts val="1400"/>
              <a:buChar char="●"/>
            </a:pPr>
            <a:r>
              <a:rPr lang="en"/>
              <a:t>E (Edges or Links): The set of connections between nodes.</a:t>
            </a:r>
            <a:endParaRPr/>
          </a:p>
        </p:txBody>
      </p:sp>
      <p:sp>
        <p:nvSpPr>
          <p:cNvPr id="71" name="Google Shape;71;p15"/>
          <p:cNvSpPr txBox="1"/>
          <p:nvPr/>
        </p:nvSpPr>
        <p:spPr>
          <a:xfrm>
            <a:off x="146150" y="160425"/>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Introduction to Graphs</a:t>
            </a:r>
            <a:endParaRPr sz="2200"/>
          </a:p>
        </p:txBody>
      </p:sp>
      <p:pic>
        <p:nvPicPr>
          <p:cNvPr id="72" name="Google Shape;72;p15"/>
          <p:cNvPicPr preferRelativeResize="0"/>
          <p:nvPr/>
        </p:nvPicPr>
        <p:blipFill>
          <a:blip r:embed="rId4">
            <a:alphaModFix/>
          </a:blip>
          <a:stretch>
            <a:fillRect/>
          </a:stretch>
        </p:blipFill>
        <p:spPr>
          <a:xfrm>
            <a:off x="2569050" y="2048000"/>
            <a:ext cx="2923125" cy="1628001"/>
          </a:xfrm>
          <a:prstGeom prst="rect">
            <a:avLst/>
          </a:prstGeom>
          <a:noFill/>
          <a:ln>
            <a:noFill/>
          </a:ln>
        </p:spPr>
      </p:pic>
      <p:sp>
        <p:nvSpPr>
          <p:cNvPr id="73" name="Google Shape;73;p15"/>
          <p:cNvSpPr txBox="1"/>
          <p:nvPr/>
        </p:nvSpPr>
        <p:spPr>
          <a:xfrm>
            <a:off x="73600" y="3695950"/>
            <a:ext cx="8305800" cy="1369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a:solidFill>
                  <a:schemeClr val="accent1"/>
                </a:solidFill>
              </a:rPr>
              <a:t>Examples:</a:t>
            </a:r>
            <a:r>
              <a:rPr lang="en">
                <a:solidFill>
                  <a:schemeClr val="dk1"/>
                </a:solidFill>
              </a:rPr>
              <a:t> (i) Webpages as vertices, connected web pages (</a:t>
            </a:r>
            <a:r>
              <a:rPr lang="en" u="sng">
                <a:solidFill>
                  <a:schemeClr val="dk1"/>
                </a:solidFill>
              </a:rPr>
              <a:t>hyperlinks</a:t>
            </a:r>
            <a:r>
              <a:rPr lang="en">
                <a:solidFill>
                  <a:schemeClr val="dk1"/>
                </a:solidFill>
              </a:rPr>
              <a:t>) as edges</a:t>
            </a:r>
            <a:endParaRPr>
              <a:solidFill>
                <a:schemeClr val="dk1"/>
              </a:solidFill>
            </a:endParaRPr>
          </a:p>
          <a:p>
            <a:pPr indent="0" lvl="0" marL="0" rtl="0" algn="l">
              <a:lnSpc>
                <a:spcPct val="150000"/>
              </a:lnSpc>
              <a:spcBef>
                <a:spcPts val="0"/>
              </a:spcBef>
              <a:spcAft>
                <a:spcPts val="0"/>
              </a:spcAft>
              <a:buNone/>
            </a:pPr>
            <a:r>
              <a:rPr lang="en">
                <a:solidFill>
                  <a:schemeClr val="dk1"/>
                </a:solidFill>
              </a:rPr>
              <a:t>		(ii) Cities as vertices, roads as edges</a:t>
            </a:r>
            <a:endParaRPr>
              <a:solidFill>
                <a:schemeClr val="dk1"/>
              </a:solidFill>
            </a:endParaRPr>
          </a:p>
          <a:p>
            <a:pPr indent="0" lvl="0" marL="0" rtl="0" algn="l">
              <a:lnSpc>
                <a:spcPct val="150000"/>
              </a:lnSpc>
              <a:spcBef>
                <a:spcPts val="0"/>
              </a:spcBef>
              <a:spcAft>
                <a:spcPts val="0"/>
              </a:spcAft>
              <a:buNone/>
            </a:pPr>
            <a:r>
              <a:rPr lang="en">
                <a:solidFill>
                  <a:schemeClr val="dk1"/>
                </a:solidFill>
              </a:rPr>
              <a:t>		(iii) In social network like facebook, persons as </a:t>
            </a:r>
            <a:r>
              <a:rPr lang="en">
                <a:solidFill>
                  <a:schemeClr val="dk1"/>
                </a:solidFill>
              </a:rPr>
              <a:t>vertices</a:t>
            </a:r>
            <a:r>
              <a:rPr lang="en">
                <a:solidFill>
                  <a:schemeClr val="dk1"/>
                </a:solidFill>
              </a:rPr>
              <a:t>, connections (friends) as edges</a:t>
            </a:r>
            <a:endParaRPr>
              <a:solidFill>
                <a:schemeClr val="dk1"/>
              </a:solidFill>
            </a:endParaRPr>
          </a:p>
          <a:p>
            <a:pPr indent="0" lvl="0" marL="0" rtl="0" algn="l">
              <a:lnSpc>
                <a:spcPct val="150000"/>
              </a:lnSpc>
              <a:spcBef>
                <a:spcPts val="0"/>
              </a:spcBef>
              <a:spcAft>
                <a:spcPts val="0"/>
              </a:spcAft>
              <a:buNone/>
            </a:pPr>
            <a:r>
              <a:rPr lang="en">
                <a:solidFill>
                  <a:schemeClr val="dk1"/>
                </a:solidFill>
              </a:rPr>
              <a:t>		(iv) ER diagram, entities as vertices and relations as edges</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79" name="Google Shape;79;p16"/>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80" name="Google Shape;80;p16"/>
          <p:cNvSpPr txBox="1"/>
          <p:nvPr/>
        </p:nvSpPr>
        <p:spPr>
          <a:xfrm>
            <a:off x="146150" y="160425"/>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Types of graphs</a:t>
            </a:r>
            <a:endParaRPr sz="2200"/>
          </a:p>
        </p:txBody>
      </p:sp>
      <p:sp>
        <p:nvSpPr>
          <p:cNvPr id="81" name="Google Shape;81;p16"/>
          <p:cNvSpPr txBox="1"/>
          <p:nvPr/>
        </p:nvSpPr>
        <p:spPr>
          <a:xfrm>
            <a:off x="84175" y="1020325"/>
            <a:ext cx="26871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Directed vs. Undirected</a:t>
            </a:r>
            <a:endParaRPr/>
          </a:p>
        </p:txBody>
      </p:sp>
      <p:sp>
        <p:nvSpPr>
          <p:cNvPr id="82" name="Google Shape;82;p16"/>
          <p:cNvSpPr/>
          <p:nvPr/>
        </p:nvSpPr>
        <p:spPr>
          <a:xfrm>
            <a:off x="571701" y="1793425"/>
            <a:ext cx="636900" cy="473400"/>
          </a:xfrm>
          <a:prstGeom prst="ellipse">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sp>
        <p:nvSpPr>
          <p:cNvPr id="83" name="Google Shape;83;p16"/>
          <p:cNvSpPr/>
          <p:nvPr/>
        </p:nvSpPr>
        <p:spPr>
          <a:xfrm>
            <a:off x="2430451" y="1793425"/>
            <a:ext cx="636900" cy="47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a:t>
            </a:r>
            <a:endParaRPr/>
          </a:p>
        </p:txBody>
      </p:sp>
      <p:cxnSp>
        <p:nvCxnSpPr>
          <p:cNvPr id="84" name="Google Shape;84;p16"/>
          <p:cNvCxnSpPr>
            <a:stCxn id="82" idx="6"/>
            <a:endCxn id="83" idx="2"/>
          </p:cNvCxnSpPr>
          <p:nvPr/>
        </p:nvCxnSpPr>
        <p:spPr>
          <a:xfrm>
            <a:off x="1208601" y="2030125"/>
            <a:ext cx="1221900" cy="0"/>
          </a:xfrm>
          <a:prstGeom prst="straightConnector1">
            <a:avLst/>
          </a:prstGeom>
          <a:noFill/>
          <a:ln cap="flat" cmpd="sng" w="9525">
            <a:solidFill>
              <a:schemeClr val="dk2"/>
            </a:solidFill>
            <a:prstDash val="solid"/>
            <a:round/>
            <a:headEnd len="med" w="med" type="none"/>
            <a:tailEnd len="med" w="med" type="triangle"/>
          </a:ln>
        </p:spPr>
      </p:cxnSp>
      <p:sp>
        <p:nvSpPr>
          <p:cNvPr id="85" name="Google Shape;85;p16"/>
          <p:cNvSpPr txBox="1"/>
          <p:nvPr/>
        </p:nvSpPr>
        <p:spPr>
          <a:xfrm>
            <a:off x="473751" y="2638900"/>
            <a:ext cx="3306600" cy="17289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u="sng">
                <a:solidFill>
                  <a:schemeClr val="dk1"/>
                </a:solidFill>
              </a:rPr>
              <a:t>Directed</a:t>
            </a:r>
            <a:endParaRPr u="sng">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One way road</a:t>
            </a:r>
            <a:r>
              <a:rPr lang="en" u="sng">
                <a:solidFill>
                  <a:schemeClr val="dk1"/>
                </a:solidFill>
              </a:rPr>
              <a:t> </a:t>
            </a:r>
            <a:endParaRPr u="sng">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A is source, B is destination</a:t>
            </a:r>
            <a:endParaRPr>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B is adjacent node of A</a:t>
            </a:r>
            <a:endParaRPr>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A is NOT an adjacent node of B</a:t>
            </a:r>
            <a:endParaRPr>
              <a:solidFill>
                <a:schemeClr val="dk1"/>
              </a:solidFill>
            </a:endParaRPr>
          </a:p>
          <a:p>
            <a:pPr indent="0" lvl="0" marL="457200" rtl="0" algn="l">
              <a:lnSpc>
                <a:spcPct val="150000"/>
              </a:lnSpc>
              <a:spcBef>
                <a:spcPts val="0"/>
              </a:spcBef>
              <a:spcAft>
                <a:spcPts val="0"/>
              </a:spcAft>
              <a:buNone/>
            </a:pPr>
            <a:r>
              <a:t/>
            </a:r>
            <a:endParaRPr u="sng">
              <a:solidFill>
                <a:schemeClr val="dk1"/>
              </a:solidFill>
            </a:endParaRPr>
          </a:p>
        </p:txBody>
      </p:sp>
      <p:sp>
        <p:nvSpPr>
          <p:cNvPr id="86" name="Google Shape;86;p16"/>
          <p:cNvSpPr/>
          <p:nvPr/>
        </p:nvSpPr>
        <p:spPr>
          <a:xfrm>
            <a:off x="4838901" y="1793425"/>
            <a:ext cx="636900" cy="473400"/>
          </a:xfrm>
          <a:prstGeom prst="ellipse">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sp>
        <p:nvSpPr>
          <p:cNvPr id="87" name="Google Shape;87;p16"/>
          <p:cNvSpPr/>
          <p:nvPr/>
        </p:nvSpPr>
        <p:spPr>
          <a:xfrm>
            <a:off x="6697651" y="1793425"/>
            <a:ext cx="636900" cy="47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a:t>
            </a:r>
            <a:endParaRPr/>
          </a:p>
        </p:txBody>
      </p:sp>
      <p:cxnSp>
        <p:nvCxnSpPr>
          <p:cNvPr id="88" name="Google Shape;88;p16"/>
          <p:cNvCxnSpPr>
            <a:stCxn id="86" idx="6"/>
            <a:endCxn id="87" idx="2"/>
          </p:cNvCxnSpPr>
          <p:nvPr/>
        </p:nvCxnSpPr>
        <p:spPr>
          <a:xfrm>
            <a:off x="5475801" y="2030125"/>
            <a:ext cx="1221900" cy="0"/>
          </a:xfrm>
          <a:prstGeom prst="straightConnector1">
            <a:avLst/>
          </a:prstGeom>
          <a:noFill/>
          <a:ln cap="flat" cmpd="sng" w="9525">
            <a:solidFill>
              <a:schemeClr val="dk2"/>
            </a:solidFill>
            <a:prstDash val="solid"/>
            <a:round/>
            <a:headEnd len="med" w="med" type="none"/>
            <a:tailEnd len="med" w="med" type="none"/>
          </a:ln>
        </p:spPr>
      </p:cxnSp>
      <p:sp>
        <p:nvSpPr>
          <p:cNvPr id="89" name="Google Shape;89;p16"/>
          <p:cNvSpPr txBox="1"/>
          <p:nvPr/>
        </p:nvSpPr>
        <p:spPr>
          <a:xfrm>
            <a:off x="4740951" y="2638900"/>
            <a:ext cx="3306600" cy="17289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u="sng">
                <a:solidFill>
                  <a:schemeClr val="dk1"/>
                </a:solidFill>
              </a:rPr>
              <a:t>Und</a:t>
            </a:r>
            <a:r>
              <a:rPr lang="en" u="sng">
                <a:solidFill>
                  <a:schemeClr val="dk1"/>
                </a:solidFill>
              </a:rPr>
              <a:t>irected</a:t>
            </a:r>
            <a:endParaRPr u="sng">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Single line railway track</a:t>
            </a:r>
            <a:endParaRPr u="sng">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B is an adjacent node of A and vice versa</a:t>
            </a:r>
            <a:endParaRPr>
              <a:solidFill>
                <a:schemeClr val="dk1"/>
              </a:solidFill>
            </a:endParaRPr>
          </a:p>
          <a:p>
            <a:pPr indent="0" lvl="0" marL="457200" rtl="0" algn="l">
              <a:lnSpc>
                <a:spcPct val="150000"/>
              </a:lnSpc>
              <a:spcBef>
                <a:spcPts val="0"/>
              </a:spcBef>
              <a:spcAft>
                <a:spcPts val="0"/>
              </a:spcAft>
              <a:buNone/>
            </a:pPr>
            <a:r>
              <a:t/>
            </a:r>
            <a:endParaRPr u="sng">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7"/>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95" name="Google Shape;95;p17"/>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96" name="Google Shape;96;p17"/>
          <p:cNvSpPr txBox="1"/>
          <p:nvPr/>
        </p:nvSpPr>
        <p:spPr>
          <a:xfrm>
            <a:off x="146150" y="160425"/>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Types of </a:t>
            </a:r>
            <a:r>
              <a:rPr lang="en" sz="2200"/>
              <a:t>Graphs</a:t>
            </a:r>
            <a:endParaRPr sz="2200"/>
          </a:p>
        </p:txBody>
      </p:sp>
      <p:sp>
        <p:nvSpPr>
          <p:cNvPr id="97" name="Google Shape;97;p17"/>
          <p:cNvSpPr txBox="1"/>
          <p:nvPr/>
        </p:nvSpPr>
        <p:spPr>
          <a:xfrm>
            <a:off x="90100" y="1263625"/>
            <a:ext cx="2687100" cy="1369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Types of graphs:</a:t>
            </a:r>
            <a:endParaRPr>
              <a:solidFill>
                <a:schemeClr val="accent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Directed vs. Undirected</a:t>
            </a:r>
            <a:endParaRPr>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Weighted vs. Unweighted</a:t>
            </a:r>
            <a:endParaRPr>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Sparse vs. Dense</a:t>
            </a:r>
            <a:endParaRPr/>
          </a:p>
        </p:txBody>
      </p:sp>
      <p:pic>
        <p:nvPicPr>
          <p:cNvPr id="98" name="Google Shape;98;p17"/>
          <p:cNvPicPr preferRelativeResize="0"/>
          <p:nvPr/>
        </p:nvPicPr>
        <p:blipFill>
          <a:blip r:embed="rId4">
            <a:alphaModFix/>
          </a:blip>
          <a:stretch>
            <a:fillRect/>
          </a:stretch>
        </p:blipFill>
        <p:spPr>
          <a:xfrm>
            <a:off x="3642010" y="1028700"/>
            <a:ext cx="2570714" cy="1431725"/>
          </a:xfrm>
          <a:prstGeom prst="rect">
            <a:avLst/>
          </a:prstGeom>
          <a:noFill/>
          <a:ln>
            <a:noFill/>
          </a:ln>
        </p:spPr>
      </p:pic>
      <p:sp>
        <p:nvSpPr>
          <p:cNvPr id="99" name="Google Shape;99;p17"/>
          <p:cNvSpPr txBox="1"/>
          <p:nvPr/>
        </p:nvSpPr>
        <p:spPr>
          <a:xfrm>
            <a:off x="3857925" y="2371650"/>
            <a:ext cx="20463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Directed and </a:t>
            </a:r>
            <a:r>
              <a:rPr lang="en">
                <a:solidFill>
                  <a:schemeClr val="dk1"/>
                </a:solidFill>
              </a:rPr>
              <a:t>Weighted</a:t>
            </a:r>
            <a:endParaRPr/>
          </a:p>
        </p:txBody>
      </p:sp>
      <p:pic>
        <p:nvPicPr>
          <p:cNvPr id="100" name="Google Shape;100;p17"/>
          <p:cNvPicPr preferRelativeResize="0"/>
          <p:nvPr/>
        </p:nvPicPr>
        <p:blipFill>
          <a:blip r:embed="rId5">
            <a:alphaModFix/>
          </a:blip>
          <a:stretch>
            <a:fillRect/>
          </a:stretch>
        </p:blipFill>
        <p:spPr>
          <a:xfrm>
            <a:off x="6499825" y="939926"/>
            <a:ext cx="2505524" cy="1431726"/>
          </a:xfrm>
          <a:prstGeom prst="rect">
            <a:avLst/>
          </a:prstGeom>
          <a:noFill/>
          <a:ln>
            <a:noFill/>
          </a:ln>
        </p:spPr>
      </p:pic>
      <p:sp>
        <p:nvSpPr>
          <p:cNvPr id="101" name="Google Shape;101;p17"/>
          <p:cNvSpPr txBox="1"/>
          <p:nvPr/>
        </p:nvSpPr>
        <p:spPr>
          <a:xfrm>
            <a:off x="6585900" y="2371650"/>
            <a:ext cx="2472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Und</a:t>
            </a:r>
            <a:r>
              <a:rPr lang="en">
                <a:solidFill>
                  <a:schemeClr val="dk1"/>
                </a:solidFill>
              </a:rPr>
              <a:t>irected and unweighted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8"/>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07" name="Google Shape;107;p18"/>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08" name="Google Shape;108;p18"/>
          <p:cNvSpPr txBox="1"/>
          <p:nvPr/>
        </p:nvSpPr>
        <p:spPr>
          <a:xfrm>
            <a:off x="146150" y="160425"/>
            <a:ext cx="4485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Sparse and Dense Graphs</a:t>
            </a:r>
            <a:endParaRPr sz="2200"/>
          </a:p>
        </p:txBody>
      </p:sp>
      <p:sp>
        <p:nvSpPr>
          <p:cNvPr id="109" name="Google Shape;109;p18"/>
          <p:cNvSpPr txBox="1"/>
          <p:nvPr/>
        </p:nvSpPr>
        <p:spPr>
          <a:xfrm>
            <a:off x="49400" y="987175"/>
            <a:ext cx="5022900" cy="352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500">
                <a:solidFill>
                  <a:schemeClr val="accent1"/>
                </a:solidFill>
              </a:rPr>
              <a:t>Definition</a:t>
            </a:r>
            <a:endParaRPr b="1" sz="1500">
              <a:solidFill>
                <a:schemeClr val="accent1"/>
              </a:solidFill>
            </a:endParaRPr>
          </a:p>
          <a:p>
            <a:pPr indent="-323850" lvl="0" marL="457200" rtl="0" algn="l">
              <a:lnSpc>
                <a:spcPct val="115000"/>
              </a:lnSpc>
              <a:spcBef>
                <a:spcPts val="1200"/>
              </a:spcBef>
              <a:spcAft>
                <a:spcPts val="0"/>
              </a:spcAft>
              <a:buClr>
                <a:schemeClr val="dk1"/>
              </a:buClr>
              <a:buSzPts val="1500"/>
              <a:buChar char="●"/>
            </a:pPr>
            <a:r>
              <a:rPr lang="en" sz="1500">
                <a:solidFill>
                  <a:schemeClr val="dk1"/>
                </a:solidFill>
              </a:rPr>
              <a:t>A </a:t>
            </a:r>
            <a:r>
              <a:rPr b="1" lang="en" sz="1500">
                <a:solidFill>
                  <a:schemeClr val="dk1"/>
                </a:solidFill>
              </a:rPr>
              <a:t>Sparse Graph</a:t>
            </a:r>
            <a:r>
              <a:rPr lang="en" sz="1500">
                <a:solidFill>
                  <a:schemeClr val="dk1"/>
                </a:solidFill>
              </a:rPr>
              <a:t> has </a:t>
            </a:r>
            <a:r>
              <a:rPr b="1" lang="en" sz="1500">
                <a:solidFill>
                  <a:schemeClr val="dk1"/>
                </a:solidFill>
              </a:rPr>
              <a:t>few edges</a:t>
            </a:r>
            <a:r>
              <a:rPr lang="en" sz="1500">
                <a:solidFill>
                  <a:schemeClr val="dk1"/>
                </a:solidFill>
              </a:rPr>
              <a:t> relative to the number of vertices.</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 sz="1500">
                <a:solidFill>
                  <a:schemeClr val="dk1"/>
                </a:solidFill>
              </a:rPr>
              <a:t>A </a:t>
            </a:r>
            <a:r>
              <a:rPr b="1" lang="en" sz="1500">
                <a:solidFill>
                  <a:schemeClr val="dk1"/>
                </a:solidFill>
              </a:rPr>
              <a:t>Dense Graph</a:t>
            </a:r>
            <a:r>
              <a:rPr lang="en" sz="1500">
                <a:solidFill>
                  <a:schemeClr val="dk1"/>
                </a:solidFill>
              </a:rPr>
              <a:t> has </a:t>
            </a:r>
            <a:r>
              <a:rPr b="1" lang="en" sz="1500">
                <a:solidFill>
                  <a:schemeClr val="dk1"/>
                </a:solidFill>
              </a:rPr>
              <a:t>many edges</a:t>
            </a:r>
            <a:r>
              <a:rPr lang="en" sz="1500">
                <a:solidFill>
                  <a:schemeClr val="dk1"/>
                </a:solidFill>
              </a:rPr>
              <a:t>, close to the maximum possible.</a:t>
            </a:r>
            <a:endParaRPr sz="1500">
              <a:solidFill>
                <a:schemeClr val="dk1"/>
              </a:solidFill>
            </a:endParaRPr>
          </a:p>
          <a:p>
            <a:pPr indent="0" lvl="0" marL="457200" rtl="0" algn="l">
              <a:lnSpc>
                <a:spcPct val="115000"/>
              </a:lnSpc>
              <a:spcBef>
                <a:spcPts val="1200"/>
              </a:spcBef>
              <a:spcAft>
                <a:spcPts val="0"/>
              </a:spcAft>
              <a:buNone/>
            </a:pPr>
            <a:r>
              <a:t/>
            </a:r>
            <a:endParaRPr sz="1500">
              <a:solidFill>
                <a:schemeClr val="accent1"/>
              </a:solidFill>
            </a:endParaRPr>
          </a:p>
          <a:p>
            <a:pPr indent="0" lvl="0" marL="0" rtl="0" algn="l">
              <a:lnSpc>
                <a:spcPct val="115000"/>
              </a:lnSpc>
              <a:spcBef>
                <a:spcPts val="1200"/>
              </a:spcBef>
              <a:spcAft>
                <a:spcPts val="0"/>
              </a:spcAft>
              <a:buNone/>
            </a:pPr>
            <a:r>
              <a:rPr lang="en" sz="1500">
                <a:solidFill>
                  <a:schemeClr val="accent1"/>
                </a:solidFill>
              </a:rPr>
              <a:t> </a:t>
            </a:r>
            <a:r>
              <a:rPr b="1" lang="en" sz="1500">
                <a:solidFill>
                  <a:schemeClr val="accent1"/>
                </a:solidFill>
              </a:rPr>
              <a:t>Mathematical Representation</a:t>
            </a:r>
            <a:endParaRPr b="1" sz="1500">
              <a:solidFill>
                <a:schemeClr val="accent1"/>
              </a:solidFill>
            </a:endParaRPr>
          </a:p>
          <a:p>
            <a:pPr indent="-317500" lvl="0" marL="457200" rtl="0" algn="l">
              <a:lnSpc>
                <a:spcPct val="150000"/>
              </a:lnSpc>
              <a:spcBef>
                <a:spcPts val="1200"/>
              </a:spcBef>
              <a:spcAft>
                <a:spcPts val="0"/>
              </a:spcAft>
              <a:buClr>
                <a:schemeClr val="dk1"/>
              </a:buClr>
              <a:buSzPts val="1400"/>
              <a:buChar char="●"/>
            </a:pPr>
            <a:r>
              <a:rPr lang="en">
                <a:solidFill>
                  <a:schemeClr val="dk1"/>
                </a:solidFill>
              </a:rPr>
              <a:t>Sparse: </a:t>
            </a:r>
            <a:r>
              <a:rPr lang="en">
                <a:solidFill>
                  <a:srgbClr val="FF0000"/>
                </a:solidFill>
              </a:rPr>
              <a:t>E &lt; V</a:t>
            </a:r>
            <a:r>
              <a:rPr baseline="30000" lang="en">
                <a:solidFill>
                  <a:srgbClr val="FF0000"/>
                </a:solidFill>
              </a:rPr>
              <a:t>2</a:t>
            </a:r>
            <a:r>
              <a:rPr lang="en">
                <a:solidFill>
                  <a:schemeClr val="dk1"/>
                </a:solidFill>
              </a:rPr>
              <a:t>,  O(V)   E -&gt; No. of  edges, V -&gt; No.  of Vertices </a:t>
            </a:r>
            <a:endParaRPr>
              <a:solidFill>
                <a:schemeClr val="dk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Dense: </a:t>
            </a:r>
            <a:r>
              <a:rPr lang="en">
                <a:solidFill>
                  <a:srgbClr val="FF0000"/>
                </a:solidFill>
              </a:rPr>
              <a:t>E ~ V</a:t>
            </a:r>
            <a:r>
              <a:rPr baseline="30000" lang="en">
                <a:solidFill>
                  <a:srgbClr val="FF0000"/>
                </a:solidFill>
              </a:rPr>
              <a:t>2</a:t>
            </a:r>
            <a:r>
              <a:rPr lang="en">
                <a:solidFill>
                  <a:srgbClr val="FF0000"/>
                </a:solidFill>
              </a:rPr>
              <a:t>, </a:t>
            </a:r>
            <a:r>
              <a:rPr lang="en">
                <a:solidFill>
                  <a:schemeClr val="dk1"/>
                </a:solidFill>
              </a:rPr>
              <a:t>O(V</a:t>
            </a:r>
            <a:r>
              <a:rPr baseline="30000" lang="en">
                <a:solidFill>
                  <a:schemeClr val="dk1"/>
                </a:solidFill>
              </a:rPr>
              <a:t>2</a:t>
            </a:r>
            <a:r>
              <a:rPr lang="en">
                <a:solidFill>
                  <a:schemeClr val="dk1"/>
                </a:solidFill>
              </a:rPr>
              <a:t>)</a:t>
            </a:r>
            <a:endParaRPr b="1" sz="1500">
              <a:solidFill>
                <a:schemeClr val="dk1"/>
              </a:solidFill>
            </a:endParaRPr>
          </a:p>
        </p:txBody>
      </p:sp>
      <p:pic>
        <p:nvPicPr>
          <p:cNvPr id="110" name="Google Shape;110;p18"/>
          <p:cNvPicPr preferRelativeResize="0"/>
          <p:nvPr/>
        </p:nvPicPr>
        <p:blipFill>
          <a:blip r:embed="rId4">
            <a:alphaModFix/>
          </a:blip>
          <a:stretch>
            <a:fillRect/>
          </a:stretch>
        </p:blipFill>
        <p:spPr>
          <a:xfrm>
            <a:off x="6000500" y="1976411"/>
            <a:ext cx="3000000" cy="139001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16" name="Google Shape;116;p19"/>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17" name="Google Shape;117;p19"/>
          <p:cNvSpPr txBox="1"/>
          <p:nvPr/>
        </p:nvSpPr>
        <p:spPr>
          <a:xfrm>
            <a:off x="146150" y="160425"/>
            <a:ext cx="4485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Degree of a vertex </a:t>
            </a:r>
            <a:endParaRPr sz="2200"/>
          </a:p>
        </p:txBody>
      </p:sp>
      <p:sp>
        <p:nvSpPr>
          <p:cNvPr id="118" name="Google Shape;118;p19"/>
          <p:cNvSpPr txBox="1"/>
          <p:nvPr/>
        </p:nvSpPr>
        <p:spPr>
          <a:xfrm>
            <a:off x="78975" y="1070375"/>
            <a:ext cx="83574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1200"/>
              </a:spcAft>
              <a:buNone/>
            </a:pPr>
            <a:r>
              <a:rPr lang="en">
                <a:solidFill>
                  <a:schemeClr val="dk1"/>
                </a:solidFill>
              </a:rPr>
              <a:t>The </a:t>
            </a:r>
            <a:r>
              <a:rPr b="1" lang="en">
                <a:solidFill>
                  <a:schemeClr val="accent1"/>
                </a:solidFill>
              </a:rPr>
              <a:t>degree of a vertex</a:t>
            </a:r>
            <a:r>
              <a:rPr lang="en">
                <a:solidFill>
                  <a:schemeClr val="accent1"/>
                </a:solidFill>
              </a:rPr>
              <a:t> </a:t>
            </a:r>
            <a:r>
              <a:rPr lang="en">
                <a:solidFill>
                  <a:schemeClr val="dk1"/>
                </a:solidFill>
              </a:rPr>
              <a:t>in a graph is the </a:t>
            </a:r>
            <a:r>
              <a:rPr lang="en">
                <a:solidFill>
                  <a:schemeClr val="accent1"/>
                </a:solidFill>
              </a:rPr>
              <a:t>number of edges incident </a:t>
            </a:r>
            <a:r>
              <a:rPr lang="en">
                <a:solidFill>
                  <a:schemeClr val="dk1"/>
                </a:solidFill>
              </a:rPr>
              <a:t>to (connected to) that vertex.</a:t>
            </a:r>
            <a:endParaRPr>
              <a:solidFill>
                <a:schemeClr val="dk1"/>
              </a:solidFill>
            </a:endParaRPr>
          </a:p>
        </p:txBody>
      </p:sp>
      <p:sp>
        <p:nvSpPr>
          <p:cNvPr id="119" name="Google Shape;119;p19"/>
          <p:cNvSpPr txBox="1"/>
          <p:nvPr/>
        </p:nvSpPr>
        <p:spPr>
          <a:xfrm>
            <a:off x="146150" y="1585175"/>
            <a:ext cx="7248000" cy="1523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400"/>
              </a:spcBef>
              <a:spcAft>
                <a:spcPts val="0"/>
              </a:spcAft>
              <a:buNone/>
            </a:pPr>
            <a:r>
              <a:rPr b="1" lang="en">
                <a:solidFill>
                  <a:schemeClr val="dk1"/>
                </a:solidFill>
              </a:rPr>
              <a:t>Types of Degrees:</a:t>
            </a:r>
            <a:endParaRPr b="1">
              <a:solidFill>
                <a:schemeClr val="dk1"/>
              </a:solidFill>
            </a:endParaRPr>
          </a:p>
          <a:p>
            <a:pPr indent="-317500" lvl="0" marL="457200" rtl="0" algn="l">
              <a:lnSpc>
                <a:spcPct val="150000"/>
              </a:lnSpc>
              <a:spcBef>
                <a:spcPts val="1200"/>
              </a:spcBef>
              <a:spcAft>
                <a:spcPts val="0"/>
              </a:spcAft>
              <a:buClr>
                <a:schemeClr val="dk1"/>
              </a:buClr>
              <a:buSzPts val="1400"/>
              <a:buAutoNum type="arabicPeriod"/>
            </a:pPr>
            <a:r>
              <a:rPr b="1" lang="en">
                <a:solidFill>
                  <a:schemeClr val="accent1"/>
                </a:solidFill>
              </a:rPr>
              <a:t>In an Undirected Graph</a:t>
            </a:r>
            <a:r>
              <a:rPr lang="en">
                <a:solidFill>
                  <a:schemeClr val="dk1"/>
                </a:solidFill>
              </a:rPr>
              <a:t>:</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The degree of a vertex v, denoted as deg⁡(v), is simply the count of edges connected to v.</a:t>
            </a:r>
            <a:endParaRPr>
              <a:solidFill>
                <a:schemeClr val="dk1"/>
              </a:solidFill>
            </a:endParaRPr>
          </a:p>
        </p:txBody>
      </p:sp>
      <p:sp>
        <p:nvSpPr>
          <p:cNvPr id="120" name="Google Shape;120;p19"/>
          <p:cNvSpPr txBox="1"/>
          <p:nvPr/>
        </p:nvSpPr>
        <p:spPr>
          <a:xfrm>
            <a:off x="207375" y="3546875"/>
            <a:ext cx="6991200" cy="1523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0"/>
              </a:spcAft>
              <a:buNone/>
            </a:pPr>
            <a:r>
              <a:rPr b="1" lang="en">
                <a:solidFill>
                  <a:schemeClr val="accent1"/>
                </a:solidFill>
              </a:rPr>
              <a:t>2.     </a:t>
            </a:r>
            <a:r>
              <a:rPr b="1" lang="en">
                <a:solidFill>
                  <a:schemeClr val="accent1"/>
                </a:solidFill>
              </a:rPr>
              <a:t>In a Directed Graph</a:t>
            </a:r>
            <a:r>
              <a:rPr lang="en">
                <a:solidFill>
                  <a:schemeClr val="dk1"/>
                </a:solidFill>
              </a:rPr>
              <a:t>:</a:t>
            </a:r>
            <a:endParaRPr>
              <a:solidFill>
                <a:schemeClr val="dk1"/>
              </a:solidFill>
            </a:endParaRPr>
          </a:p>
          <a:p>
            <a:pPr indent="-317500" lvl="1" marL="914400" rtl="0" algn="l">
              <a:lnSpc>
                <a:spcPct val="150000"/>
              </a:lnSpc>
              <a:spcBef>
                <a:spcPts val="1200"/>
              </a:spcBef>
              <a:spcAft>
                <a:spcPts val="0"/>
              </a:spcAft>
              <a:buClr>
                <a:schemeClr val="dk1"/>
              </a:buClr>
              <a:buSzPts val="1400"/>
              <a:buChar char="○"/>
            </a:pPr>
            <a:r>
              <a:rPr b="1" lang="en">
                <a:solidFill>
                  <a:schemeClr val="accent1"/>
                </a:solidFill>
              </a:rPr>
              <a:t>In-degree</a:t>
            </a:r>
            <a:r>
              <a:rPr lang="en">
                <a:solidFill>
                  <a:schemeClr val="dk1"/>
                </a:solidFill>
              </a:rPr>
              <a:t>: The number of incoming edges to v.</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b="1" lang="en">
                <a:solidFill>
                  <a:schemeClr val="accent1"/>
                </a:solidFill>
              </a:rPr>
              <a:t>Out-degree</a:t>
            </a:r>
            <a:r>
              <a:rPr lang="en">
                <a:solidFill>
                  <a:schemeClr val="dk1"/>
                </a:solidFill>
              </a:rPr>
              <a:t>: The number of outgoing edges from v.</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b="1" lang="en">
                <a:solidFill>
                  <a:schemeClr val="dk1"/>
                </a:solidFill>
              </a:rPr>
              <a:t>Total degree</a:t>
            </a:r>
            <a:r>
              <a:rPr lang="en">
                <a:solidFill>
                  <a:schemeClr val="dk1"/>
                </a:solidFill>
              </a:rPr>
              <a:t>: The sum of in-degree and out-degree.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20"/>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26" name="Google Shape;126;p20"/>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27" name="Google Shape;127;p20"/>
          <p:cNvSpPr txBox="1"/>
          <p:nvPr/>
        </p:nvSpPr>
        <p:spPr>
          <a:xfrm>
            <a:off x="146150" y="160425"/>
            <a:ext cx="3951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Graphs: Terminologies</a:t>
            </a:r>
            <a:endParaRPr sz="2200"/>
          </a:p>
        </p:txBody>
      </p:sp>
      <p:sp>
        <p:nvSpPr>
          <p:cNvPr id="128" name="Google Shape;128;p20"/>
          <p:cNvSpPr txBox="1"/>
          <p:nvPr/>
        </p:nvSpPr>
        <p:spPr>
          <a:xfrm>
            <a:off x="247875" y="1115450"/>
            <a:ext cx="70956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A </a:t>
            </a:r>
            <a:r>
              <a:rPr lang="en">
                <a:solidFill>
                  <a:schemeClr val="accent1"/>
                </a:solidFill>
              </a:rPr>
              <a:t>self loop</a:t>
            </a:r>
            <a:r>
              <a:rPr lang="en"/>
              <a:t> is an edge that </a:t>
            </a:r>
            <a:r>
              <a:rPr lang="en">
                <a:solidFill>
                  <a:schemeClr val="accent1"/>
                </a:solidFill>
              </a:rPr>
              <a:t>connects a vertex to itself</a:t>
            </a:r>
            <a:endParaRPr>
              <a:solidFill>
                <a:schemeClr val="accent1"/>
              </a:solidFill>
            </a:endParaRPr>
          </a:p>
        </p:txBody>
      </p:sp>
      <p:sp>
        <p:nvSpPr>
          <p:cNvPr id="129" name="Google Shape;129;p20"/>
          <p:cNvSpPr/>
          <p:nvPr/>
        </p:nvSpPr>
        <p:spPr>
          <a:xfrm>
            <a:off x="5431401" y="1303025"/>
            <a:ext cx="636900" cy="473400"/>
          </a:xfrm>
          <a:prstGeom prst="ellipse">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cxnSp>
        <p:nvCxnSpPr>
          <p:cNvPr id="130" name="Google Shape;130;p20"/>
          <p:cNvCxnSpPr>
            <a:stCxn id="129" idx="1"/>
            <a:endCxn id="129" idx="7"/>
          </p:cNvCxnSpPr>
          <p:nvPr/>
        </p:nvCxnSpPr>
        <p:spPr>
          <a:xfrm flipH="1" rot="-5400000">
            <a:off x="5749523" y="1147503"/>
            <a:ext cx="600" cy="450300"/>
          </a:xfrm>
          <a:prstGeom prst="curvedConnector3">
            <a:avLst>
              <a:gd fmla="val -57883804" name="adj1"/>
            </a:avLst>
          </a:prstGeom>
          <a:noFill/>
          <a:ln cap="flat" cmpd="sng" w="9525">
            <a:solidFill>
              <a:schemeClr val="dk2"/>
            </a:solidFill>
            <a:prstDash val="solid"/>
            <a:round/>
            <a:headEnd len="med" w="med" type="stealth"/>
            <a:tailEnd len="med" w="med" type="stealth"/>
          </a:ln>
        </p:spPr>
      </p:cxnSp>
      <p:sp>
        <p:nvSpPr>
          <p:cNvPr id="131" name="Google Shape;131;p20"/>
          <p:cNvSpPr txBox="1"/>
          <p:nvPr/>
        </p:nvSpPr>
        <p:spPr>
          <a:xfrm>
            <a:off x="247875" y="2254175"/>
            <a:ext cx="4837500" cy="831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A </a:t>
            </a:r>
            <a:r>
              <a:rPr lang="en">
                <a:solidFill>
                  <a:schemeClr val="accent1"/>
                </a:solidFill>
              </a:rPr>
              <a:t>path</a:t>
            </a:r>
            <a:r>
              <a:rPr lang="en"/>
              <a:t> in a graph is a sequence of adjacent vertices. In the graph, the dotted lines represent a path from G to E</a:t>
            </a:r>
            <a:endParaRPr/>
          </a:p>
        </p:txBody>
      </p:sp>
      <p:pic>
        <p:nvPicPr>
          <p:cNvPr id="132" name="Google Shape;132;p20"/>
          <p:cNvPicPr preferRelativeResize="0"/>
          <p:nvPr/>
        </p:nvPicPr>
        <p:blipFill>
          <a:blip r:embed="rId4">
            <a:alphaModFix/>
          </a:blip>
          <a:stretch>
            <a:fillRect/>
          </a:stretch>
        </p:blipFill>
        <p:spPr>
          <a:xfrm>
            <a:off x="5197725" y="2191500"/>
            <a:ext cx="3695425" cy="1250150"/>
          </a:xfrm>
          <a:prstGeom prst="rect">
            <a:avLst/>
          </a:prstGeom>
          <a:noFill/>
          <a:ln>
            <a:noFill/>
          </a:ln>
        </p:spPr>
      </p:pic>
      <p:sp>
        <p:nvSpPr>
          <p:cNvPr id="133" name="Google Shape;133;p20"/>
          <p:cNvSpPr txBox="1"/>
          <p:nvPr/>
        </p:nvSpPr>
        <p:spPr>
          <a:xfrm>
            <a:off x="247875" y="3910400"/>
            <a:ext cx="4580400" cy="615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A</a:t>
            </a:r>
            <a:r>
              <a:rPr lang="en">
                <a:solidFill>
                  <a:schemeClr val="accent1"/>
                </a:solidFill>
              </a:rPr>
              <a:t> cycle</a:t>
            </a:r>
            <a:r>
              <a:rPr lang="en"/>
              <a:t> is a path where the first and last vertices are the same. </a:t>
            </a:r>
            <a:endParaRPr/>
          </a:p>
        </p:txBody>
      </p:sp>
      <p:pic>
        <p:nvPicPr>
          <p:cNvPr id="134" name="Google Shape;134;p20"/>
          <p:cNvPicPr preferRelativeResize="0"/>
          <p:nvPr/>
        </p:nvPicPr>
        <p:blipFill>
          <a:blip r:embed="rId5">
            <a:alphaModFix/>
          </a:blip>
          <a:stretch>
            <a:fillRect/>
          </a:stretch>
        </p:blipFill>
        <p:spPr>
          <a:xfrm>
            <a:off x="5085375" y="3643818"/>
            <a:ext cx="3828962" cy="1250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1"/>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40" name="Google Shape;140;p21"/>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41" name="Google Shape;141;p21"/>
          <p:cNvSpPr txBox="1"/>
          <p:nvPr/>
        </p:nvSpPr>
        <p:spPr>
          <a:xfrm>
            <a:off x="146150" y="160425"/>
            <a:ext cx="3308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Graphs Representation</a:t>
            </a:r>
            <a:endParaRPr sz="2200"/>
          </a:p>
        </p:txBody>
      </p:sp>
      <p:sp>
        <p:nvSpPr>
          <p:cNvPr id="142" name="Google Shape;142;p21"/>
          <p:cNvSpPr txBox="1"/>
          <p:nvPr/>
        </p:nvSpPr>
        <p:spPr>
          <a:xfrm>
            <a:off x="111875" y="2025300"/>
            <a:ext cx="4771500" cy="1092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Most popular representation of graphs are</a:t>
            </a:r>
            <a:r>
              <a:rPr lang="en">
                <a:solidFill>
                  <a:schemeClr val="accent1"/>
                </a:solidFill>
              </a:rPr>
              <a:t>:</a:t>
            </a:r>
            <a:endParaRPr>
              <a:solidFill>
                <a:schemeClr val="accent1"/>
              </a:solidFill>
            </a:endParaRPr>
          </a:p>
          <a:p>
            <a:pPr indent="-304800" lvl="0" marL="457200" rtl="0" algn="l">
              <a:spcBef>
                <a:spcPts val="0"/>
              </a:spcBef>
              <a:spcAft>
                <a:spcPts val="0"/>
              </a:spcAft>
              <a:buClr>
                <a:schemeClr val="dk1"/>
              </a:buClr>
              <a:buSzPts val="1200"/>
              <a:buChar char="●"/>
            </a:pPr>
            <a:r>
              <a:rPr lang="en" sz="1200">
                <a:solidFill>
                  <a:schemeClr val="dk1"/>
                </a:solidFill>
              </a:rPr>
              <a:t>Adjacency Matrix  (2D Array)</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Adjacency List (Linked List)</a:t>
            </a:r>
            <a:endParaRPr sz="1200">
              <a:solidFill>
                <a:schemeClr val="dk1"/>
              </a:solidFill>
            </a:endParaRPr>
          </a:p>
          <a:p>
            <a:pPr indent="0" lvl="0" marL="0" rtl="0" algn="l">
              <a:lnSpc>
                <a:spcPct val="150000"/>
              </a:lnSpc>
              <a:spcBef>
                <a:spcPts val="0"/>
              </a:spcBef>
              <a:spcAft>
                <a:spcPts val="0"/>
              </a:spcAft>
              <a:buNone/>
            </a:pPr>
            <a:r>
              <a:t/>
            </a:r>
            <a:endParaRPr/>
          </a:p>
        </p:txBody>
      </p:sp>
      <p:sp>
        <p:nvSpPr>
          <p:cNvPr id="143" name="Google Shape;143;p21"/>
          <p:cNvSpPr txBox="1"/>
          <p:nvPr/>
        </p:nvSpPr>
        <p:spPr>
          <a:xfrm>
            <a:off x="215275" y="3286863"/>
            <a:ext cx="44325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accent1"/>
                </a:solidFill>
              </a:rPr>
              <a:t>Definition:</a:t>
            </a:r>
            <a:r>
              <a:rPr lang="en"/>
              <a:t> </a:t>
            </a:r>
            <a:r>
              <a:rPr b="1" lang="en">
                <a:solidFill>
                  <a:srgbClr val="FF9900"/>
                </a:solidFill>
                <a:latin typeface="Courier New"/>
                <a:ea typeface="Courier New"/>
                <a:cs typeface="Courier New"/>
                <a:sym typeface="Courier New"/>
              </a:rPr>
              <a:t>A ∣V∣×∣V∣</a:t>
            </a:r>
            <a:r>
              <a:rPr lang="en"/>
              <a:t> matrix where:</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b="1" lang="en">
                <a:solidFill>
                  <a:schemeClr val="accent4"/>
                </a:solidFill>
                <a:latin typeface="Courier New"/>
                <a:ea typeface="Courier New"/>
                <a:cs typeface="Courier New"/>
                <a:sym typeface="Courier New"/>
              </a:rPr>
              <a:t>A[i][j]= 1</a:t>
            </a:r>
            <a:r>
              <a:rPr lang="en"/>
              <a:t> if there is an edge between vertex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b="1" lang="en">
                <a:solidFill>
                  <a:srgbClr val="FF9900"/>
                </a:solidFill>
                <a:latin typeface="Courier New"/>
                <a:ea typeface="Courier New"/>
                <a:cs typeface="Courier New"/>
                <a:sym typeface="Courier New"/>
              </a:rPr>
              <a:t>A[i][j]= w</a:t>
            </a:r>
            <a:r>
              <a:rPr lang="en"/>
              <a:t> (weight) for weighted graphs.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b="1" lang="en">
                <a:solidFill>
                  <a:srgbClr val="FF9900"/>
                </a:solidFill>
                <a:latin typeface="Courier New"/>
                <a:ea typeface="Courier New"/>
                <a:cs typeface="Courier New"/>
                <a:sym typeface="Courier New"/>
              </a:rPr>
              <a:t>A[i][j]= 0</a:t>
            </a:r>
            <a:r>
              <a:rPr lang="en">
                <a:solidFill>
                  <a:schemeClr val="dk1"/>
                </a:solidFill>
              </a:rPr>
              <a:t>; Otherwise </a:t>
            </a:r>
            <a:endParaRPr/>
          </a:p>
        </p:txBody>
      </p:sp>
      <p:sp>
        <p:nvSpPr>
          <p:cNvPr id="144" name="Google Shape;144;p21"/>
          <p:cNvSpPr txBox="1"/>
          <p:nvPr/>
        </p:nvSpPr>
        <p:spPr>
          <a:xfrm>
            <a:off x="5847275" y="2556338"/>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highlight>
                  <a:srgbClr val="FFFFFF"/>
                </a:highlight>
              </a:rPr>
              <a:t>Directed Graph Representation</a:t>
            </a:r>
            <a:endParaRPr/>
          </a:p>
        </p:txBody>
      </p:sp>
      <p:sp>
        <p:nvSpPr>
          <p:cNvPr id="145" name="Google Shape;145;p21"/>
          <p:cNvSpPr txBox="1"/>
          <p:nvPr/>
        </p:nvSpPr>
        <p:spPr>
          <a:xfrm>
            <a:off x="5782775" y="457875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highlight>
                  <a:srgbClr val="FFFFFF"/>
                </a:highlight>
              </a:rPr>
              <a:t>Undirected Graph Representation</a:t>
            </a:r>
            <a:endParaRPr/>
          </a:p>
        </p:txBody>
      </p:sp>
      <p:pic>
        <p:nvPicPr>
          <p:cNvPr id="146" name="Google Shape;146;p21"/>
          <p:cNvPicPr preferRelativeResize="0"/>
          <p:nvPr/>
        </p:nvPicPr>
        <p:blipFill>
          <a:blip r:embed="rId4">
            <a:alphaModFix/>
          </a:blip>
          <a:stretch>
            <a:fillRect/>
          </a:stretch>
        </p:blipFill>
        <p:spPr>
          <a:xfrm>
            <a:off x="5538875" y="3250400"/>
            <a:ext cx="3308400" cy="1293695"/>
          </a:xfrm>
          <a:prstGeom prst="rect">
            <a:avLst/>
          </a:prstGeom>
          <a:noFill/>
          <a:ln>
            <a:noFill/>
          </a:ln>
        </p:spPr>
      </p:pic>
      <p:pic>
        <p:nvPicPr>
          <p:cNvPr id="147" name="Google Shape;147;p21"/>
          <p:cNvPicPr preferRelativeResize="0"/>
          <p:nvPr/>
        </p:nvPicPr>
        <p:blipFill>
          <a:blip r:embed="rId5">
            <a:alphaModFix/>
          </a:blip>
          <a:stretch>
            <a:fillRect/>
          </a:stretch>
        </p:blipFill>
        <p:spPr>
          <a:xfrm>
            <a:off x="5469925" y="1068713"/>
            <a:ext cx="3488800" cy="1364175"/>
          </a:xfrm>
          <a:prstGeom prst="rect">
            <a:avLst/>
          </a:prstGeom>
          <a:noFill/>
          <a:ln>
            <a:noFill/>
          </a:ln>
        </p:spPr>
      </p:pic>
      <p:sp>
        <p:nvSpPr>
          <p:cNvPr id="148" name="Google Shape;148;p21"/>
          <p:cNvSpPr txBox="1"/>
          <p:nvPr/>
        </p:nvSpPr>
        <p:spPr>
          <a:xfrm>
            <a:off x="50775" y="957125"/>
            <a:ext cx="6390900" cy="723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How to store these graphs in computer memory by preserving</a:t>
            </a:r>
            <a:endParaRPr>
              <a:solidFill>
                <a:schemeClr val="dk1"/>
              </a:solidFill>
            </a:endParaRPr>
          </a:p>
          <a:p>
            <a:pPr indent="0" lvl="0" marL="0" rtl="0" algn="l">
              <a:lnSpc>
                <a:spcPct val="150000"/>
              </a:lnSpc>
              <a:spcBef>
                <a:spcPts val="0"/>
              </a:spcBef>
              <a:spcAft>
                <a:spcPts val="0"/>
              </a:spcAft>
              <a:buNone/>
            </a:pPr>
            <a:r>
              <a:rPr lang="en">
                <a:solidFill>
                  <a:schemeClr val="dk1"/>
                </a:solidFill>
              </a:rPr>
              <a:t>relation of the vertices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2"/>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54" name="Google Shape;154;p22"/>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55" name="Google Shape;155;p22"/>
          <p:cNvSpPr txBox="1"/>
          <p:nvPr/>
        </p:nvSpPr>
        <p:spPr>
          <a:xfrm>
            <a:off x="146150" y="160425"/>
            <a:ext cx="3308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Graphs Representation</a:t>
            </a:r>
            <a:endParaRPr sz="2200"/>
          </a:p>
        </p:txBody>
      </p:sp>
      <p:pic>
        <p:nvPicPr>
          <p:cNvPr id="156" name="Google Shape;156;p22"/>
          <p:cNvPicPr preferRelativeResize="0"/>
          <p:nvPr/>
        </p:nvPicPr>
        <p:blipFill>
          <a:blip r:embed="rId4">
            <a:alphaModFix/>
          </a:blip>
          <a:stretch>
            <a:fillRect/>
          </a:stretch>
        </p:blipFill>
        <p:spPr>
          <a:xfrm>
            <a:off x="146150" y="887950"/>
            <a:ext cx="4879975" cy="4255549"/>
          </a:xfrm>
          <a:prstGeom prst="rect">
            <a:avLst/>
          </a:prstGeom>
          <a:noFill/>
          <a:ln>
            <a:noFill/>
          </a:ln>
        </p:spPr>
      </p:pic>
      <p:sp>
        <p:nvSpPr>
          <p:cNvPr id="157" name="Google Shape;157;p22"/>
          <p:cNvSpPr/>
          <p:nvPr/>
        </p:nvSpPr>
        <p:spPr>
          <a:xfrm>
            <a:off x="5901000" y="1314150"/>
            <a:ext cx="474000" cy="4047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158" name="Google Shape;158;p22"/>
          <p:cNvSpPr/>
          <p:nvPr/>
        </p:nvSpPr>
        <p:spPr>
          <a:xfrm>
            <a:off x="7208725" y="1314150"/>
            <a:ext cx="474000" cy="4047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59" name="Google Shape;159;p22"/>
          <p:cNvSpPr/>
          <p:nvPr/>
        </p:nvSpPr>
        <p:spPr>
          <a:xfrm>
            <a:off x="5901000" y="2420475"/>
            <a:ext cx="474000" cy="4047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60" name="Google Shape;160;p22"/>
          <p:cNvSpPr/>
          <p:nvPr/>
        </p:nvSpPr>
        <p:spPr>
          <a:xfrm>
            <a:off x="7118550" y="2420475"/>
            <a:ext cx="474000" cy="4047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161" name="Google Shape;161;p22"/>
          <p:cNvSpPr/>
          <p:nvPr/>
        </p:nvSpPr>
        <p:spPr>
          <a:xfrm>
            <a:off x="7774575" y="1889850"/>
            <a:ext cx="474000" cy="4047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cxnSp>
        <p:nvCxnSpPr>
          <p:cNvPr id="162" name="Google Shape;162;p22"/>
          <p:cNvCxnSpPr>
            <a:stCxn id="157" idx="6"/>
            <a:endCxn id="158" idx="2"/>
          </p:cNvCxnSpPr>
          <p:nvPr/>
        </p:nvCxnSpPr>
        <p:spPr>
          <a:xfrm>
            <a:off x="6375000" y="1516500"/>
            <a:ext cx="833700" cy="0"/>
          </a:xfrm>
          <a:prstGeom prst="straightConnector1">
            <a:avLst/>
          </a:prstGeom>
          <a:noFill/>
          <a:ln cap="flat" cmpd="sng" w="9525">
            <a:solidFill>
              <a:schemeClr val="dk2"/>
            </a:solidFill>
            <a:prstDash val="solid"/>
            <a:round/>
            <a:headEnd len="med" w="med" type="none"/>
            <a:tailEnd len="med" w="med" type="triangle"/>
          </a:ln>
        </p:spPr>
      </p:cxnSp>
      <p:cxnSp>
        <p:nvCxnSpPr>
          <p:cNvPr id="163" name="Google Shape;163;p22"/>
          <p:cNvCxnSpPr>
            <a:stCxn id="157" idx="6"/>
            <a:endCxn id="161" idx="2"/>
          </p:cNvCxnSpPr>
          <p:nvPr/>
        </p:nvCxnSpPr>
        <p:spPr>
          <a:xfrm>
            <a:off x="6375000" y="1516500"/>
            <a:ext cx="1399500" cy="575700"/>
          </a:xfrm>
          <a:prstGeom prst="straightConnector1">
            <a:avLst/>
          </a:prstGeom>
          <a:noFill/>
          <a:ln cap="flat" cmpd="sng" w="9525">
            <a:solidFill>
              <a:schemeClr val="dk2"/>
            </a:solidFill>
            <a:prstDash val="solid"/>
            <a:round/>
            <a:headEnd len="med" w="med" type="none"/>
            <a:tailEnd len="med" w="med" type="triangle"/>
          </a:ln>
        </p:spPr>
      </p:cxnSp>
      <p:cxnSp>
        <p:nvCxnSpPr>
          <p:cNvPr id="164" name="Google Shape;164;p22"/>
          <p:cNvCxnSpPr>
            <a:stCxn id="158" idx="3"/>
            <a:endCxn id="159" idx="7"/>
          </p:cNvCxnSpPr>
          <p:nvPr/>
        </p:nvCxnSpPr>
        <p:spPr>
          <a:xfrm flipH="1">
            <a:off x="6305541" y="1659583"/>
            <a:ext cx="972600" cy="820200"/>
          </a:xfrm>
          <a:prstGeom prst="straightConnector1">
            <a:avLst/>
          </a:prstGeom>
          <a:noFill/>
          <a:ln cap="flat" cmpd="sng" w="9525">
            <a:solidFill>
              <a:schemeClr val="dk2"/>
            </a:solidFill>
            <a:prstDash val="solid"/>
            <a:round/>
            <a:headEnd len="med" w="med" type="none"/>
            <a:tailEnd len="med" w="med" type="triangle"/>
          </a:ln>
        </p:spPr>
      </p:cxnSp>
      <p:cxnSp>
        <p:nvCxnSpPr>
          <p:cNvPr id="165" name="Google Shape;165;p22"/>
          <p:cNvCxnSpPr>
            <a:stCxn id="158" idx="4"/>
            <a:endCxn id="160" idx="0"/>
          </p:cNvCxnSpPr>
          <p:nvPr/>
        </p:nvCxnSpPr>
        <p:spPr>
          <a:xfrm flipH="1">
            <a:off x="7355425" y="1718850"/>
            <a:ext cx="90300" cy="701700"/>
          </a:xfrm>
          <a:prstGeom prst="straightConnector1">
            <a:avLst/>
          </a:prstGeom>
          <a:noFill/>
          <a:ln cap="flat" cmpd="sng" w="9525">
            <a:solidFill>
              <a:schemeClr val="dk2"/>
            </a:solidFill>
            <a:prstDash val="solid"/>
            <a:round/>
            <a:headEnd len="med" w="med" type="none"/>
            <a:tailEnd len="med" w="med" type="triangle"/>
          </a:ln>
        </p:spPr>
      </p:cxnSp>
      <p:cxnSp>
        <p:nvCxnSpPr>
          <p:cNvPr id="166" name="Google Shape;166;p22"/>
          <p:cNvCxnSpPr>
            <a:stCxn id="158" idx="5"/>
            <a:endCxn id="161" idx="1"/>
          </p:cNvCxnSpPr>
          <p:nvPr/>
        </p:nvCxnSpPr>
        <p:spPr>
          <a:xfrm>
            <a:off x="7613309" y="1659583"/>
            <a:ext cx="230700" cy="289500"/>
          </a:xfrm>
          <a:prstGeom prst="straightConnector1">
            <a:avLst/>
          </a:prstGeom>
          <a:noFill/>
          <a:ln cap="flat" cmpd="sng" w="9525">
            <a:solidFill>
              <a:schemeClr val="dk2"/>
            </a:solidFill>
            <a:prstDash val="solid"/>
            <a:round/>
            <a:headEnd len="med" w="med" type="none"/>
            <a:tailEnd len="med" w="med" type="triangle"/>
          </a:ln>
        </p:spPr>
      </p:cxnSp>
      <p:cxnSp>
        <p:nvCxnSpPr>
          <p:cNvPr id="167" name="Google Shape;167;p22"/>
          <p:cNvCxnSpPr>
            <a:stCxn id="159" idx="6"/>
            <a:endCxn id="160" idx="2"/>
          </p:cNvCxnSpPr>
          <p:nvPr/>
        </p:nvCxnSpPr>
        <p:spPr>
          <a:xfrm>
            <a:off x="6375000" y="2622825"/>
            <a:ext cx="743700" cy="0"/>
          </a:xfrm>
          <a:prstGeom prst="straightConnector1">
            <a:avLst/>
          </a:prstGeom>
          <a:noFill/>
          <a:ln cap="flat" cmpd="sng" w="9525">
            <a:solidFill>
              <a:schemeClr val="dk2"/>
            </a:solidFill>
            <a:prstDash val="solid"/>
            <a:round/>
            <a:headEnd len="med" w="med" type="none"/>
            <a:tailEnd len="med" w="med" type="triangle"/>
          </a:ln>
        </p:spPr>
      </p:cxnSp>
      <p:cxnSp>
        <p:nvCxnSpPr>
          <p:cNvPr id="168" name="Google Shape;168;p22"/>
          <p:cNvCxnSpPr>
            <a:stCxn id="160" idx="7"/>
            <a:endCxn id="161" idx="3"/>
          </p:cNvCxnSpPr>
          <p:nvPr/>
        </p:nvCxnSpPr>
        <p:spPr>
          <a:xfrm flipH="1" rot="10800000">
            <a:off x="7523134" y="2235242"/>
            <a:ext cx="321000" cy="244500"/>
          </a:xfrm>
          <a:prstGeom prst="straightConnector1">
            <a:avLst/>
          </a:prstGeom>
          <a:noFill/>
          <a:ln cap="flat" cmpd="sng" w="9525">
            <a:solidFill>
              <a:schemeClr val="dk2"/>
            </a:solidFill>
            <a:prstDash val="solid"/>
            <a:round/>
            <a:headEnd len="med" w="med" type="none"/>
            <a:tailEnd len="med" w="med" type="triangle"/>
          </a:ln>
        </p:spPr>
      </p:cxnSp>
      <p:sp>
        <p:nvSpPr>
          <p:cNvPr id="169" name="Google Shape;169;p22"/>
          <p:cNvSpPr txBox="1"/>
          <p:nvPr/>
        </p:nvSpPr>
        <p:spPr>
          <a:xfrm>
            <a:off x="5417600" y="3468300"/>
            <a:ext cx="3000000" cy="11328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chemeClr val="accent1"/>
              </a:buClr>
              <a:buSzPts val="1100"/>
              <a:buChar char="●"/>
            </a:pPr>
            <a:r>
              <a:rPr b="1" lang="en" sz="1100">
                <a:solidFill>
                  <a:schemeClr val="accent1"/>
                </a:solidFill>
              </a:rPr>
              <a:t>Pros:</a:t>
            </a:r>
            <a:endParaRPr b="1" sz="1100">
              <a:solidFill>
                <a:schemeClr val="accent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Fast edge lookup O(1) (indices are known)</a:t>
            </a:r>
            <a:endParaRPr sz="1100">
              <a:solidFill>
                <a:schemeClr val="dk1"/>
              </a:solidFill>
            </a:endParaRPr>
          </a:p>
          <a:p>
            <a:pPr indent="-298450" lvl="0" marL="457200" rtl="0" algn="l">
              <a:lnSpc>
                <a:spcPct val="115000"/>
              </a:lnSpc>
              <a:spcBef>
                <a:spcPts val="0"/>
              </a:spcBef>
              <a:spcAft>
                <a:spcPts val="0"/>
              </a:spcAft>
              <a:buClr>
                <a:schemeClr val="accent1"/>
              </a:buClr>
              <a:buSzPts val="1100"/>
              <a:buChar char="●"/>
            </a:pPr>
            <a:r>
              <a:rPr b="1" lang="en" sz="1100">
                <a:solidFill>
                  <a:schemeClr val="accent1"/>
                </a:solidFill>
              </a:rPr>
              <a:t>Cons:</a:t>
            </a:r>
            <a:endParaRPr b="1" sz="1100">
              <a:solidFill>
                <a:schemeClr val="accent1"/>
              </a:solidFill>
            </a:endParaRPr>
          </a:p>
          <a:p>
            <a:pPr indent="-298450" lvl="1" marL="914400" rtl="0" algn="l">
              <a:lnSpc>
                <a:spcPct val="115000"/>
              </a:lnSpc>
              <a:spcBef>
                <a:spcPts val="0"/>
              </a:spcBef>
              <a:spcAft>
                <a:spcPts val="0"/>
              </a:spcAft>
              <a:buClr>
                <a:schemeClr val="dk1"/>
              </a:buClr>
              <a:buSzPts val="1100"/>
              <a:buChar char="○"/>
            </a:pPr>
            <a:r>
              <a:rPr lang="en" sz="1100">
                <a:solidFill>
                  <a:schemeClr val="dk1"/>
                </a:solidFill>
              </a:rPr>
              <a:t>Takes O(V</a:t>
            </a:r>
            <a:r>
              <a:rPr baseline="30000" lang="en" sz="1100">
                <a:solidFill>
                  <a:schemeClr val="dk1"/>
                </a:solidFill>
              </a:rPr>
              <a:t>2</a:t>
            </a:r>
            <a:r>
              <a:rPr lang="en" sz="1100">
                <a:solidFill>
                  <a:schemeClr val="dk1"/>
                </a:solidFill>
              </a:rPr>
              <a:t>) space.</a:t>
            </a:r>
            <a:endParaRPr sz="11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3"/>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75" name="Google Shape;175;p23"/>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76" name="Google Shape;176;p23"/>
          <p:cNvSpPr txBox="1"/>
          <p:nvPr/>
        </p:nvSpPr>
        <p:spPr>
          <a:xfrm>
            <a:off x="146150" y="160425"/>
            <a:ext cx="3308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Graphs Representation</a:t>
            </a:r>
            <a:endParaRPr sz="2200"/>
          </a:p>
        </p:txBody>
      </p:sp>
      <p:sp>
        <p:nvSpPr>
          <p:cNvPr id="177" name="Google Shape;177;p23"/>
          <p:cNvSpPr txBox="1"/>
          <p:nvPr/>
        </p:nvSpPr>
        <p:spPr>
          <a:xfrm>
            <a:off x="65475" y="1070375"/>
            <a:ext cx="4506600" cy="1046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Adjacency List:</a:t>
            </a:r>
            <a:endParaRPr>
              <a:solidFill>
                <a:schemeClr val="accent1"/>
              </a:solidFill>
            </a:endParaRPr>
          </a:p>
          <a:p>
            <a:pPr indent="-317500" lvl="0" marL="457200" rtl="0" algn="l">
              <a:lnSpc>
                <a:spcPct val="150000"/>
              </a:lnSpc>
              <a:spcBef>
                <a:spcPts val="0"/>
              </a:spcBef>
              <a:spcAft>
                <a:spcPts val="0"/>
              </a:spcAft>
              <a:buClr>
                <a:schemeClr val="dk1"/>
              </a:buClr>
              <a:buSzPts val="1400"/>
              <a:buChar char="●"/>
            </a:pPr>
            <a:r>
              <a:rPr lang="en">
                <a:solidFill>
                  <a:schemeClr val="dk1"/>
                </a:solidFill>
              </a:rPr>
              <a:t>A list where each node stores its adjacent nodes.</a:t>
            </a:r>
            <a:endParaRPr>
              <a:solidFill>
                <a:schemeClr val="dk1"/>
              </a:solidFill>
            </a:endParaRPr>
          </a:p>
          <a:p>
            <a:pPr indent="0" lvl="0" marL="0" rtl="0" algn="l">
              <a:lnSpc>
                <a:spcPct val="150000"/>
              </a:lnSpc>
              <a:spcBef>
                <a:spcPts val="0"/>
              </a:spcBef>
              <a:spcAft>
                <a:spcPts val="0"/>
              </a:spcAft>
              <a:buNone/>
            </a:pPr>
            <a:r>
              <a:t/>
            </a:r>
            <a:endParaRPr/>
          </a:p>
        </p:txBody>
      </p:sp>
      <p:sp>
        <p:nvSpPr>
          <p:cNvPr id="178" name="Google Shape;178;p23"/>
          <p:cNvSpPr txBox="1"/>
          <p:nvPr/>
        </p:nvSpPr>
        <p:spPr>
          <a:xfrm>
            <a:off x="5237225" y="251767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highlight>
                  <a:srgbClr val="FFFFFF"/>
                </a:highlight>
              </a:rPr>
              <a:t>Directed Graph Representation (</a:t>
            </a:r>
            <a:r>
              <a:rPr lang="en" sz="1100" u="sng">
                <a:solidFill>
                  <a:schemeClr val="dk1"/>
                </a:solidFill>
                <a:highlight>
                  <a:srgbClr val="FFFFFF"/>
                </a:highlight>
              </a:rPr>
              <a:t>linked list</a:t>
            </a:r>
            <a:r>
              <a:rPr b="1" lang="en" sz="1100">
                <a:solidFill>
                  <a:schemeClr val="dk1"/>
                </a:solidFill>
                <a:highlight>
                  <a:srgbClr val="FFFFFF"/>
                </a:highlight>
              </a:rPr>
              <a:t>)</a:t>
            </a:r>
            <a:endParaRPr/>
          </a:p>
        </p:txBody>
      </p:sp>
      <p:sp>
        <p:nvSpPr>
          <p:cNvPr id="179" name="Google Shape;179;p23"/>
          <p:cNvSpPr txBox="1"/>
          <p:nvPr/>
        </p:nvSpPr>
        <p:spPr>
          <a:xfrm>
            <a:off x="5316675" y="457872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highlight>
                  <a:srgbClr val="FFFFFF"/>
                </a:highlight>
              </a:rPr>
              <a:t>D</a:t>
            </a:r>
            <a:r>
              <a:rPr b="1" lang="en" sz="1100">
                <a:solidFill>
                  <a:schemeClr val="dk1"/>
                </a:solidFill>
                <a:highlight>
                  <a:srgbClr val="FFFFFF"/>
                </a:highlight>
              </a:rPr>
              <a:t>irected Graph Representation (</a:t>
            </a:r>
            <a:r>
              <a:rPr lang="en" sz="1100" u="sng">
                <a:solidFill>
                  <a:schemeClr val="dk1"/>
                </a:solidFill>
                <a:highlight>
                  <a:srgbClr val="FFFFFF"/>
                </a:highlight>
              </a:rPr>
              <a:t>array</a:t>
            </a:r>
            <a:r>
              <a:rPr b="1" lang="en" sz="1100">
                <a:solidFill>
                  <a:schemeClr val="dk1"/>
                </a:solidFill>
                <a:highlight>
                  <a:srgbClr val="FFFFFF"/>
                </a:highlight>
              </a:rPr>
              <a:t>)</a:t>
            </a:r>
            <a:endParaRPr/>
          </a:p>
        </p:txBody>
      </p:sp>
      <p:pic>
        <p:nvPicPr>
          <p:cNvPr id="180" name="Google Shape;180;p23"/>
          <p:cNvPicPr preferRelativeResize="0"/>
          <p:nvPr/>
        </p:nvPicPr>
        <p:blipFill>
          <a:blip r:embed="rId4">
            <a:alphaModFix/>
          </a:blip>
          <a:stretch>
            <a:fillRect/>
          </a:stretch>
        </p:blipFill>
        <p:spPr>
          <a:xfrm>
            <a:off x="5128350" y="1206650"/>
            <a:ext cx="3604375" cy="1262275"/>
          </a:xfrm>
          <a:prstGeom prst="rect">
            <a:avLst/>
          </a:prstGeom>
          <a:noFill/>
          <a:ln>
            <a:noFill/>
          </a:ln>
        </p:spPr>
      </p:pic>
      <p:pic>
        <p:nvPicPr>
          <p:cNvPr id="181" name="Google Shape;181;p23"/>
          <p:cNvPicPr preferRelativeResize="0"/>
          <p:nvPr/>
        </p:nvPicPr>
        <p:blipFill>
          <a:blip r:embed="rId5">
            <a:alphaModFix/>
          </a:blip>
          <a:stretch>
            <a:fillRect/>
          </a:stretch>
        </p:blipFill>
        <p:spPr>
          <a:xfrm>
            <a:off x="5195575" y="3221901"/>
            <a:ext cx="3469920" cy="126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4"/>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187" name="Google Shape;187;p24"/>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188" name="Google Shape;188;p24"/>
          <p:cNvSpPr txBox="1"/>
          <p:nvPr/>
        </p:nvSpPr>
        <p:spPr>
          <a:xfrm>
            <a:off x="146150" y="160425"/>
            <a:ext cx="3308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Graphs Representation</a:t>
            </a:r>
            <a:endParaRPr sz="2200"/>
          </a:p>
        </p:txBody>
      </p:sp>
      <p:pic>
        <p:nvPicPr>
          <p:cNvPr id="189" name="Google Shape;189;p24"/>
          <p:cNvPicPr preferRelativeResize="0"/>
          <p:nvPr/>
        </p:nvPicPr>
        <p:blipFill>
          <a:blip r:embed="rId4">
            <a:alphaModFix/>
          </a:blip>
          <a:stretch>
            <a:fillRect/>
          </a:stretch>
        </p:blipFill>
        <p:spPr>
          <a:xfrm>
            <a:off x="152400" y="887950"/>
            <a:ext cx="3797500" cy="4255549"/>
          </a:xfrm>
          <a:prstGeom prst="rect">
            <a:avLst/>
          </a:prstGeom>
          <a:noFill/>
          <a:ln>
            <a:noFill/>
          </a:ln>
        </p:spPr>
      </p:pic>
      <p:sp>
        <p:nvSpPr>
          <p:cNvPr id="190" name="Google Shape;190;p24"/>
          <p:cNvSpPr/>
          <p:nvPr/>
        </p:nvSpPr>
        <p:spPr>
          <a:xfrm>
            <a:off x="5901000" y="1314150"/>
            <a:ext cx="474000" cy="4047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191" name="Google Shape;191;p24"/>
          <p:cNvSpPr/>
          <p:nvPr/>
        </p:nvSpPr>
        <p:spPr>
          <a:xfrm>
            <a:off x="7208725" y="1314150"/>
            <a:ext cx="474000" cy="4047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92" name="Google Shape;192;p24"/>
          <p:cNvSpPr/>
          <p:nvPr/>
        </p:nvSpPr>
        <p:spPr>
          <a:xfrm>
            <a:off x="5901000" y="2420475"/>
            <a:ext cx="474000" cy="4047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93" name="Google Shape;193;p24"/>
          <p:cNvSpPr/>
          <p:nvPr/>
        </p:nvSpPr>
        <p:spPr>
          <a:xfrm>
            <a:off x="7118550" y="2420475"/>
            <a:ext cx="474000" cy="4047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194" name="Google Shape;194;p24"/>
          <p:cNvSpPr/>
          <p:nvPr/>
        </p:nvSpPr>
        <p:spPr>
          <a:xfrm>
            <a:off x="7774575" y="1889850"/>
            <a:ext cx="474000" cy="4047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cxnSp>
        <p:nvCxnSpPr>
          <p:cNvPr id="195" name="Google Shape;195;p24"/>
          <p:cNvCxnSpPr>
            <a:stCxn id="190" idx="6"/>
            <a:endCxn id="191" idx="2"/>
          </p:cNvCxnSpPr>
          <p:nvPr/>
        </p:nvCxnSpPr>
        <p:spPr>
          <a:xfrm>
            <a:off x="6375000" y="1516500"/>
            <a:ext cx="833700" cy="0"/>
          </a:xfrm>
          <a:prstGeom prst="straightConnector1">
            <a:avLst/>
          </a:prstGeom>
          <a:noFill/>
          <a:ln cap="flat" cmpd="sng" w="9525">
            <a:solidFill>
              <a:schemeClr val="dk2"/>
            </a:solidFill>
            <a:prstDash val="solid"/>
            <a:round/>
            <a:headEnd len="med" w="med" type="none"/>
            <a:tailEnd len="med" w="med" type="triangle"/>
          </a:ln>
        </p:spPr>
      </p:cxnSp>
      <p:cxnSp>
        <p:nvCxnSpPr>
          <p:cNvPr id="196" name="Google Shape;196;p24"/>
          <p:cNvCxnSpPr>
            <a:stCxn id="190" idx="6"/>
            <a:endCxn id="194" idx="2"/>
          </p:cNvCxnSpPr>
          <p:nvPr/>
        </p:nvCxnSpPr>
        <p:spPr>
          <a:xfrm>
            <a:off x="6375000" y="1516500"/>
            <a:ext cx="1399500" cy="575700"/>
          </a:xfrm>
          <a:prstGeom prst="straightConnector1">
            <a:avLst/>
          </a:prstGeom>
          <a:noFill/>
          <a:ln cap="flat" cmpd="sng" w="9525">
            <a:solidFill>
              <a:schemeClr val="dk2"/>
            </a:solidFill>
            <a:prstDash val="solid"/>
            <a:round/>
            <a:headEnd len="med" w="med" type="none"/>
            <a:tailEnd len="med" w="med" type="triangle"/>
          </a:ln>
        </p:spPr>
      </p:cxnSp>
      <p:cxnSp>
        <p:nvCxnSpPr>
          <p:cNvPr id="197" name="Google Shape;197;p24"/>
          <p:cNvCxnSpPr>
            <a:stCxn id="191" idx="3"/>
            <a:endCxn id="192" idx="7"/>
          </p:cNvCxnSpPr>
          <p:nvPr/>
        </p:nvCxnSpPr>
        <p:spPr>
          <a:xfrm flipH="1">
            <a:off x="6305541" y="1659583"/>
            <a:ext cx="972600" cy="820200"/>
          </a:xfrm>
          <a:prstGeom prst="straightConnector1">
            <a:avLst/>
          </a:prstGeom>
          <a:noFill/>
          <a:ln cap="flat" cmpd="sng" w="9525">
            <a:solidFill>
              <a:schemeClr val="dk2"/>
            </a:solidFill>
            <a:prstDash val="solid"/>
            <a:round/>
            <a:headEnd len="med" w="med" type="none"/>
            <a:tailEnd len="med" w="med" type="triangle"/>
          </a:ln>
        </p:spPr>
      </p:cxnSp>
      <p:cxnSp>
        <p:nvCxnSpPr>
          <p:cNvPr id="198" name="Google Shape;198;p24"/>
          <p:cNvCxnSpPr>
            <a:stCxn id="191" idx="4"/>
            <a:endCxn id="193" idx="0"/>
          </p:cNvCxnSpPr>
          <p:nvPr/>
        </p:nvCxnSpPr>
        <p:spPr>
          <a:xfrm flipH="1">
            <a:off x="7355425" y="1718850"/>
            <a:ext cx="90300" cy="701700"/>
          </a:xfrm>
          <a:prstGeom prst="straightConnector1">
            <a:avLst/>
          </a:prstGeom>
          <a:noFill/>
          <a:ln cap="flat" cmpd="sng" w="9525">
            <a:solidFill>
              <a:schemeClr val="dk2"/>
            </a:solidFill>
            <a:prstDash val="solid"/>
            <a:round/>
            <a:headEnd len="med" w="med" type="none"/>
            <a:tailEnd len="med" w="med" type="triangle"/>
          </a:ln>
        </p:spPr>
      </p:cxnSp>
      <p:cxnSp>
        <p:nvCxnSpPr>
          <p:cNvPr id="199" name="Google Shape;199;p24"/>
          <p:cNvCxnSpPr>
            <a:stCxn id="191" idx="5"/>
            <a:endCxn id="194" idx="1"/>
          </p:cNvCxnSpPr>
          <p:nvPr/>
        </p:nvCxnSpPr>
        <p:spPr>
          <a:xfrm>
            <a:off x="7613309" y="1659583"/>
            <a:ext cx="230700" cy="289500"/>
          </a:xfrm>
          <a:prstGeom prst="straightConnector1">
            <a:avLst/>
          </a:prstGeom>
          <a:noFill/>
          <a:ln cap="flat" cmpd="sng" w="9525">
            <a:solidFill>
              <a:schemeClr val="dk2"/>
            </a:solidFill>
            <a:prstDash val="solid"/>
            <a:round/>
            <a:headEnd len="med" w="med" type="none"/>
            <a:tailEnd len="med" w="med" type="triangle"/>
          </a:ln>
        </p:spPr>
      </p:cxnSp>
      <p:cxnSp>
        <p:nvCxnSpPr>
          <p:cNvPr id="200" name="Google Shape;200;p24"/>
          <p:cNvCxnSpPr>
            <a:stCxn id="192" idx="6"/>
            <a:endCxn id="193" idx="2"/>
          </p:cNvCxnSpPr>
          <p:nvPr/>
        </p:nvCxnSpPr>
        <p:spPr>
          <a:xfrm>
            <a:off x="6375000" y="2622825"/>
            <a:ext cx="743700" cy="0"/>
          </a:xfrm>
          <a:prstGeom prst="straightConnector1">
            <a:avLst/>
          </a:prstGeom>
          <a:noFill/>
          <a:ln cap="flat" cmpd="sng" w="9525">
            <a:solidFill>
              <a:schemeClr val="dk2"/>
            </a:solidFill>
            <a:prstDash val="solid"/>
            <a:round/>
            <a:headEnd len="med" w="med" type="none"/>
            <a:tailEnd len="med" w="med" type="triangle"/>
          </a:ln>
        </p:spPr>
      </p:cxnSp>
      <p:cxnSp>
        <p:nvCxnSpPr>
          <p:cNvPr id="201" name="Google Shape;201;p24"/>
          <p:cNvCxnSpPr>
            <a:stCxn id="193" idx="7"/>
            <a:endCxn id="194" idx="3"/>
          </p:cNvCxnSpPr>
          <p:nvPr/>
        </p:nvCxnSpPr>
        <p:spPr>
          <a:xfrm flipH="1" rot="10800000">
            <a:off x="7523134" y="2235242"/>
            <a:ext cx="321000" cy="244500"/>
          </a:xfrm>
          <a:prstGeom prst="straightConnector1">
            <a:avLst/>
          </a:prstGeom>
          <a:noFill/>
          <a:ln cap="flat" cmpd="sng" w="9525">
            <a:solidFill>
              <a:schemeClr val="dk2"/>
            </a:solidFill>
            <a:prstDash val="solid"/>
            <a:round/>
            <a:headEnd len="med" w="med" type="none"/>
            <a:tailEnd len="med" w="med" type="triangle"/>
          </a:ln>
        </p:spPr>
      </p:cxnSp>
      <p:sp>
        <p:nvSpPr>
          <p:cNvPr id="202" name="Google Shape;202;p24"/>
          <p:cNvSpPr txBox="1"/>
          <p:nvPr/>
        </p:nvSpPr>
        <p:spPr>
          <a:xfrm>
            <a:off x="4382475" y="3251400"/>
            <a:ext cx="3866100" cy="137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rPr>
              <a:t>Pros: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sz="1100">
                <a:solidFill>
                  <a:schemeClr val="dk1"/>
                </a:solidFill>
              </a:rPr>
              <a:t>Space-efficient for sparse graphs O(V+E).</a:t>
            </a:r>
            <a:endParaRPr sz="1100">
              <a:solidFill>
                <a:schemeClr val="dk1"/>
              </a:solidFill>
            </a:endParaRPr>
          </a:p>
          <a:p>
            <a:pPr indent="0" lvl="0" marL="0" rtl="0" algn="l">
              <a:lnSpc>
                <a:spcPct val="115000"/>
              </a:lnSpc>
              <a:spcBef>
                <a:spcPts val="1200"/>
              </a:spcBef>
              <a:spcAft>
                <a:spcPts val="0"/>
              </a:spcAft>
              <a:buNone/>
            </a:pPr>
            <a:r>
              <a:rPr b="1" lang="en" sz="1100">
                <a:solidFill>
                  <a:schemeClr val="dk1"/>
                </a:solidFill>
              </a:rPr>
              <a:t>Cons: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sz="1100">
                <a:solidFill>
                  <a:schemeClr val="dk1"/>
                </a:solidFill>
              </a:rPr>
              <a:t>Edge lookup in O(V) worst case.</a:t>
            </a:r>
            <a:endParaRPr sz="11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5"/>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08" name="Google Shape;208;p25"/>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09" name="Google Shape;209;p25"/>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Adjacency Matrix Vs </a:t>
            </a:r>
            <a:r>
              <a:rPr lang="en" sz="2200">
                <a:solidFill>
                  <a:schemeClr val="dk1"/>
                </a:solidFill>
              </a:rPr>
              <a:t>Adjacency </a:t>
            </a:r>
            <a:r>
              <a:rPr lang="en" sz="2200"/>
              <a:t>List</a:t>
            </a:r>
            <a:endParaRPr sz="2200"/>
          </a:p>
        </p:txBody>
      </p:sp>
      <p:graphicFrame>
        <p:nvGraphicFramePr>
          <p:cNvPr id="210" name="Google Shape;210;p25"/>
          <p:cNvGraphicFramePr/>
          <p:nvPr/>
        </p:nvGraphicFramePr>
        <p:xfrm>
          <a:off x="1283650" y="1664900"/>
          <a:ext cx="3000000" cy="3000000"/>
        </p:xfrm>
        <a:graphic>
          <a:graphicData uri="http://schemas.openxmlformats.org/drawingml/2006/table">
            <a:tbl>
              <a:tblPr>
                <a:noFill/>
                <a:tableStyleId>{E9DB5CD6-74FE-4EA2-8F53-B729D30E369B}</a:tableStyleId>
              </a:tblPr>
              <a:tblGrid>
                <a:gridCol w="1532650"/>
                <a:gridCol w="1807350"/>
                <a:gridCol w="1359125"/>
                <a:gridCol w="925375"/>
              </a:tblGrid>
              <a:tr h="392400">
                <a:tc>
                  <a:txBody>
                    <a:bodyPr/>
                    <a:lstStyle/>
                    <a:p>
                      <a:pPr indent="0" lvl="0" marL="0" rtl="0" algn="ctr">
                        <a:lnSpc>
                          <a:spcPct val="115000"/>
                        </a:lnSpc>
                        <a:spcBef>
                          <a:spcPts val="0"/>
                        </a:spcBef>
                        <a:spcAft>
                          <a:spcPts val="0"/>
                        </a:spcAft>
                        <a:buNone/>
                      </a:pPr>
                      <a:r>
                        <a:rPr b="1" lang="en" sz="1100"/>
                        <a:t>Representation</a:t>
                      </a:r>
                      <a:endParaRPr b="1" sz="1100"/>
                    </a:p>
                  </a:txBody>
                  <a:tcPr marT="91425" marB="91425" marR="91425" marL="91425"/>
                </a:tc>
                <a:tc>
                  <a:txBody>
                    <a:bodyPr/>
                    <a:lstStyle/>
                    <a:p>
                      <a:pPr indent="0" lvl="0" marL="0" rtl="0" algn="ctr">
                        <a:lnSpc>
                          <a:spcPct val="115000"/>
                        </a:lnSpc>
                        <a:spcBef>
                          <a:spcPts val="0"/>
                        </a:spcBef>
                        <a:spcAft>
                          <a:spcPts val="0"/>
                        </a:spcAft>
                        <a:buNone/>
                      </a:pPr>
                      <a:r>
                        <a:rPr b="1" lang="en" sz="1100"/>
                        <a:t>Space Complexity</a:t>
                      </a:r>
                      <a:endParaRPr b="1" sz="1100"/>
                    </a:p>
                  </a:txBody>
                  <a:tcPr marT="91425" marB="91425" marR="91425" marL="91425"/>
                </a:tc>
                <a:tc>
                  <a:txBody>
                    <a:bodyPr/>
                    <a:lstStyle/>
                    <a:p>
                      <a:pPr indent="0" lvl="0" marL="0" rtl="0" algn="ctr">
                        <a:lnSpc>
                          <a:spcPct val="115000"/>
                        </a:lnSpc>
                        <a:spcBef>
                          <a:spcPts val="0"/>
                        </a:spcBef>
                        <a:spcAft>
                          <a:spcPts val="0"/>
                        </a:spcAft>
                        <a:buNone/>
                      </a:pPr>
                      <a:r>
                        <a:rPr b="1" lang="en" sz="1100"/>
                        <a:t>Edge Lookup</a:t>
                      </a:r>
                      <a:endParaRPr b="1" sz="1100"/>
                    </a:p>
                  </a:txBody>
                  <a:tcPr marT="91425" marB="91425" marR="91425" marL="91425"/>
                </a:tc>
                <a:tc>
                  <a:txBody>
                    <a:bodyPr/>
                    <a:lstStyle/>
                    <a:p>
                      <a:pPr indent="0" lvl="0" marL="0" rtl="0" algn="ctr">
                        <a:lnSpc>
                          <a:spcPct val="115000"/>
                        </a:lnSpc>
                        <a:spcBef>
                          <a:spcPts val="0"/>
                        </a:spcBef>
                        <a:spcAft>
                          <a:spcPts val="0"/>
                        </a:spcAft>
                        <a:buNone/>
                      </a:pPr>
                      <a:r>
                        <a:rPr b="1" lang="en" sz="1100"/>
                        <a:t>Best for?</a:t>
                      </a:r>
                      <a:endParaRPr b="1" sz="1100"/>
                    </a:p>
                  </a:txBody>
                  <a:tcPr marT="91425" marB="91425" marR="91425" marL="91425"/>
                </a:tc>
              </a:tr>
            </a:tbl>
          </a:graphicData>
        </a:graphic>
      </p:graphicFrame>
      <p:graphicFrame>
        <p:nvGraphicFramePr>
          <p:cNvPr id="211" name="Google Shape;211;p25"/>
          <p:cNvGraphicFramePr/>
          <p:nvPr/>
        </p:nvGraphicFramePr>
        <p:xfrm>
          <a:off x="1471850" y="2123050"/>
          <a:ext cx="3000000" cy="3000000"/>
        </p:xfrm>
        <a:graphic>
          <a:graphicData uri="http://schemas.openxmlformats.org/drawingml/2006/table">
            <a:tbl>
              <a:tblPr>
                <a:noFill/>
                <a:tableStyleId>{E9DB5CD6-74FE-4EA2-8F53-B729D30E369B}</a:tableStyleId>
              </a:tblPr>
              <a:tblGrid>
                <a:gridCol w="1927900"/>
                <a:gridCol w="1356075"/>
                <a:gridCol w="1029300"/>
                <a:gridCol w="1503125"/>
              </a:tblGrid>
              <a:tr h="392400">
                <a:tc>
                  <a:txBody>
                    <a:bodyPr/>
                    <a:lstStyle/>
                    <a:p>
                      <a:pPr indent="0" lvl="0" marL="0" rtl="0" algn="l">
                        <a:spcBef>
                          <a:spcPts val="0"/>
                        </a:spcBef>
                        <a:spcAft>
                          <a:spcPts val="0"/>
                        </a:spcAft>
                        <a:buNone/>
                      </a:pPr>
                      <a:r>
                        <a:rPr lang="en" sz="1100"/>
                        <a:t>Adjacency Matrix</a:t>
                      </a:r>
                      <a:endParaRPr sz="1100"/>
                    </a:p>
                  </a:txBody>
                  <a:tcPr marT="91425" marB="91425" marR="91425" marL="91425"/>
                </a:tc>
                <a:tc>
                  <a:txBody>
                    <a:bodyPr/>
                    <a:lstStyle/>
                    <a:p>
                      <a:pPr indent="0" lvl="0" marL="0" rtl="0" algn="l">
                        <a:spcBef>
                          <a:spcPts val="0"/>
                        </a:spcBef>
                        <a:spcAft>
                          <a:spcPts val="0"/>
                        </a:spcAft>
                        <a:buNone/>
                      </a:pPr>
                      <a:r>
                        <a:rPr lang="en" sz="1100"/>
                        <a:t>O(V</a:t>
                      </a:r>
                      <a:r>
                        <a:rPr baseline="30000" lang="en" sz="1100"/>
                        <a:t>2</a:t>
                      </a:r>
                      <a:r>
                        <a:rPr lang="en" sz="1100"/>
                        <a:t>)</a:t>
                      </a:r>
                      <a:endParaRPr sz="1100"/>
                    </a:p>
                  </a:txBody>
                  <a:tcPr marT="91425" marB="91425" marR="91425" marL="91425"/>
                </a:tc>
                <a:tc>
                  <a:txBody>
                    <a:bodyPr/>
                    <a:lstStyle/>
                    <a:p>
                      <a:pPr indent="0" lvl="0" marL="0" rtl="0" algn="l">
                        <a:spcBef>
                          <a:spcPts val="0"/>
                        </a:spcBef>
                        <a:spcAft>
                          <a:spcPts val="0"/>
                        </a:spcAft>
                        <a:buNone/>
                      </a:pPr>
                      <a:r>
                        <a:rPr lang="en" sz="1100"/>
                        <a:t>       O(1)</a:t>
                      </a:r>
                      <a:endParaRPr sz="1100"/>
                    </a:p>
                  </a:txBody>
                  <a:tcPr marT="91425" marB="91425" marR="91425" marL="91425"/>
                </a:tc>
                <a:tc>
                  <a:txBody>
                    <a:bodyPr/>
                    <a:lstStyle/>
                    <a:p>
                      <a:pPr indent="0" lvl="0" marL="0" rtl="0" algn="l">
                        <a:spcBef>
                          <a:spcPts val="0"/>
                        </a:spcBef>
                        <a:spcAft>
                          <a:spcPts val="0"/>
                        </a:spcAft>
                        <a:buNone/>
                      </a:pPr>
                      <a:r>
                        <a:rPr lang="en" sz="1100"/>
                        <a:t>    </a:t>
                      </a:r>
                      <a:r>
                        <a:rPr lang="en" sz="1100"/>
                        <a:t>Dense Graphs</a:t>
                      </a:r>
                      <a:endParaRPr sz="1100"/>
                    </a:p>
                  </a:txBody>
                  <a:tcPr marT="91425" marB="91425" marR="91425" marL="91425"/>
                </a:tc>
              </a:tr>
            </a:tbl>
          </a:graphicData>
        </a:graphic>
      </p:graphicFrame>
      <p:graphicFrame>
        <p:nvGraphicFramePr>
          <p:cNvPr id="212" name="Google Shape;212;p25"/>
          <p:cNvGraphicFramePr/>
          <p:nvPr/>
        </p:nvGraphicFramePr>
        <p:xfrm>
          <a:off x="1471850" y="2581200"/>
          <a:ext cx="3000000" cy="3000000"/>
        </p:xfrm>
        <a:graphic>
          <a:graphicData uri="http://schemas.openxmlformats.org/drawingml/2006/table">
            <a:tbl>
              <a:tblPr>
                <a:noFill/>
                <a:tableStyleId>{E9DB5CD6-74FE-4EA2-8F53-B729D30E369B}</a:tableStyleId>
              </a:tblPr>
              <a:tblGrid>
                <a:gridCol w="1449900"/>
                <a:gridCol w="1698900"/>
                <a:gridCol w="1293575"/>
                <a:gridCol w="1597275"/>
              </a:tblGrid>
              <a:tr h="190500">
                <a:tc>
                  <a:txBody>
                    <a:bodyPr/>
                    <a:lstStyle/>
                    <a:p>
                      <a:pPr indent="0" lvl="0" marL="0" rtl="0" algn="l">
                        <a:spcBef>
                          <a:spcPts val="0"/>
                        </a:spcBef>
                        <a:spcAft>
                          <a:spcPts val="0"/>
                        </a:spcAft>
                        <a:buNone/>
                      </a:pPr>
                      <a:r>
                        <a:rPr lang="en" sz="1100"/>
                        <a:t>Adjacency List</a:t>
                      </a:r>
                      <a:endParaRPr sz="1100"/>
                    </a:p>
                  </a:txBody>
                  <a:tcPr marT="91425" marB="91425" marR="91425" marL="91425"/>
                </a:tc>
                <a:tc>
                  <a:txBody>
                    <a:bodyPr/>
                    <a:lstStyle/>
                    <a:p>
                      <a:pPr indent="0" lvl="0" marL="0" rtl="0" algn="l">
                        <a:spcBef>
                          <a:spcPts val="0"/>
                        </a:spcBef>
                        <a:spcAft>
                          <a:spcPts val="0"/>
                        </a:spcAft>
                        <a:buNone/>
                      </a:pPr>
                      <a:r>
                        <a:rPr lang="en" sz="1100"/>
                        <a:t>         </a:t>
                      </a:r>
                      <a:r>
                        <a:rPr lang="en" sz="1100"/>
                        <a:t>O(V+E)</a:t>
                      </a:r>
                      <a:endParaRPr sz="1100"/>
                    </a:p>
                  </a:txBody>
                  <a:tcPr marT="91425" marB="91425" marR="91425" marL="91425"/>
                </a:tc>
                <a:tc>
                  <a:txBody>
                    <a:bodyPr/>
                    <a:lstStyle/>
                    <a:p>
                      <a:pPr indent="0" lvl="0" marL="0" rtl="0" algn="l">
                        <a:spcBef>
                          <a:spcPts val="0"/>
                        </a:spcBef>
                        <a:spcAft>
                          <a:spcPts val="0"/>
                        </a:spcAft>
                        <a:buNone/>
                      </a:pPr>
                      <a:r>
                        <a:rPr lang="en" sz="1100"/>
                        <a:t>  </a:t>
                      </a:r>
                      <a:r>
                        <a:rPr lang="en" sz="1100"/>
                        <a:t>O(V) (worst)</a:t>
                      </a:r>
                      <a:endParaRPr sz="1100"/>
                    </a:p>
                  </a:txBody>
                  <a:tcPr marT="91425" marB="91425" marR="91425" marL="91425"/>
                </a:tc>
                <a:tc>
                  <a:txBody>
                    <a:bodyPr/>
                    <a:lstStyle/>
                    <a:p>
                      <a:pPr indent="0" lvl="0" marL="0" rtl="0" algn="l">
                        <a:spcBef>
                          <a:spcPts val="0"/>
                        </a:spcBef>
                        <a:spcAft>
                          <a:spcPts val="0"/>
                        </a:spcAft>
                        <a:buNone/>
                      </a:pPr>
                      <a:r>
                        <a:rPr lang="en" sz="1100"/>
                        <a:t>Sparse Graphs</a:t>
                      </a:r>
                      <a:endParaRPr sz="1100"/>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26"/>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18" name="Google Shape;218;p26"/>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19" name="Google Shape;219;p26"/>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Questions</a:t>
            </a:r>
            <a:endParaRPr sz="2200"/>
          </a:p>
        </p:txBody>
      </p:sp>
      <p:sp>
        <p:nvSpPr>
          <p:cNvPr id="220" name="Google Shape;220;p26"/>
          <p:cNvSpPr txBox="1"/>
          <p:nvPr/>
        </p:nvSpPr>
        <p:spPr>
          <a:xfrm>
            <a:off x="182525" y="1191275"/>
            <a:ext cx="7556100" cy="9390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1200"/>
              </a:spcBef>
              <a:spcAft>
                <a:spcPts val="0"/>
              </a:spcAft>
              <a:buClr>
                <a:schemeClr val="dk1"/>
              </a:buClr>
              <a:buSzPts val="1400"/>
              <a:buAutoNum type="alphaUcPeriod"/>
            </a:pPr>
            <a:r>
              <a:rPr lang="en">
                <a:solidFill>
                  <a:schemeClr val="dk1"/>
                </a:solidFill>
              </a:rPr>
              <a:t>What is the size of the adjacency list in </a:t>
            </a:r>
            <a:r>
              <a:rPr lang="en" u="sng">
                <a:solidFill>
                  <a:schemeClr val="dk1"/>
                </a:solidFill>
              </a:rPr>
              <a:t>directed graphs </a:t>
            </a:r>
            <a:r>
              <a:rPr lang="en">
                <a:solidFill>
                  <a:schemeClr val="dk1"/>
                </a:solidFill>
              </a:rPr>
              <a:t>in terms of edges, E?</a:t>
            </a:r>
            <a:endParaRPr>
              <a:solidFill>
                <a:schemeClr val="dk1"/>
              </a:solidFill>
            </a:endParaRPr>
          </a:p>
          <a:p>
            <a:pPr indent="-317500" lvl="0" marL="457200" rtl="0" algn="l">
              <a:lnSpc>
                <a:spcPct val="150000"/>
              </a:lnSpc>
              <a:spcBef>
                <a:spcPts val="0"/>
              </a:spcBef>
              <a:spcAft>
                <a:spcPts val="0"/>
              </a:spcAft>
              <a:buClr>
                <a:schemeClr val="dk1"/>
              </a:buClr>
              <a:buSzPts val="1400"/>
              <a:buAutoNum type="alphaUcPeriod"/>
            </a:pPr>
            <a:r>
              <a:rPr lang="en">
                <a:solidFill>
                  <a:schemeClr val="dk1"/>
                </a:solidFill>
              </a:rPr>
              <a:t>What is the size of the adjacency list in </a:t>
            </a:r>
            <a:r>
              <a:rPr lang="en" u="sng">
                <a:solidFill>
                  <a:schemeClr val="dk1"/>
                </a:solidFill>
              </a:rPr>
              <a:t>undirected graphs</a:t>
            </a:r>
            <a:r>
              <a:rPr lang="en">
                <a:solidFill>
                  <a:schemeClr val="dk1"/>
                </a:solidFill>
              </a:rPr>
              <a:t> in terms of edges?</a:t>
            </a:r>
            <a:endParaRPr>
              <a:solidFill>
                <a:schemeClr val="dk1"/>
              </a:solidFill>
            </a:endParaRPr>
          </a:p>
        </p:txBody>
      </p:sp>
      <p:sp>
        <p:nvSpPr>
          <p:cNvPr id="221" name="Google Shape;221;p26"/>
          <p:cNvSpPr txBox="1"/>
          <p:nvPr/>
        </p:nvSpPr>
        <p:spPr>
          <a:xfrm>
            <a:off x="182525" y="2397175"/>
            <a:ext cx="7556100" cy="9390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1200"/>
              </a:spcBef>
              <a:spcAft>
                <a:spcPts val="0"/>
              </a:spcAft>
              <a:buClr>
                <a:schemeClr val="dk1"/>
              </a:buClr>
              <a:buSzPts val="1400"/>
              <a:buAutoNum type="alphaUcPeriod"/>
            </a:pPr>
            <a:r>
              <a:rPr lang="en">
                <a:solidFill>
                  <a:schemeClr val="dk1"/>
                </a:solidFill>
              </a:rPr>
              <a:t>E</a:t>
            </a:r>
            <a:endParaRPr>
              <a:solidFill>
                <a:schemeClr val="dk1"/>
              </a:solidFill>
            </a:endParaRPr>
          </a:p>
          <a:p>
            <a:pPr indent="-317500" lvl="0" marL="457200" rtl="0" algn="l">
              <a:lnSpc>
                <a:spcPct val="150000"/>
              </a:lnSpc>
              <a:spcBef>
                <a:spcPts val="0"/>
              </a:spcBef>
              <a:spcAft>
                <a:spcPts val="0"/>
              </a:spcAft>
              <a:buClr>
                <a:schemeClr val="dk1"/>
              </a:buClr>
              <a:buSzPts val="1400"/>
              <a:buAutoNum type="alphaUcPeriod"/>
            </a:pPr>
            <a:r>
              <a:rPr lang="en">
                <a:solidFill>
                  <a:schemeClr val="dk1"/>
                </a:solidFill>
              </a:rPr>
              <a:t>2E; </a:t>
            </a:r>
            <a:r>
              <a:rPr lang="en">
                <a:solidFill>
                  <a:schemeClr val="dk1"/>
                </a:solidFill>
              </a:rPr>
              <a:t>asymptotically</a:t>
            </a:r>
            <a:r>
              <a:rPr lang="en">
                <a:solidFill>
                  <a:schemeClr val="dk1"/>
                </a:solidFill>
              </a:rPr>
              <a:t> O(E)</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7"/>
          <p:cNvSpPr txBox="1"/>
          <p:nvPr/>
        </p:nvSpPr>
        <p:spPr>
          <a:xfrm>
            <a:off x="276500" y="1145450"/>
            <a:ext cx="7791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We already have the tree data structure, so why do we need graphs?</a:t>
            </a:r>
            <a:endParaRPr/>
          </a:p>
        </p:txBody>
      </p:sp>
      <p:pic>
        <p:nvPicPr>
          <p:cNvPr id="227" name="Google Shape;227;p27"/>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28" name="Google Shape;228;p27"/>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29" name="Google Shape;229;p27"/>
          <p:cNvSpPr txBox="1"/>
          <p:nvPr/>
        </p:nvSpPr>
        <p:spPr>
          <a:xfrm>
            <a:off x="55725" y="1803150"/>
            <a:ext cx="8913600" cy="26628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Char char="●"/>
            </a:pPr>
            <a:r>
              <a:rPr lang="en">
                <a:solidFill>
                  <a:schemeClr val="accent1"/>
                </a:solidFill>
              </a:rPr>
              <a:t>Graphs can have cycles </a:t>
            </a:r>
            <a:r>
              <a:rPr lang="en"/>
              <a:t>– Trees do not allow cycles, but many real-world problems involve cycles (e.g., road networks, computer networks).</a:t>
            </a:r>
            <a:endParaRPr/>
          </a:p>
          <a:p>
            <a:pPr indent="-317500" lvl="0" marL="457200" rtl="0" algn="l">
              <a:lnSpc>
                <a:spcPct val="150000"/>
              </a:lnSpc>
              <a:spcBef>
                <a:spcPts val="0"/>
              </a:spcBef>
              <a:spcAft>
                <a:spcPts val="0"/>
              </a:spcAft>
              <a:buSzPts val="1400"/>
              <a:buChar char="●"/>
            </a:pPr>
            <a:r>
              <a:rPr lang="en">
                <a:solidFill>
                  <a:schemeClr val="accent1"/>
                </a:solidFill>
              </a:rPr>
              <a:t>Graphs allow multiple paths between nodes</a:t>
            </a:r>
            <a:r>
              <a:rPr lang="en"/>
              <a:t> – In a tree, there is only one path between any two nodes, whereas a graph can have multiple paths, making it useful for shortest path problems.</a:t>
            </a:r>
            <a:endParaRPr/>
          </a:p>
          <a:p>
            <a:pPr indent="-317500" lvl="0" marL="457200" rtl="0" algn="l">
              <a:lnSpc>
                <a:spcPct val="150000"/>
              </a:lnSpc>
              <a:spcBef>
                <a:spcPts val="0"/>
              </a:spcBef>
              <a:spcAft>
                <a:spcPts val="0"/>
              </a:spcAft>
              <a:buSzPts val="1400"/>
              <a:buChar char="●"/>
            </a:pPr>
            <a:r>
              <a:rPr lang="en">
                <a:solidFill>
                  <a:schemeClr val="accent1"/>
                </a:solidFill>
              </a:rPr>
              <a:t>Graphs support bidirectional relationships </a:t>
            </a:r>
            <a:r>
              <a:rPr lang="en"/>
              <a:t>– Trees follow a parent-child relationship, while graphs can model mutual relationships like friendships in a social network.</a:t>
            </a:r>
            <a:endParaRPr/>
          </a:p>
          <a:p>
            <a:pPr indent="-317500" lvl="0" marL="457200" rtl="0" algn="l">
              <a:lnSpc>
                <a:spcPct val="150000"/>
              </a:lnSpc>
              <a:spcBef>
                <a:spcPts val="0"/>
              </a:spcBef>
              <a:spcAft>
                <a:spcPts val="0"/>
              </a:spcAft>
              <a:buSzPts val="1400"/>
              <a:buChar char="●"/>
            </a:pPr>
            <a:r>
              <a:rPr lang="en">
                <a:solidFill>
                  <a:schemeClr val="accent1"/>
                </a:solidFill>
              </a:rPr>
              <a:t>Graphs represent many-to-many relationships</a:t>
            </a:r>
            <a:r>
              <a:rPr lang="en"/>
              <a:t> – Trees have a strict hierarchy, but graphs allow multiple parents and connections (e.g., course prerequisites).</a:t>
            </a:r>
            <a:endParaRPr/>
          </a:p>
        </p:txBody>
      </p:sp>
      <p:sp>
        <p:nvSpPr>
          <p:cNvPr id="230" name="Google Shape;230;p27"/>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Why Graphs?</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28"/>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36" name="Google Shape;236;p28"/>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37" name="Google Shape;237;p28"/>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 Traversing</a:t>
            </a:r>
            <a:endParaRPr sz="2200"/>
          </a:p>
        </p:txBody>
      </p:sp>
      <p:sp>
        <p:nvSpPr>
          <p:cNvPr id="238" name="Google Shape;238;p28"/>
          <p:cNvSpPr txBox="1"/>
          <p:nvPr/>
        </p:nvSpPr>
        <p:spPr>
          <a:xfrm>
            <a:off x="198775" y="1172150"/>
            <a:ext cx="7080900" cy="723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Char char="●"/>
            </a:pPr>
            <a:r>
              <a:rPr lang="en"/>
              <a:t>What is Graph Traversal?</a:t>
            </a:r>
            <a:endParaRPr/>
          </a:p>
          <a:p>
            <a:pPr indent="-317500" lvl="1" marL="914400" rtl="0" algn="l">
              <a:lnSpc>
                <a:spcPct val="150000"/>
              </a:lnSpc>
              <a:spcBef>
                <a:spcPts val="0"/>
              </a:spcBef>
              <a:spcAft>
                <a:spcPts val="0"/>
              </a:spcAft>
              <a:buSzPts val="1400"/>
              <a:buChar char="○"/>
            </a:pPr>
            <a:r>
              <a:rPr lang="en"/>
              <a:t>process of visiting all vertices in a graph systematically.</a:t>
            </a:r>
            <a:endParaRPr/>
          </a:p>
        </p:txBody>
      </p:sp>
      <p:sp>
        <p:nvSpPr>
          <p:cNvPr id="239" name="Google Shape;239;p28"/>
          <p:cNvSpPr txBox="1"/>
          <p:nvPr/>
        </p:nvSpPr>
        <p:spPr>
          <a:xfrm>
            <a:off x="198775" y="2179650"/>
            <a:ext cx="5844900" cy="10467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dk1"/>
              </a:buClr>
              <a:buSzPts val="1400"/>
              <a:buChar char="●"/>
            </a:pPr>
            <a:r>
              <a:rPr lang="en">
                <a:solidFill>
                  <a:schemeClr val="dk1"/>
                </a:solidFill>
              </a:rPr>
              <a:t>Two main types:</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Breadth-First Search (BFS)</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Depth-First Search (DFS)</a:t>
            </a:r>
            <a:endParaRPr>
              <a:solidFill>
                <a:schemeClr val="dk1"/>
              </a:solidFill>
            </a:endParaRPr>
          </a:p>
        </p:txBody>
      </p:sp>
      <p:sp>
        <p:nvSpPr>
          <p:cNvPr id="240" name="Google Shape;240;p28"/>
          <p:cNvSpPr txBox="1"/>
          <p:nvPr/>
        </p:nvSpPr>
        <p:spPr>
          <a:xfrm>
            <a:off x="198775" y="3397825"/>
            <a:ext cx="7492200" cy="16932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dk1"/>
              </a:buClr>
              <a:buSzPts val="1400"/>
              <a:buChar char="●"/>
            </a:pPr>
            <a:r>
              <a:rPr lang="en">
                <a:solidFill>
                  <a:schemeClr val="dk1"/>
                </a:solidFill>
              </a:rPr>
              <a:t>Applications of Graph Traversal:</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Pathfinding (Google Maps, AI in games)</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Web Crawling</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Social Network Analysis</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Network Routing</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29"/>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46" name="Google Shape;246;p29"/>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47" name="Google Shape;247;p29"/>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Graph Traversing</a:t>
            </a:r>
            <a:endParaRPr sz="2200"/>
          </a:p>
        </p:txBody>
      </p:sp>
      <p:sp>
        <p:nvSpPr>
          <p:cNvPr id="248" name="Google Shape;248;p29"/>
          <p:cNvSpPr txBox="1"/>
          <p:nvPr/>
        </p:nvSpPr>
        <p:spPr>
          <a:xfrm>
            <a:off x="54825" y="1028200"/>
            <a:ext cx="5476800" cy="723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Char char="●"/>
            </a:pPr>
            <a:r>
              <a:rPr lang="en">
                <a:solidFill>
                  <a:schemeClr val="accent1"/>
                </a:solidFill>
              </a:rPr>
              <a:t>Visited (Discovered):</a:t>
            </a:r>
            <a:r>
              <a:rPr lang="en"/>
              <a:t> The vertex has been seen</a:t>
            </a:r>
            <a:endParaRPr/>
          </a:p>
          <a:p>
            <a:pPr indent="-317500" lvl="0" marL="457200" rtl="0" algn="l">
              <a:lnSpc>
                <a:spcPct val="150000"/>
              </a:lnSpc>
              <a:spcBef>
                <a:spcPts val="0"/>
              </a:spcBef>
              <a:spcAft>
                <a:spcPts val="0"/>
              </a:spcAft>
              <a:buSzPts val="1400"/>
              <a:buChar char="●"/>
            </a:pPr>
            <a:r>
              <a:rPr lang="en">
                <a:solidFill>
                  <a:schemeClr val="accent1"/>
                </a:solidFill>
              </a:rPr>
              <a:t>Explored:</a:t>
            </a:r>
            <a:r>
              <a:rPr lang="en"/>
              <a:t> All the child node(s) of the vertex have been seen</a:t>
            </a:r>
            <a:endParaRPr/>
          </a:p>
        </p:txBody>
      </p:sp>
      <p:sp>
        <p:nvSpPr>
          <p:cNvPr id="249" name="Google Shape;249;p29"/>
          <p:cNvSpPr txBox="1"/>
          <p:nvPr/>
        </p:nvSpPr>
        <p:spPr>
          <a:xfrm>
            <a:off x="198775" y="2179650"/>
            <a:ext cx="4695300" cy="2016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dk1"/>
              </a:buClr>
              <a:buSzPts val="1400"/>
              <a:buChar char="●"/>
            </a:pPr>
            <a:r>
              <a:rPr lang="en">
                <a:solidFill>
                  <a:schemeClr val="dk1"/>
                </a:solidFill>
              </a:rPr>
              <a:t>Two main types:</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Breadth-First Search (BFS)</a:t>
            </a:r>
            <a:endParaRPr>
              <a:solidFill>
                <a:schemeClr val="dk1"/>
              </a:solidFill>
            </a:endParaRPr>
          </a:p>
          <a:p>
            <a:pPr indent="0" lvl="0" marL="0" rtl="0" algn="l">
              <a:lnSpc>
                <a:spcPct val="150000"/>
              </a:lnSpc>
              <a:spcBef>
                <a:spcPts val="0"/>
              </a:spcBef>
              <a:spcAft>
                <a:spcPts val="0"/>
              </a:spcAft>
              <a:buNone/>
            </a:pPr>
            <a:r>
              <a:t/>
            </a:r>
            <a:endParaRPr>
              <a:solidFill>
                <a:schemeClr val="dk1"/>
              </a:solidFill>
            </a:endParaRPr>
          </a:p>
          <a:p>
            <a:pPr indent="0" lvl="0" marL="0" rtl="0" algn="l">
              <a:lnSpc>
                <a:spcPct val="150000"/>
              </a:lnSpc>
              <a:spcBef>
                <a:spcPts val="0"/>
              </a:spcBef>
              <a:spcAft>
                <a:spcPts val="0"/>
              </a:spcAft>
              <a:buNone/>
            </a:pPr>
            <a:r>
              <a:t/>
            </a:r>
            <a:endParaRPr>
              <a:solidFill>
                <a:schemeClr val="dk1"/>
              </a:solidFill>
            </a:endParaRPr>
          </a:p>
          <a:p>
            <a:pPr indent="0" lvl="0" marL="0" rtl="0" algn="l">
              <a:lnSpc>
                <a:spcPct val="150000"/>
              </a:lnSpc>
              <a:spcBef>
                <a:spcPts val="0"/>
              </a:spcBef>
              <a:spcAft>
                <a:spcPts val="0"/>
              </a:spcAft>
              <a:buNone/>
            </a:pPr>
            <a:r>
              <a:t/>
            </a:r>
            <a:endParaRPr>
              <a:solidFill>
                <a:schemeClr val="dk1"/>
              </a:solidFill>
            </a:endParaRPr>
          </a:p>
          <a:p>
            <a:pPr indent="-317500" lvl="1" marL="914400" rtl="0" algn="l">
              <a:lnSpc>
                <a:spcPct val="150000"/>
              </a:lnSpc>
              <a:spcBef>
                <a:spcPts val="0"/>
              </a:spcBef>
              <a:spcAft>
                <a:spcPts val="0"/>
              </a:spcAft>
              <a:buClr>
                <a:schemeClr val="dk1"/>
              </a:buClr>
              <a:buSzPts val="1400"/>
              <a:buChar char="○"/>
            </a:pPr>
            <a:r>
              <a:rPr lang="en">
                <a:solidFill>
                  <a:schemeClr val="dk1"/>
                </a:solidFill>
              </a:rPr>
              <a:t>Depth-First Search (DFS)</a:t>
            </a:r>
            <a:endParaRPr>
              <a:solidFill>
                <a:schemeClr val="dk1"/>
              </a:solidFill>
            </a:endParaRPr>
          </a:p>
        </p:txBody>
      </p:sp>
      <p:sp>
        <p:nvSpPr>
          <p:cNvPr id="250" name="Google Shape;250;p29"/>
          <p:cNvSpPr/>
          <p:nvPr/>
        </p:nvSpPr>
        <p:spPr>
          <a:xfrm>
            <a:off x="6549803"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1" name="Google Shape;251;p29"/>
          <p:cNvSpPr/>
          <p:nvPr/>
        </p:nvSpPr>
        <p:spPr>
          <a:xfrm>
            <a:off x="6889676"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2" name="Google Shape;252;p29"/>
          <p:cNvSpPr/>
          <p:nvPr/>
        </p:nvSpPr>
        <p:spPr>
          <a:xfrm>
            <a:off x="7229548"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3" name="Google Shape;253;p29"/>
          <p:cNvSpPr/>
          <p:nvPr/>
        </p:nvSpPr>
        <p:spPr>
          <a:xfrm>
            <a:off x="7563189" y="1123604"/>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4" name="Google Shape;254;p29"/>
          <p:cNvSpPr/>
          <p:nvPr/>
        </p:nvSpPr>
        <p:spPr>
          <a:xfrm>
            <a:off x="7902448"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5" name="Google Shape;255;p29"/>
          <p:cNvSpPr/>
          <p:nvPr/>
        </p:nvSpPr>
        <p:spPr>
          <a:xfrm>
            <a:off x="8242321"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6" name="Google Shape;256;p29"/>
          <p:cNvSpPr/>
          <p:nvPr/>
        </p:nvSpPr>
        <p:spPr>
          <a:xfrm>
            <a:off x="8582194" y="11227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7" name="Google Shape;257;p29"/>
          <p:cNvSpPr/>
          <p:nvPr/>
        </p:nvSpPr>
        <p:spPr>
          <a:xfrm>
            <a:off x="7099575" y="1643150"/>
            <a:ext cx="474000" cy="4047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58" name="Google Shape;258;p29"/>
          <p:cNvSpPr/>
          <p:nvPr/>
        </p:nvSpPr>
        <p:spPr>
          <a:xfrm>
            <a:off x="6072450" y="2895750"/>
            <a:ext cx="474000" cy="4047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259" name="Google Shape;259;p29"/>
          <p:cNvSpPr/>
          <p:nvPr/>
        </p:nvSpPr>
        <p:spPr>
          <a:xfrm>
            <a:off x="7099575" y="2895750"/>
            <a:ext cx="474000" cy="4047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260" name="Google Shape;260;p29"/>
          <p:cNvSpPr/>
          <p:nvPr/>
        </p:nvSpPr>
        <p:spPr>
          <a:xfrm>
            <a:off x="8126700" y="2836775"/>
            <a:ext cx="474000" cy="4047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261" name="Google Shape;261;p29"/>
          <p:cNvSpPr/>
          <p:nvPr/>
        </p:nvSpPr>
        <p:spPr>
          <a:xfrm>
            <a:off x="6664925" y="3764250"/>
            <a:ext cx="474000" cy="4047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262" name="Google Shape;262;p29"/>
          <p:cNvSpPr/>
          <p:nvPr/>
        </p:nvSpPr>
        <p:spPr>
          <a:xfrm>
            <a:off x="7633000" y="3764250"/>
            <a:ext cx="474000" cy="4047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263" name="Google Shape;263;p29"/>
          <p:cNvSpPr/>
          <p:nvPr/>
        </p:nvSpPr>
        <p:spPr>
          <a:xfrm>
            <a:off x="7237025" y="4636375"/>
            <a:ext cx="474000" cy="4047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264" name="Google Shape;264;p29"/>
          <p:cNvCxnSpPr>
            <a:stCxn id="257" idx="3"/>
            <a:endCxn id="258" idx="0"/>
          </p:cNvCxnSpPr>
          <p:nvPr/>
        </p:nvCxnSpPr>
        <p:spPr>
          <a:xfrm flipH="1">
            <a:off x="6309491" y="1988583"/>
            <a:ext cx="859500" cy="907200"/>
          </a:xfrm>
          <a:prstGeom prst="straightConnector1">
            <a:avLst/>
          </a:prstGeom>
          <a:noFill/>
          <a:ln cap="flat" cmpd="sng" w="9525">
            <a:solidFill>
              <a:schemeClr val="dk2"/>
            </a:solidFill>
            <a:prstDash val="solid"/>
            <a:round/>
            <a:headEnd len="med" w="med" type="none"/>
            <a:tailEnd len="med" w="med" type="triangle"/>
          </a:ln>
        </p:spPr>
      </p:cxnSp>
      <p:cxnSp>
        <p:nvCxnSpPr>
          <p:cNvPr id="265" name="Google Shape;265;p29"/>
          <p:cNvCxnSpPr>
            <a:stCxn id="257" idx="4"/>
            <a:endCxn id="259" idx="0"/>
          </p:cNvCxnSpPr>
          <p:nvPr/>
        </p:nvCxnSpPr>
        <p:spPr>
          <a:xfrm>
            <a:off x="7336575" y="2047850"/>
            <a:ext cx="0" cy="847800"/>
          </a:xfrm>
          <a:prstGeom prst="straightConnector1">
            <a:avLst/>
          </a:prstGeom>
          <a:noFill/>
          <a:ln cap="flat" cmpd="sng" w="9525">
            <a:solidFill>
              <a:schemeClr val="dk2"/>
            </a:solidFill>
            <a:prstDash val="solid"/>
            <a:round/>
            <a:headEnd len="med" w="med" type="none"/>
            <a:tailEnd len="med" w="med" type="triangle"/>
          </a:ln>
        </p:spPr>
      </p:cxnSp>
      <p:cxnSp>
        <p:nvCxnSpPr>
          <p:cNvPr id="266" name="Google Shape;266;p29"/>
          <p:cNvCxnSpPr>
            <a:stCxn id="257" idx="5"/>
            <a:endCxn id="260" idx="0"/>
          </p:cNvCxnSpPr>
          <p:nvPr/>
        </p:nvCxnSpPr>
        <p:spPr>
          <a:xfrm>
            <a:off x="7504159" y="1988583"/>
            <a:ext cx="859500" cy="848100"/>
          </a:xfrm>
          <a:prstGeom prst="straightConnector1">
            <a:avLst/>
          </a:prstGeom>
          <a:noFill/>
          <a:ln cap="flat" cmpd="sng" w="9525">
            <a:solidFill>
              <a:schemeClr val="dk2"/>
            </a:solidFill>
            <a:prstDash val="solid"/>
            <a:round/>
            <a:headEnd len="med" w="med" type="none"/>
            <a:tailEnd len="med" w="med" type="triangle"/>
          </a:ln>
        </p:spPr>
      </p:cxnSp>
      <p:cxnSp>
        <p:nvCxnSpPr>
          <p:cNvPr id="267" name="Google Shape;267;p29"/>
          <p:cNvCxnSpPr>
            <a:stCxn id="258" idx="4"/>
            <a:endCxn id="261" idx="1"/>
          </p:cNvCxnSpPr>
          <p:nvPr/>
        </p:nvCxnSpPr>
        <p:spPr>
          <a:xfrm>
            <a:off x="6309450" y="3300450"/>
            <a:ext cx="424800" cy="523200"/>
          </a:xfrm>
          <a:prstGeom prst="straightConnector1">
            <a:avLst/>
          </a:prstGeom>
          <a:noFill/>
          <a:ln cap="flat" cmpd="sng" w="9525">
            <a:solidFill>
              <a:schemeClr val="dk2"/>
            </a:solidFill>
            <a:prstDash val="solid"/>
            <a:round/>
            <a:headEnd len="med" w="med" type="none"/>
            <a:tailEnd len="med" w="med" type="triangle"/>
          </a:ln>
        </p:spPr>
      </p:cxnSp>
      <p:cxnSp>
        <p:nvCxnSpPr>
          <p:cNvPr id="268" name="Google Shape;268;p29"/>
          <p:cNvCxnSpPr>
            <a:stCxn id="259" idx="4"/>
            <a:endCxn id="261" idx="7"/>
          </p:cNvCxnSpPr>
          <p:nvPr/>
        </p:nvCxnSpPr>
        <p:spPr>
          <a:xfrm flipH="1">
            <a:off x="7069575" y="3300450"/>
            <a:ext cx="267000" cy="523200"/>
          </a:xfrm>
          <a:prstGeom prst="straightConnector1">
            <a:avLst/>
          </a:prstGeom>
          <a:noFill/>
          <a:ln cap="flat" cmpd="sng" w="9525">
            <a:solidFill>
              <a:schemeClr val="dk2"/>
            </a:solidFill>
            <a:prstDash val="solid"/>
            <a:round/>
            <a:headEnd len="med" w="med" type="none"/>
            <a:tailEnd len="med" w="med" type="triangle"/>
          </a:ln>
        </p:spPr>
      </p:cxnSp>
      <p:cxnSp>
        <p:nvCxnSpPr>
          <p:cNvPr id="269" name="Google Shape;269;p29"/>
          <p:cNvCxnSpPr>
            <a:stCxn id="259" idx="4"/>
            <a:endCxn id="262" idx="1"/>
          </p:cNvCxnSpPr>
          <p:nvPr/>
        </p:nvCxnSpPr>
        <p:spPr>
          <a:xfrm>
            <a:off x="7336575" y="3300450"/>
            <a:ext cx="365700" cy="523200"/>
          </a:xfrm>
          <a:prstGeom prst="straightConnector1">
            <a:avLst/>
          </a:prstGeom>
          <a:noFill/>
          <a:ln cap="flat" cmpd="sng" w="9525">
            <a:solidFill>
              <a:schemeClr val="dk2"/>
            </a:solidFill>
            <a:prstDash val="solid"/>
            <a:round/>
            <a:headEnd len="med" w="med" type="none"/>
            <a:tailEnd len="med" w="med" type="triangle"/>
          </a:ln>
        </p:spPr>
      </p:cxnSp>
      <p:cxnSp>
        <p:nvCxnSpPr>
          <p:cNvPr id="270" name="Google Shape;270;p29"/>
          <p:cNvCxnSpPr>
            <a:stCxn id="260" idx="4"/>
            <a:endCxn id="262" idx="7"/>
          </p:cNvCxnSpPr>
          <p:nvPr/>
        </p:nvCxnSpPr>
        <p:spPr>
          <a:xfrm flipH="1">
            <a:off x="8037600" y="3241475"/>
            <a:ext cx="326100" cy="582000"/>
          </a:xfrm>
          <a:prstGeom prst="straightConnector1">
            <a:avLst/>
          </a:prstGeom>
          <a:noFill/>
          <a:ln cap="flat" cmpd="sng" w="9525">
            <a:solidFill>
              <a:schemeClr val="dk2"/>
            </a:solidFill>
            <a:prstDash val="solid"/>
            <a:round/>
            <a:headEnd len="med" w="med" type="none"/>
            <a:tailEnd len="med" w="med" type="triangle"/>
          </a:ln>
        </p:spPr>
      </p:cxnSp>
      <p:cxnSp>
        <p:nvCxnSpPr>
          <p:cNvPr id="271" name="Google Shape;271;p29"/>
          <p:cNvCxnSpPr>
            <a:stCxn id="261" idx="4"/>
            <a:endCxn id="263" idx="0"/>
          </p:cNvCxnSpPr>
          <p:nvPr/>
        </p:nvCxnSpPr>
        <p:spPr>
          <a:xfrm>
            <a:off x="6901925" y="4168950"/>
            <a:ext cx="572100" cy="467400"/>
          </a:xfrm>
          <a:prstGeom prst="straightConnector1">
            <a:avLst/>
          </a:prstGeom>
          <a:noFill/>
          <a:ln cap="flat" cmpd="sng" w="9525">
            <a:solidFill>
              <a:schemeClr val="dk2"/>
            </a:solidFill>
            <a:prstDash val="solid"/>
            <a:round/>
            <a:headEnd len="med" w="med" type="none"/>
            <a:tailEnd len="med" w="med" type="triangle"/>
          </a:ln>
        </p:spPr>
      </p:cxnSp>
      <p:cxnSp>
        <p:nvCxnSpPr>
          <p:cNvPr id="272" name="Google Shape;272;p29"/>
          <p:cNvCxnSpPr>
            <a:stCxn id="262" idx="4"/>
            <a:endCxn id="263" idx="0"/>
          </p:cNvCxnSpPr>
          <p:nvPr/>
        </p:nvCxnSpPr>
        <p:spPr>
          <a:xfrm flipH="1">
            <a:off x="7474000" y="4168950"/>
            <a:ext cx="396000" cy="467400"/>
          </a:xfrm>
          <a:prstGeom prst="straightConnector1">
            <a:avLst/>
          </a:prstGeom>
          <a:noFill/>
          <a:ln cap="flat" cmpd="sng" w="9525">
            <a:solidFill>
              <a:schemeClr val="dk2"/>
            </a:solidFill>
            <a:prstDash val="solid"/>
            <a:round/>
            <a:headEnd len="med" w="med" type="none"/>
            <a:tailEnd len="med" w="med" type="triangle"/>
          </a:ln>
        </p:spPr>
      </p:cxnSp>
      <p:sp>
        <p:nvSpPr>
          <p:cNvPr id="273" name="Google Shape;273;p29"/>
          <p:cNvSpPr txBox="1"/>
          <p:nvPr/>
        </p:nvSpPr>
        <p:spPr>
          <a:xfrm>
            <a:off x="5754974" y="1043500"/>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pic>
        <p:nvPicPr>
          <p:cNvPr id="274" name="Google Shape;274;p29"/>
          <p:cNvPicPr preferRelativeResize="0"/>
          <p:nvPr/>
        </p:nvPicPr>
        <p:blipFill>
          <a:blip r:embed="rId4">
            <a:alphaModFix/>
          </a:blip>
          <a:stretch>
            <a:fillRect/>
          </a:stretch>
        </p:blipFill>
        <p:spPr>
          <a:xfrm>
            <a:off x="1887468" y="4195950"/>
            <a:ext cx="1177227" cy="844050"/>
          </a:xfrm>
          <a:prstGeom prst="rect">
            <a:avLst/>
          </a:prstGeom>
          <a:noFill/>
          <a:ln>
            <a:noFill/>
          </a:ln>
        </p:spPr>
      </p:pic>
      <p:pic>
        <p:nvPicPr>
          <p:cNvPr id="275" name="Google Shape;275;p29"/>
          <p:cNvPicPr preferRelativeResize="0"/>
          <p:nvPr/>
        </p:nvPicPr>
        <p:blipFill>
          <a:blip r:embed="rId5">
            <a:alphaModFix/>
          </a:blip>
          <a:stretch>
            <a:fillRect/>
          </a:stretch>
        </p:blipFill>
        <p:spPr>
          <a:xfrm>
            <a:off x="1677885" y="2895650"/>
            <a:ext cx="1386807" cy="907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30"/>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281" name="Google Shape;281;p30"/>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282" name="Google Shape;282;p30"/>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BFS</a:t>
            </a:r>
            <a:endParaRPr sz="2200"/>
          </a:p>
        </p:txBody>
      </p:sp>
      <p:sp>
        <p:nvSpPr>
          <p:cNvPr id="283" name="Google Shape;283;p30"/>
          <p:cNvSpPr/>
          <p:nvPr/>
        </p:nvSpPr>
        <p:spPr>
          <a:xfrm>
            <a:off x="6549803"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4" name="Google Shape;284;p30"/>
          <p:cNvSpPr/>
          <p:nvPr/>
        </p:nvSpPr>
        <p:spPr>
          <a:xfrm>
            <a:off x="6889676"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5" name="Google Shape;285;p30"/>
          <p:cNvSpPr/>
          <p:nvPr/>
        </p:nvSpPr>
        <p:spPr>
          <a:xfrm>
            <a:off x="7229548"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6" name="Google Shape;286;p30"/>
          <p:cNvSpPr/>
          <p:nvPr/>
        </p:nvSpPr>
        <p:spPr>
          <a:xfrm>
            <a:off x="7563189" y="1123604"/>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7" name="Google Shape;287;p30"/>
          <p:cNvSpPr/>
          <p:nvPr/>
        </p:nvSpPr>
        <p:spPr>
          <a:xfrm>
            <a:off x="7902448"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8" name="Google Shape;288;p30"/>
          <p:cNvSpPr/>
          <p:nvPr/>
        </p:nvSpPr>
        <p:spPr>
          <a:xfrm>
            <a:off x="8242321"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89" name="Google Shape;289;p30"/>
          <p:cNvSpPr/>
          <p:nvPr/>
        </p:nvSpPr>
        <p:spPr>
          <a:xfrm>
            <a:off x="8582194" y="11227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90" name="Google Shape;290;p30"/>
          <p:cNvSpPr/>
          <p:nvPr/>
        </p:nvSpPr>
        <p:spPr>
          <a:xfrm>
            <a:off x="7450046" y="2291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291" name="Google Shape;291;p30"/>
          <p:cNvSpPr/>
          <p:nvPr/>
        </p:nvSpPr>
        <p:spPr>
          <a:xfrm>
            <a:off x="6626000" y="3291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292" name="Google Shape;292;p30"/>
          <p:cNvSpPr/>
          <p:nvPr/>
        </p:nvSpPr>
        <p:spPr>
          <a:xfrm>
            <a:off x="7450046" y="3291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293" name="Google Shape;293;p30"/>
          <p:cNvSpPr/>
          <p:nvPr/>
        </p:nvSpPr>
        <p:spPr>
          <a:xfrm>
            <a:off x="8274092" y="32445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294" name="Google Shape;294;p30"/>
          <p:cNvSpPr/>
          <p:nvPr/>
        </p:nvSpPr>
        <p:spPr>
          <a:xfrm>
            <a:off x="7101333" y="39854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295" name="Google Shape;295;p30"/>
          <p:cNvSpPr/>
          <p:nvPr/>
        </p:nvSpPr>
        <p:spPr>
          <a:xfrm>
            <a:off x="7878005" y="39854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296" name="Google Shape;296;p30"/>
          <p:cNvSpPr/>
          <p:nvPr/>
        </p:nvSpPr>
        <p:spPr>
          <a:xfrm>
            <a:off x="7560320" y="46820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297" name="Google Shape;297;p30"/>
          <p:cNvCxnSpPr>
            <a:stCxn id="290" idx="3"/>
            <a:endCxn id="291" idx="0"/>
          </p:cNvCxnSpPr>
          <p:nvPr/>
        </p:nvCxnSpPr>
        <p:spPr>
          <a:xfrm flipH="1">
            <a:off x="6816054" y="2567064"/>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298" name="Google Shape;298;p30"/>
          <p:cNvCxnSpPr>
            <a:stCxn id="290" idx="4"/>
            <a:endCxn id="292" idx="0"/>
          </p:cNvCxnSpPr>
          <p:nvPr/>
        </p:nvCxnSpPr>
        <p:spPr>
          <a:xfrm>
            <a:off x="7640246" y="26144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299" name="Google Shape;299;p30"/>
          <p:cNvCxnSpPr>
            <a:stCxn id="290" idx="5"/>
            <a:endCxn id="293" idx="0"/>
          </p:cNvCxnSpPr>
          <p:nvPr/>
        </p:nvCxnSpPr>
        <p:spPr>
          <a:xfrm>
            <a:off x="7774738" y="2567064"/>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300" name="Google Shape;300;p30"/>
          <p:cNvCxnSpPr>
            <a:stCxn id="291" idx="4"/>
            <a:endCxn id="294" idx="1"/>
          </p:cNvCxnSpPr>
          <p:nvPr/>
        </p:nvCxnSpPr>
        <p:spPr>
          <a:xfrm>
            <a:off x="6816200" y="3615029"/>
            <a:ext cx="340800" cy="417600"/>
          </a:xfrm>
          <a:prstGeom prst="straightConnector1">
            <a:avLst/>
          </a:prstGeom>
          <a:noFill/>
          <a:ln cap="flat" cmpd="sng" w="9525">
            <a:solidFill>
              <a:schemeClr val="dk2"/>
            </a:solidFill>
            <a:prstDash val="solid"/>
            <a:round/>
            <a:headEnd len="med" w="med" type="none"/>
            <a:tailEnd len="med" w="med" type="triangle"/>
          </a:ln>
        </p:spPr>
      </p:cxnSp>
      <p:cxnSp>
        <p:nvCxnSpPr>
          <p:cNvPr id="301" name="Google Shape;301;p30"/>
          <p:cNvCxnSpPr>
            <a:stCxn id="292" idx="4"/>
            <a:endCxn id="294" idx="7"/>
          </p:cNvCxnSpPr>
          <p:nvPr/>
        </p:nvCxnSpPr>
        <p:spPr>
          <a:xfrm flipH="1">
            <a:off x="7426046" y="3615029"/>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302" name="Google Shape;302;p30"/>
          <p:cNvCxnSpPr>
            <a:stCxn id="292" idx="4"/>
            <a:endCxn id="295" idx="1"/>
          </p:cNvCxnSpPr>
          <p:nvPr/>
        </p:nvCxnSpPr>
        <p:spPr>
          <a:xfrm>
            <a:off x="7640246" y="3615029"/>
            <a:ext cx="293400" cy="417600"/>
          </a:xfrm>
          <a:prstGeom prst="straightConnector1">
            <a:avLst/>
          </a:prstGeom>
          <a:noFill/>
          <a:ln cap="flat" cmpd="sng" w="9525">
            <a:solidFill>
              <a:schemeClr val="dk2"/>
            </a:solidFill>
            <a:prstDash val="solid"/>
            <a:round/>
            <a:headEnd len="med" w="med" type="none"/>
            <a:tailEnd len="med" w="med" type="triangle"/>
          </a:ln>
        </p:spPr>
      </p:cxnSp>
      <p:cxnSp>
        <p:nvCxnSpPr>
          <p:cNvPr id="303" name="Google Shape;303;p30"/>
          <p:cNvCxnSpPr>
            <a:stCxn id="293" idx="4"/>
            <a:endCxn id="295" idx="7"/>
          </p:cNvCxnSpPr>
          <p:nvPr/>
        </p:nvCxnSpPr>
        <p:spPr>
          <a:xfrm flipH="1">
            <a:off x="8202692" y="3567919"/>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304" name="Google Shape;304;p30"/>
          <p:cNvCxnSpPr>
            <a:stCxn id="294" idx="4"/>
            <a:endCxn id="296" idx="0"/>
          </p:cNvCxnSpPr>
          <p:nvPr/>
        </p:nvCxnSpPr>
        <p:spPr>
          <a:xfrm>
            <a:off x="7291533" y="4308806"/>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305" name="Google Shape;305;p30"/>
          <p:cNvCxnSpPr>
            <a:stCxn id="295" idx="4"/>
            <a:endCxn id="296" idx="0"/>
          </p:cNvCxnSpPr>
          <p:nvPr/>
        </p:nvCxnSpPr>
        <p:spPr>
          <a:xfrm flipH="1">
            <a:off x="7750505" y="4308806"/>
            <a:ext cx="317700" cy="373200"/>
          </a:xfrm>
          <a:prstGeom prst="straightConnector1">
            <a:avLst/>
          </a:prstGeom>
          <a:noFill/>
          <a:ln cap="flat" cmpd="sng" w="9525">
            <a:solidFill>
              <a:schemeClr val="dk2"/>
            </a:solidFill>
            <a:prstDash val="solid"/>
            <a:round/>
            <a:headEnd len="med" w="med" type="none"/>
            <a:tailEnd len="med" w="med" type="triangle"/>
          </a:ln>
        </p:spPr>
      </p:cxnSp>
      <p:sp>
        <p:nvSpPr>
          <p:cNvPr id="306" name="Google Shape;306;p30"/>
          <p:cNvSpPr txBox="1"/>
          <p:nvPr/>
        </p:nvSpPr>
        <p:spPr>
          <a:xfrm>
            <a:off x="5754974" y="1043500"/>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sp>
        <p:nvSpPr>
          <p:cNvPr id="307" name="Google Shape;307;p30"/>
          <p:cNvSpPr txBox="1"/>
          <p:nvPr/>
        </p:nvSpPr>
        <p:spPr>
          <a:xfrm>
            <a:off x="96075" y="1070375"/>
            <a:ext cx="5147700" cy="16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u="sng"/>
              <a:t>BFS </a:t>
            </a:r>
            <a:r>
              <a:rPr lang="en" sz="1300" u="sng"/>
              <a:t>Algorithm:</a:t>
            </a:r>
            <a:endParaRPr sz="1300" u="sng"/>
          </a:p>
          <a:p>
            <a:pPr indent="0" lvl="0" marL="0" rtl="0" algn="l">
              <a:spcBef>
                <a:spcPts val="0"/>
              </a:spcBef>
              <a:spcAft>
                <a:spcPts val="0"/>
              </a:spcAft>
              <a:buNone/>
            </a:pPr>
            <a:r>
              <a:t/>
            </a:r>
            <a:endParaRPr sz="1300"/>
          </a:p>
          <a:p>
            <a:pPr indent="-311150" lvl="0" marL="457200" rtl="0" algn="l">
              <a:lnSpc>
                <a:spcPct val="150000"/>
              </a:lnSpc>
              <a:spcBef>
                <a:spcPts val="0"/>
              </a:spcBef>
              <a:spcAft>
                <a:spcPts val="0"/>
              </a:spcAft>
              <a:buSzPts val="1300"/>
              <a:buAutoNum type="arabicPeriod"/>
            </a:pPr>
            <a:r>
              <a:rPr lang="en" sz="1300"/>
              <a:t>Enqueue the starting node and mark it as visited.</a:t>
            </a:r>
            <a:endParaRPr sz="1300"/>
          </a:p>
          <a:p>
            <a:pPr indent="-311150" lvl="0" marL="457200" rtl="0" algn="l">
              <a:lnSpc>
                <a:spcPct val="150000"/>
              </a:lnSpc>
              <a:spcBef>
                <a:spcPts val="0"/>
              </a:spcBef>
              <a:spcAft>
                <a:spcPts val="0"/>
              </a:spcAft>
              <a:buSzPts val="1300"/>
              <a:buAutoNum type="arabicPeriod"/>
            </a:pPr>
            <a:r>
              <a:rPr lang="en" sz="1300">
                <a:solidFill>
                  <a:srgbClr val="FF00FF"/>
                </a:solidFill>
              </a:rPr>
              <a:t>Dequeue</a:t>
            </a:r>
            <a:r>
              <a:rPr lang="en" sz="1300"/>
              <a:t> a node, </a:t>
            </a:r>
            <a:r>
              <a:rPr lang="en" sz="1300">
                <a:solidFill>
                  <a:srgbClr val="6AA84F"/>
                </a:solidFill>
              </a:rPr>
              <a:t>process</a:t>
            </a:r>
            <a:r>
              <a:rPr lang="en" sz="1300"/>
              <a:t> it, and </a:t>
            </a:r>
            <a:r>
              <a:rPr lang="en" sz="1300">
                <a:solidFill>
                  <a:srgbClr val="4A86E8"/>
                </a:solidFill>
              </a:rPr>
              <a:t>enqueue</a:t>
            </a:r>
            <a:r>
              <a:rPr lang="en" sz="1300"/>
              <a:t> all its</a:t>
            </a:r>
            <a:r>
              <a:rPr lang="en" sz="1300" u="sng"/>
              <a:t> unvisited</a:t>
            </a:r>
            <a:r>
              <a:rPr lang="en" sz="1300"/>
              <a:t> neighbors and </a:t>
            </a:r>
            <a:r>
              <a:rPr lang="en" sz="1300">
                <a:solidFill>
                  <a:srgbClr val="FF0000"/>
                </a:solidFill>
              </a:rPr>
              <a:t>mark</a:t>
            </a:r>
            <a:r>
              <a:rPr lang="en" sz="1300"/>
              <a:t> them.</a:t>
            </a:r>
            <a:endParaRPr sz="1300"/>
          </a:p>
          <a:p>
            <a:pPr indent="-311150" lvl="0" marL="457200" rtl="0" algn="l">
              <a:lnSpc>
                <a:spcPct val="150000"/>
              </a:lnSpc>
              <a:spcBef>
                <a:spcPts val="0"/>
              </a:spcBef>
              <a:spcAft>
                <a:spcPts val="0"/>
              </a:spcAft>
              <a:buSzPts val="1300"/>
              <a:buAutoNum type="arabicPeriod"/>
            </a:pPr>
            <a:r>
              <a:rPr lang="en" sz="1300"/>
              <a:t>Repeat (steps 2-3) until the queue is empty.</a:t>
            </a:r>
            <a:endParaRPr sz="1300"/>
          </a:p>
        </p:txBody>
      </p:sp>
      <p:sp>
        <p:nvSpPr>
          <p:cNvPr id="308" name="Google Shape;308;p30"/>
          <p:cNvSpPr/>
          <p:nvPr/>
        </p:nvSpPr>
        <p:spPr>
          <a:xfrm>
            <a:off x="1528575" y="4078475"/>
            <a:ext cx="2954400" cy="40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30"/>
          <p:cNvSpPr txBox="1"/>
          <p:nvPr/>
        </p:nvSpPr>
        <p:spPr>
          <a:xfrm>
            <a:off x="645925" y="4078475"/>
            <a:ext cx="8142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Q</a:t>
            </a:r>
            <a:r>
              <a:rPr lang="en">
                <a:solidFill>
                  <a:schemeClr val="dk1"/>
                </a:solidFill>
              </a:rPr>
              <a:t>ueue </a:t>
            </a:r>
            <a:endParaRPr/>
          </a:p>
        </p:txBody>
      </p:sp>
      <p:sp>
        <p:nvSpPr>
          <p:cNvPr id="310" name="Google Shape;310;p30"/>
          <p:cNvSpPr/>
          <p:nvPr/>
        </p:nvSpPr>
        <p:spPr>
          <a:xfrm>
            <a:off x="4448625" y="1583425"/>
            <a:ext cx="340800" cy="1647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 name="Google Shape;311;p30"/>
          <p:cNvSpPr/>
          <p:nvPr/>
        </p:nvSpPr>
        <p:spPr>
          <a:xfrm rot="-5404260">
            <a:off x="7519133" y="2103583"/>
            <a:ext cx="242100" cy="1248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p30"/>
          <p:cNvSpPr txBox="1"/>
          <p:nvPr/>
        </p:nvSpPr>
        <p:spPr>
          <a:xfrm>
            <a:off x="7370275" y="1711050"/>
            <a:ext cx="649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start</a:t>
            </a:r>
            <a:endParaRPr/>
          </a:p>
        </p:txBody>
      </p:sp>
      <p:sp>
        <p:nvSpPr>
          <p:cNvPr id="313" name="Google Shape;313;p30"/>
          <p:cNvSpPr/>
          <p:nvPr/>
        </p:nvSpPr>
        <p:spPr>
          <a:xfrm>
            <a:off x="1597846" y="411687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14" name="Google Shape;314;p30"/>
          <p:cNvSpPr/>
          <p:nvPr/>
        </p:nvSpPr>
        <p:spPr>
          <a:xfrm>
            <a:off x="6549794"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15" name="Google Shape;315;p30"/>
          <p:cNvSpPr/>
          <p:nvPr/>
        </p:nvSpPr>
        <p:spPr>
          <a:xfrm>
            <a:off x="4971175" y="1880225"/>
            <a:ext cx="340800" cy="1647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30"/>
          <p:cNvSpPr/>
          <p:nvPr/>
        </p:nvSpPr>
        <p:spPr>
          <a:xfrm>
            <a:off x="1597850" y="411687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17" name="Google Shape;317;p30"/>
          <p:cNvSpPr/>
          <p:nvPr/>
        </p:nvSpPr>
        <p:spPr>
          <a:xfrm>
            <a:off x="2057096" y="411687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318" name="Google Shape;318;p30"/>
          <p:cNvSpPr/>
          <p:nvPr/>
        </p:nvSpPr>
        <p:spPr>
          <a:xfrm>
            <a:off x="2545292" y="411686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319" name="Google Shape;319;p30"/>
          <p:cNvSpPr/>
          <p:nvPr/>
        </p:nvSpPr>
        <p:spPr>
          <a:xfrm>
            <a:off x="1548971" y="32445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20" name="Google Shape;320;p30"/>
          <p:cNvSpPr/>
          <p:nvPr/>
        </p:nvSpPr>
        <p:spPr>
          <a:xfrm>
            <a:off x="3876050" y="2489400"/>
            <a:ext cx="340800" cy="1647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1" name="Google Shape;321;p30"/>
          <p:cNvSpPr/>
          <p:nvPr/>
        </p:nvSpPr>
        <p:spPr>
          <a:xfrm>
            <a:off x="2097300" y="32445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22" name="Google Shape;322;p30"/>
          <p:cNvSpPr/>
          <p:nvPr/>
        </p:nvSpPr>
        <p:spPr>
          <a:xfrm>
            <a:off x="3003908" y="411688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323" name="Google Shape;323;p30"/>
          <p:cNvSpPr/>
          <p:nvPr/>
        </p:nvSpPr>
        <p:spPr>
          <a:xfrm>
            <a:off x="6884069"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24" name="Google Shape;324;p30"/>
          <p:cNvSpPr/>
          <p:nvPr/>
        </p:nvSpPr>
        <p:spPr>
          <a:xfrm>
            <a:off x="7223631"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25" name="Google Shape;325;p30"/>
          <p:cNvSpPr/>
          <p:nvPr/>
        </p:nvSpPr>
        <p:spPr>
          <a:xfrm>
            <a:off x="7569419"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26" name="Google Shape;326;p30"/>
          <p:cNvSpPr/>
          <p:nvPr/>
        </p:nvSpPr>
        <p:spPr>
          <a:xfrm>
            <a:off x="7902906" y="11211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27" name="Google Shape;327;p30"/>
          <p:cNvSpPr/>
          <p:nvPr/>
        </p:nvSpPr>
        <p:spPr>
          <a:xfrm>
            <a:off x="2632621" y="32554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328" name="Google Shape;328;p30"/>
          <p:cNvSpPr/>
          <p:nvPr/>
        </p:nvSpPr>
        <p:spPr>
          <a:xfrm>
            <a:off x="3462505" y="4116881"/>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329" name="Google Shape;329;p30"/>
          <p:cNvSpPr/>
          <p:nvPr/>
        </p:nvSpPr>
        <p:spPr>
          <a:xfrm>
            <a:off x="8249169" y="11211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30" name="Google Shape;330;p30"/>
          <p:cNvSpPr/>
          <p:nvPr/>
        </p:nvSpPr>
        <p:spPr>
          <a:xfrm>
            <a:off x="3167955" y="32554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331" name="Google Shape;331;p30"/>
          <p:cNvSpPr/>
          <p:nvPr/>
        </p:nvSpPr>
        <p:spPr>
          <a:xfrm>
            <a:off x="3690308" y="325543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332" name="Google Shape;332;p30"/>
          <p:cNvSpPr/>
          <p:nvPr/>
        </p:nvSpPr>
        <p:spPr>
          <a:xfrm>
            <a:off x="3921095" y="41168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333" name="Google Shape;333;p30"/>
          <p:cNvSpPr/>
          <p:nvPr/>
        </p:nvSpPr>
        <p:spPr>
          <a:xfrm>
            <a:off x="8581744" y="11211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34" name="Google Shape;334;p30"/>
          <p:cNvSpPr/>
          <p:nvPr/>
        </p:nvSpPr>
        <p:spPr>
          <a:xfrm>
            <a:off x="4210567" y="3255431"/>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335" name="Google Shape;335;p30"/>
          <p:cNvSpPr/>
          <p:nvPr/>
        </p:nvSpPr>
        <p:spPr>
          <a:xfrm>
            <a:off x="4730833" y="3241516"/>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336" name="Google Shape;336;p30"/>
          <p:cNvSpPr txBox="1"/>
          <p:nvPr/>
        </p:nvSpPr>
        <p:spPr>
          <a:xfrm>
            <a:off x="519325" y="3142525"/>
            <a:ext cx="1067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BFS</a:t>
            </a:r>
            <a:endParaRPr sz="1300">
              <a:solidFill>
                <a:schemeClr val="dk1"/>
              </a:solidFill>
            </a:endParaRPr>
          </a:p>
          <a:p>
            <a:pPr indent="0" lvl="0" marL="0" rtl="0" algn="l">
              <a:spcBef>
                <a:spcPts val="0"/>
              </a:spcBef>
              <a:spcAft>
                <a:spcPts val="0"/>
              </a:spcAft>
              <a:buNone/>
            </a:pPr>
            <a:r>
              <a:rPr lang="en" sz="1300">
                <a:solidFill>
                  <a:schemeClr val="dk1"/>
                </a:solidFill>
              </a:rPr>
              <a:t>Sequence</a:t>
            </a:r>
            <a:endParaRPr sz="13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2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33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31"/>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342" name="Google Shape;342;p31"/>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343" name="Google Shape;343;p31"/>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BFS: Analysis</a:t>
            </a:r>
            <a:endParaRPr sz="2200"/>
          </a:p>
        </p:txBody>
      </p:sp>
      <p:sp>
        <p:nvSpPr>
          <p:cNvPr id="344" name="Google Shape;344;p31"/>
          <p:cNvSpPr/>
          <p:nvPr/>
        </p:nvSpPr>
        <p:spPr>
          <a:xfrm>
            <a:off x="6549803"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45" name="Google Shape;345;p31"/>
          <p:cNvSpPr/>
          <p:nvPr/>
        </p:nvSpPr>
        <p:spPr>
          <a:xfrm>
            <a:off x="6889676" y="11220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46" name="Google Shape;346;p31"/>
          <p:cNvSpPr/>
          <p:nvPr/>
        </p:nvSpPr>
        <p:spPr>
          <a:xfrm>
            <a:off x="7229548" y="11235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47" name="Google Shape;347;p31"/>
          <p:cNvSpPr/>
          <p:nvPr/>
        </p:nvSpPr>
        <p:spPr>
          <a:xfrm>
            <a:off x="7563189" y="1123604"/>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48" name="Google Shape;348;p31"/>
          <p:cNvSpPr/>
          <p:nvPr/>
        </p:nvSpPr>
        <p:spPr>
          <a:xfrm>
            <a:off x="7902448"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49" name="Google Shape;349;p31"/>
          <p:cNvSpPr/>
          <p:nvPr/>
        </p:nvSpPr>
        <p:spPr>
          <a:xfrm>
            <a:off x="8242321" y="112120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50" name="Google Shape;350;p31"/>
          <p:cNvSpPr/>
          <p:nvPr/>
        </p:nvSpPr>
        <p:spPr>
          <a:xfrm>
            <a:off x="8582194" y="112279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51" name="Google Shape;351;p31"/>
          <p:cNvSpPr/>
          <p:nvPr/>
        </p:nvSpPr>
        <p:spPr>
          <a:xfrm>
            <a:off x="7450046" y="2291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52" name="Google Shape;352;p31"/>
          <p:cNvSpPr/>
          <p:nvPr/>
        </p:nvSpPr>
        <p:spPr>
          <a:xfrm>
            <a:off x="6626000" y="3291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53" name="Google Shape;353;p31"/>
          <p:cNvSpPr/>
          <p:nvPr/>
        </p:nvSpPr>
        <p:spPr>
          <a:xfrm>
            <a:off x="7450046" y="3291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354" name="Google Shape;354;p31"/>
          <p:cNvSpPr/>
          <p:nvPr/>
        </p:nvSpPr>
        <p:spPr>
          <a:xfrm>
            <a:off x="8274092" y="32445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355" name="Google Shape;355;p31"/>
          <p:cNvSpPr/>
          <p:nvPr/>
        </p:nvSpPr>
        <p:spPr>
          <a:xfrm>
            <a:off x="7101333" y="39854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356" name="Google Shape;356;p31"/>
          <p:cNvSpPr/>
          <p:nvPr/>
        </p:nvSpPr>
        <p:spPr>
          <a:xfrm>
            <a:off x="7878005" y="39854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357" name="Google Shape;357;p31"/>
          <p:cNvSpPr/>
          <p:nvPr/>
        </p:nvSpPr>
        <p:spPr>
          <a:xfrm>
            <a:off x="7560320" y="46820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358" name="Google Shape;358;p31"/>
          <p:cNvCxnSpPr>
            <a:stCxn id="351" idx="3"/>
            <a:endCxn id="352" idx="0"/>
          </p:cNvCxnSpPr>
          <p:nvPr/>
        </p:nvCxnSpPr>
        <p:spPr>
          <a:xfrm flipH="1">
            <a:off x="6816054" y="2567064"/>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359" name="Google Shape;359;p31"/>
          <p:cNvCxnSpPr>
            <a:stCxn id="351" idx="4"/>
            <a:endCxn id="353" idx="0"/>
          </p:cNvCxnSpPr>
          <p:nvPr/>
        </p:nvCxnSpPr>
        <p:spPr>
          <a:xfrm>
            <a:off x="7640246" y="26144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360" name="Google Shape;360;p31"/>
          <p:cNvCxnSpPr>
            <a:stCxn id="351" idx="5"/>
            <a:endCxn id="354" idx="0"/>
          </p:cNvCxnSpPr>
          <p:nvPr/>
        </p:nvCxnSpPr>
        <p:spPr>
          <a:xfrm>
            <a:off x="7774738" y="2567064"/>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361" name="Google Shape;361;p31"/>
          <p:cNvCxnSpPr>
            <a:stCxn id="352" idx="4"/>
            <a:endCxn id="355" idx="1"/>
          </p:cNvCxnSpPr>
          <p:nvPr/>
        </p:nvCxnSpPr>
        <p:spPr>
          <a:xfrm>
            <a:off x="6816200" y="3615029"/>
            <a:ext cx="340800" cy="417600"/>
          </a:xfrm>
          <a:prstGeom prst="straightConnector1">
            <a:avLst/>
          </a:prstGeom>
          <a:noFill/>
          <a:ln cap="flat" cmpd="sng" w="9525">
            <a:solidFill>
              <a:schemeClr val="dk2"/>
            </a:solidFill>
            <a:prstDash val="solid"/>
            <a:round/>
            <a:headEnd len="med" w="med" type="none"/>
            <a:tailEnd len="med" w="med" type="triangle"/>
          </a:ln>
        </p:spPr>
      </p:cxnSp>
      <p:cxnSp>
        <p:nvCxnSpPr>
          <p:cNvPr id="362" name="Google Shape;362;p31"/>
          <p:cNvCxnSpPr>
            <a:stCxn id="353" idx="4"/>
            <a:endCxn id="355" idx="7"/>
          </p:cNvCxnSpPr>
          <p:nvPr/>
        </p:nvCxnSpPr>
        <p:spPr>
          <a:xfrm flipH="1">
            <a:off x="7426046" y="3615029"/>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363" name="Google Shape;363;p31"/>
          <p:cNvCxnSpPr>
            <a:stCxn id="353" idx="4"/>
            <a:endCxn id="356" idx="1"/>
          </p:cNvCxnSpPr>
          <p:nvPr/>
        </p:nvCxnSpPr>
        <p:spPr>
          <a:xfrm>
            <a:off x="7640246" y="3615029"/>
            <a:ext cx="293400" cy="417600"/>
          </a:xfrm>
          <a:prstGeom prst="straightConnector1">
            <a:avLst/>
          </a:prstGeom>
          <a:noFill/>
          <a:ln cap="flat" cmpd="sng" w="9525">
            <a:solidFill>
              <a:schemeClr val="dk2"/>
            </a:solidFill>
            <a:prstDash val="solid"/>
            <a:round/>
            <a:headEnd len="med" w="med" type="none"/>
            <a:tailEnd len="med" w="med" type="triangle"/>
          </a:ln>
        </p:spPr>
      </p:cxnSp>
      <p:cxnSp>
        <p:nvCxnSpPr>
          <p:cNvPr id="364" name="Google Shape;364;p31"/>
          <p:cNvCxnSpPr>
            <a:stCxn id="354" idx="4"/>
            <a:endCxn id="356" idx="7"/>
          </p:cNvCxnSpPr>
          <p:nvPr/>
        </p:nvCxnSpPr>
        <p:spPr>
          <a:xfrm flipH="1">
            <a:off x="8202692" y="3567919"/>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365" name="Google Shape;365;p31"/>
          <p:cNvCxnSpPr>
            <a:stCxn id="355" idx="4"/>
            <a:endCxn id="357" idx="0"/>
          </p:cNvCxnSpPr>
          <p:nvPr/>
        </p:nvCxnSpPr>
        <p:spPr>
          <a:xfrm>
            <a:off x="7291533" y="4308806"/>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366" name="Google Shape;366;p31"/>
          <p:cNvCxnSpPr>
            <a:stCxn id="356" idx="4"/>
            <a:endCxn id="357" idx="0"/>
          </p:cNvCxnSpPr>
          <p:nvPr/>
        </p:nvCxnSpPr>
        <p:spPr>
          <a:xfrm flipH="1">
            <a:off x="7750505" y="4308806"/>
            <a:ext cx="317700" cy="373200"/>
          </a:xfrm>
          <a:prstGeom prst="straightConnector1">
            <a:avLst/>
          </a:prstGeom>
          <a:noFill/>
          <a:ln cap="flat" cmpd="sng" w="9525">
            <a:solidFill>
              <a:schemeClr val="dk2"/>
            </a:solidFill>
            <a:prstDash val="solid"/>
            <a:round/>
            <a:headEnd len="med" w="med" type="none"/>
            <a:tailEnd len="med" w="med" type="triangle"/>
          </a:ln>
        </p:spPr>
      </p:cxnSp>
      <p:sp>
        <p:nvSpPr>
          <p:cNvPr id="367" name="Google Shape;367;p31"/>
          <p:cNvSpPr txBox="1"/>
          <p:nvPr/>
        </p:nvSpPr>
        <p:spPr>
          <a:xfrm>
            <a:off x="5754974" y="1043500"/>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sp>
        <p:nvSpPr>
          <p:cNvPr id="368" name="Google Shape;368;p31"/>
          <p:cNvSpPr/>
          <p:nvPr/>
        </p:nvSpPr>
        <p:spPr>
          <a:xfrm rot="-5404260">
            <a:off x="7519133" y="2103583"/>
            <a:ext cx="242100" cy="1248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9" name="Google Shape;369;p31"/>
          <p:cNvSpPr txBox="1"/>
          <p:nvPr/>
        </p:nvSpPr>
        <p:spPr>
          <a:xfrm>
            <a:off x="7370275" y="1711050"/>
            <a:ext cx="649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start</a:t>
            </a:r>
            <a:endParaRPr/>
          </a:p>
        </p:txBody>
      </p:sp>
      <p:sp>
        <p:nvSpPr>
          <p:cNvPr id="370" name="Google Shape;370;p31"/>
          <p:cNvSpPr txBox="1"/>
          <p:nvPr/>
        </p:nvSpPr>
        <p:spPr>
          <a:xfrm>
            <a:off x="93650" y="1123600"/>
            <a:ext cx="42294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What is the size of visited array?</a:t>
            </a:r>
            <a:endParaRPr/>
          </a:p>
        </p:txBody>
      </p:sp>
      <p:sp>
        <p:nvSpPr>
          <p:cNvPr id="371" name="Google Shape;371;p31"/>
          <p:cNvSpPr txBox="1"/>
          <p:nvPr/>
        </p:nvSpPr>
        <p:spPr>
          <a:xfrm>
            <a:off x="85200" y="1583825"/>
            <a:ext cx="56436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accent1"/>
                </a:solidFill>
              </a:rPr>
              <a:t>Space Complexity</a:t>
            </a:r>
            <a:r>
              <a:rPr lang="en" sz="1300">
                <a:solidFill>
                  <a:schemeClr val="dk1"/>
                </a:solidFill>
              </a:rPr>
              <a:t>: O(V) for the </a:t>
            </a:r>
            <a:r>
              <a:rPr lang="en" sz="1300">
                <a:solidFill>
                  <a:schemeClr val="dk1"/>
                </a:solidFill>
              </a:rPr>
              <a:t>visited</a:t>
            </a:r>
            <a:r>
              <a:rPr lang="en" sz="1300">
                <a:solidFill>
                  <a:schemeClr val="dk1"/>
                </a:solidFill>
              </a:rPr>
              <a:t> array. What about the Queue? </a:t>
            </a:r>
            <a:endParaRPr/>
          </a:p>
        </p:txBody>
      </p:sp>
      <p:sp>
        <p:nvSpPr>
          <p:cNvPr id="372" name="Google Shape;372;p31"/>
          <p:cNvSpPr txBox="1"/>
          <p:nvPr/>
        </p:nvSpPr>
        <p:spPr>
          <a:xfrm>
            <a:off x="85200" y="2044050"/>
            <a:ext cx="43017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Space Complexity: </a:t>
            </a:r>
            <a:r>
              <a:rPr lang="en" sz="1300">
                <a:solidFill>
                  <a:schemeClr val="accent1"/>
                </a:solidFill>
              </a:rPr>
              <a:t>O(V-1)</a:t>
            </a:r>
            <a:r>
              <a:rPr lang="en" sz="1300">
                <a:solidFill>
                  <a:schemeClr val="dk1"/>
                </a:solidFill>
              </a:rPr>
              <a:t> in worst case for the </a:t>
            </a:r>
            <a:r>
              <a:rPr lang="en" sz="1300">
                <a:solidFill>
                  <a:schemeClr val="accent1"/>
                </a:solidFill>
              </a:rPr>
              <a:t>Queue</a:t>
            </a:r>
            <a:r>
              <a:rPr lang="en" sz="1300">
                <a:solidFill>
                  <a:schemeClr val="dk1"/>
                </a:solidFill>
              </a:rPr>
              <a:t>. </a:t>
            </a:r>
            <a:endParaRPr/>
          </a:p>
        </p:txBody>
      </p:sp>
      <p:sp>
        <p:nvSpPr>
          <p:cNvPr id="373" name="Google Shape;373;p31"/>
          <p:cNvSpPr txBox="1"/>
          <p:nvPr/>
        </p:nvSpPr>
        <p:spPr>
          <a:xfrm>
            <a:off x="85200" y="2567075"/>
            <a:ext cx="32361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So, </a:t>
            </a:r>
            <a:r>
              <a:rPr lang="en" sz="1300">
                <a:solidFill>
                  <a:schemeClr val="accent1"/>
                </a:solidFill>
              </a:rPr>
              <a:t>s</a:t>
            </a:r>
            <a:r>
              <a:rPr lang="en" sz="1300">
                <a:solidFill>
                  <a:schemeClr val="accent1"/>
                </a:solidFill>
              </a:rPr>
              <a:t>pace Complexity of BFS is O(V)</a:t>
            </a:r>
            <a:r>
              <a:rPr lang="en" sz="1300">
                <a:solidFill>
                  <a:schemeClr val="dk1"/>
                </a:solidFill>
              </a:rPr>
              <a:t>.</a:t>
            </a:r>
            <a:endParaRPr/>
          </a:p>
        </p:txBody>
      </p:sp>
      <p:sp>
        <p:nvSpPr>
          <p:cNvPr id="374" name="Google Shape;374;p31"/>
          <p:cNvSpPr txBox="1"/>
          <p:nvPr/>
        </p:nvSpPr>
        <p:spPr>
          <a:xfrm>
            <a:off x="146150" y="3260875"/>
            <a:ext cx="32361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What about time complexity?</a:t>
            </a:r>
            <a:endParaRPr sz="13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32"/>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380" name="Google Shape;380;p32"/>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381" name="Google Shape;381;p32"/>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BFS: Time complexity</a:t>
            </a:r>
            <a:endParaRPr sz="2200"/>
          </a:p>
        </p:txBody>
      </p:sp>
      <p:sp>
        <p:nvSpPr>
          <p:cNvPr id="382" name="Google Shape;382;p32"/>
          <p:cNvSpPr/>
          <p:nvPr/>
        </p:nvSpPr>
        <p:spPr>
          <a:xfrm>
            <a:off x="872466" y="103075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3" name="Google Shape;383;p32"/>
          <p:cNvSpPr/>
          <p:nvPr/>
        </p:nvSpPr>
        <p:spPr>
          <a:xfrm>
            <a:off x="1212338" y="103075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4" name="Google Shape;384;p32"/>
          <p:cNvSpPr/>
          <p:nvPr/>
        </p:nvSpPr>
        <p:spPr>
          <a:xfrm>
            <a:off x="1552211" y="103234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5" name="Google Shape;385;p32"/>
          <p:cNvSpPr/>
          <p:nvPr/>
        </p:nvSpPr>
        <p:spPr>
          <a:xfrm>
            <a:off x="1885852" y="1032354"/>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6" name="Google Shape;386;p32"/>
          <p:cNvSpPr/>
          <p:nvPr/>
        </p:nvSpPr>
        <p:spPr>
          <a:xfrm>
            <a:off x="2225111" y="102995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7" name="Google Shape;387;p32"/>
          <p:cNvSpPr/>
          <p:nvPr/>
        </p:nvSpPr>
        <p:spPr>
          <a:xfrm>
            <a:off x="2564984" y="1029950"/>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8" name="Google Shape;388;p32"/>
          <p:cNvSpPr/>
          <p:nvPr/>
        </p:nvSpPr>
        <p:spPr>
          <a:xfrm>
            <a:off x="2904856" y="1031549"/>
            <a:ext cx="336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89" name="Google Shape;389;p32"/>
          <p:cNvSpPr/>
          <p:nvPr/>
        </p:nvSpPr>
        <p:spPr>
          <a:xfrm>
            <a:off x="8135846" y="19862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390" name="Google Shape;390;p32"/>
          <p:cNvSpPr/>
          <p:nvPr/>
        </p:nvSpPr>
        <p:spPr>
          <a:xfrm>
            <a:off x="7540400" y="29868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391" name="Google Shape;391;p32"/>
          <p:cNvSpPr/>
          <p:nvPr/>
        </p:nvSpPr>
        <p:spPr>
          <a:xfrm>
            <a:off x="8135846" y="29868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392" name="Google Shape;392;p32"/>
          <p:cNvSpPr/>
          <p:nvPr/>
        </p:nvSpPr>
        <p:spPr>
          <a:xfrm>
            <a:off x="8699417" y="29868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393" name="Google Shape;393;p32"/>
          <p:cNvSpPr/>
          <p:nvPr/>
        </p:nvSpPr>
        <p:spPr>
          <a:xfrm>
            <a:off x="7787133" y="36806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394" name="Google Shape;394;p32"/>
          <p:cNvSpPr/>
          <p:nvPr/>
        </p:nvSpPr>
        <p:spPr>
          <a:xfrm>
            <a:off x="8540555" y="368205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395" name="Google Shape;395;p32"/>
          <p:cNvSpPr/>
          <p:nvPr/>
        </p:nvSpPr>
        <p:spPr>
          <a:xfrm>
            <a:off x="8246120" y="43772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396" name="Google Shape;396;p32"/>
          <p:cNvCxnSpPr>
            <a:stCxn id="389" idx="3"/>
            <a:endCxn id="390" idx="0"/>
          </p:cNvCxnSpPr>
          <p:nvPr/>
        </p:nvCxnSpPr>
        <p:spPr>
          <a:xfrm flipH="1">
            <a:off x="7730454" y="2262264"/>
            <a:ext cx="461100" cy="724500"/>
          </a:xfrm>
          <a:prstGeom prst="straightConnector1">
            <a:avLst/>
          </a:prstGeom>
          <a:noFill/>
          <a:ln cap="flat" cmpd="sng" w="9525">
            <a:solidFill>
              <a:schemeClr val="dk2"/>
            </a:solidFill>
            <a:prstDash val="solid"/>
            <a:round/>
            <a:headEnd len="med" w="med" type="none"/>
            <a:tailEnd len="med" w="med" type="triangle"/>
          </a:ln>
        </p:spPr>
      </p:cxnSp>
      <p:cxnSp>
        <p:nvCxnSpPr>
          <p:cNvPr id="397" name="Google Shape;397;p32"/>
          <p:cNvCxnSpPr>
            <a:stCxn id="389" idx="4"/>
            <a:endCxn id="391" idx="0"/>
          </p:cNvCxnSpPr>
          <p:nvPr/>
        </p:nvCxnSpPr>
        <p:spPr>
          <a:xfrm>
            <a:off x="8326046" y="23096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398" name="Google Shape;398;p32"/>
          <p:cNvCxnSpPr>
            <a:stCxn id="389" idx="5"/>
            <a:endCxn id="392" idx="0"/>
          </p:cNvCxnSpPr>
          <p:nvPr/>
        </p:nvCxnSpPr>
        <p:spPr>
          <a:xfrm>
            <a:off x="8460538" y="2262264"/>
            <a:ext cx="429000" cy="724500"/>
          </a:xfrm>
          <a:prstGeom prst="straightConnector1">
            <a:avLst/>
          </a:prstGeom>
          <a:noFill/>
          <a:ln cap="flat" cmpd="sng" w="9525">
            <a:solidFill>
              <a:schemeClr val="dk2"/>
            </a:solidFill>
            <a:prstDash val="solid"/>
            <a:round/>
            <a:headEnd len="med" w="med" type="none"/>
            <a:tailEnd len="med" w="med" type="triangle"/>
          </a:ln>
        </p:spPr>
      </p:cxnSp>
      <p:cxnSp>
        <p:nvCxnSpPr>
          <p:cNvPr id="399" name="Google Shape;399;p32"/>
          <p:cNvCxnSpPr>
            <a:stCxn id="390" idx="4"/>
            <a:endCxn id="393" idx="1"/>
          </p:cNvCxnSpPr>
          <p:nvPr/>
        </p:nvCxnSpPr>
        <p:spPr>
          <a:xfrm>
            <a:off x="7730600" y="3310229"/>
            <a:ext cx="112200" cy="417600"/>
          </a:xfrm>
          <a:prstGeom prst="straightConnector1">
            <a:avLst/>
          </a:prstGeom>
          <a:noFill/>
          <a:ln cap="flat" cmpd="sng" w="9525">
            <a:solidFill>
              <a:schemeClr val="dk2"/>
            </a:solidFill>
            <a:prstDash val="solid"/>
            <a:round/>
            <a:headEnd len="med" w="med" type="none"/>
            <a:tailEnd len="med" w="med" type="triangle"/>
          </a:ln>
        </p:spPr>
      </p:cxnSp>
      <p:cxnSp>
        <p:nvCxnSpPr>
          <p:cNvPr id="400" name="Google Shape;400;p32"/>
          <p:cNvCxnSpPr>
            <a:stCxn id="391" idx="4"/>
            <a:endCxn id="393" idx="7"/>
          </p:cNvCxnSpPr>
          <p:nvPr/>
        </p:nvCxnSpPr>
        <p:spPr>
          <a:xfrm flipH="1">
            <a:off x="8111846" y="3310229"/>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401" name="Google Shape;401;p32"/>
          <p:cNvCxnSpPr>
            <a:stCxn id="391" idx="4"/>
            <a:endCxn id="394" idx="1"/>
          </p:cNvCxnSpPr>
          <p:nvPr/>
        </p:nvCxnSpPr>
        <p:spPr>
          <a:xfrm>
            <a:off x="8326046" y="3310229"/>
            <a:ext cx="270300" cy="419100"/>
          </a:xfrm>
          <a:prstGeom prst="straightConnector1">
            <a:avLst/>
          </a:prstGeom>
          <a:noFill/>
          <a:ln cap="flat" cmpd="sng" w="9525">
            <a:solidFill>
              <a:schemeClr val="dk2"/>
            </a:solidFill>
            <a:prstDash val="solid"/>
            <a:round/>
            <a:headEnd len="med" w="med" type="none"/>
            <a:tailEnd len="med" w="med" type="triangle"/>
          </a:ln>
        </p:spPr>
      </p:cxnSp>
      <p:cxnSp>
        <p:nvCxnSpPr>
          <p:cNvPr id="402" name="Google Shape;402;p32"/>
          <p:cNvCxnSpPr>
            <a:stCxn id="392" idx="4"/>
            <a:endCxn id="394" idx="7"/>
          </p:cNvCxnSpPr>
          <p:nvPr/>
        </p:nvCxnSpPr>
        <p:spPr>
          <a:xfrm flipH="1">
            <a:off x="8865317" y="3310219"/>
            <a:ext cx="24300" cy="419100"/>
          </a:xfrm>
          <a:prstGeom prst="straightConnector1">
            <a:avLst/>
          </a:prstGeom>
          <a:noFill/>
          <a:ln cap="flat" cmpd="sng" w="9525">
            <a:solidFill>
              <a:schemeClr val="dk2"/>
            </a:solidFill>
            <a:prstDash val="solid"/>
            <a:round/>
            <a:headEnd len="med" w="med" type="none"/>
            <a:tailEnd len="med" w="med" type="triangle"/>
          </a:ln>
        </p:spPr>
      </p:cxnSp>
      <p:cxnSp>
        <p:nvCxnSpPr>
          <p:cNvPr id="403" name="Google Shape;403;p32"/>
          <p:cNvCxnSpPr>
            <a:stCxn id="393" idx="4"/>
            <a:endCxn id="395" idx="0"/>
          </p:cNvCxnSpPr>
          <p:nvPr/>
        </p:nvCxnSpPr>
        <p:spPr>
          <a:xfrm>
            <a:off x="7977333" y="4004006"/>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404" name="Google Shape;404;p32"/>
          <p:cNvCxnSpPr>
            <a:stCxn id="394" idx="4"/>
            <a:endCxn id="395" idx="0"/>
          </p:cNvCxnSpPr>
          <p:nvPr/>
        </p:nvCxnSpPr>
        <p:spPr>
          <a:xfrm flipH="1">
            <a:off x="8436455" y="4005456"/>
            <a:ext cx="294300" cy="371700"/>
          </a:xfrm>
          <a:prstGeom prst="straightConnector1">
            <a:avLst/>
          </a:prstGeom>
          <a:noFill/>
          <a:ln cap="flat" cmpd="sng" w="9525">
            <a:solidFill>
              <a:schemeClr val="dk2"/>
            </a:solidFill>
            <a:prstDash val="solid"/>
            <a:round/>
            <a:headEnd len="med" w="med" type="none"/>
            <a:tailEnd len="med" w="med" type="triangle"/>
          </a:ln>
        </p:spPr>
      </p:cxnSp>
      <p:sp>
        <p:nvSpPr>
          <p:cNvPr id="405" name="Google Shape;405;p32"/>
          <p:cNvSpPr txBox="1"/>
          <p:nvPr/>
        </p:nvSpPr>
        <p:spPr>
          <a:xfrm>
            <a:off x="77636" y="952250"/>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sp>
        <p:nvSpPr>
          <p:cNvPr id="406" name="Google Shape;406;p32"/>
          <p:cNvSpPr txBox="1"/>
          <p:nvPr/>
        </p:nvSpPr>
        <p:spPr>
          <a:xfrm>
            <a:off x="77625" y="1419313"/>
            <a:ext cx="30000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Time requires to initialize this array? </a:t>
            </a:r>
            <a:endParaRPr/>
          </a:p>
        </p:txBody>
      </p:sp>
      <p:sp>
        <p:nvSpPr>
          <p:cNvPr id="407" name="Google Shape;407;p32"/>
          <p:cNvSpPr txBox="1"/>
          <p:nvPr/>
        </p:nvSpPr>
        <p:spPr>
          <a:xfrm>
            <a:off x="77625" y="1801175"/>
            <a:ext cx="30000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rgbClr val="0000FF"/>
                </a:solidFill>
              </a:rPr>
              <a:t>O(V)</a:t>
            </a:r>
            <a:endParaRPr>
              <a:solidFill>
                <a:srgbClr val="0000FF"/>
              </a:solidFill>
            </a:endParaRPr>
          </a:p>
        </p:txBody>
      </p:sp>
      <p:sp>
        <p:nvSpPr>
          <p:cNvPr id="408" name="Google Shape;408;p32"/>
          <p:cNvSpPr/>
          <p:nvPr/>
        </p:nvSpPr>
        <p:spPr>
          <a:xfrm>
            <a:off x="5281021" y="18319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409" name="Google Shape;409;p32"/>
          <p:cNvSpPr/>
          <p:nvPr/>
        </p:nvSpPr>
        <p:spPr>
          <a:xfrm>
            <a:off x="5937575" y="18319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10" name="Google Shape;410;p32"/>
          <p:cNvSpPr/>
          <p:nvPr/>
        </p:nvSpPr>
        <p:spPr>
          <a:xfrm>
            <a:off x="5281025" y="2329692"/>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11" name="Google Shape;411;p32"/>
          <p:cNvSpPr/>
          <p:nvPr/>
        </p:nvSpPr>
        <p:spPr>
          <a:xfrm>
            <a:off x="6501139" y="18319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12" name="Google Shape;412;p32"/>
          <p:cNvSpPr/>
          <p:nvPr/>
        </p:nvSpPr>
        <p:spPr>
          <a:xfrm>
            <a:off x="5281021" y="2758904"/>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13" name="Google Shape;413;p32"/>
          <p:cNvSpPr/>
          <p:nvPr/>
        </p:nvSpPr>
        <p:spPr>
          <a:xfrm>
            <a:off x="7044167" y="18319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414" name="Google Shape;414;p32"/>
          <p:cNvSpPr/>
          <p:nvPr/>
        </p:nvSpPr>
        <p:spPr>
          <a:xfrm>
            <a:off x="5281017" y="3188094"/>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415" name="Google Shape;415;p32"/>
          <p:cNvSpPr/>
          <p:nvPr/>
        </p:nvSpPr>
        <p:spPr>
          <a:xfrm>
            <a:off x="5281033" y="36173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16" name="Google Shape;416;p32"/>
          <p:cNvSpPr/>
          <p:nvPr/>
        </p:nvSpPr>
        <p:spPr>
          <a:xfrm>
            <a:off x="5937583" y="23297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17" name="Google Shape;417;p32"/>
          <p:cNvSpPr/>
          <p:nvPr/>
        </p:nvSpPr>
        <p:spPr>
          <a:xfrm>
            <a:off x="5937583" y="27589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18" name="Google Shape;418;p32"/>
          <p:cNvSpPr/>
          <p:nvPr/>
        </p:nvSpPr>
        <p:spPr>
          <a:xfrm>
            <a:off x="5281030" y="40465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419" name="Google Shape;419;p32"/>
          <p:cNvSpPr/>
          <p:nvPr/>
        </p:nvSpPr>
        <p:spPr>
          <a:xfrm>
            <a:off x="6501905" y="27589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420" name="Google Shape;420;p32"/>
          <p:cNvSpPr/>
          <p:nvPr/>
        </p:nvSpPr>
        <p:spPr>
          <a:xfrm>
            <a:off x="5937580" y="31881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421" name="Google Shape;421;p32"/>
          <p:cNvSpPr/>
          <p:nvPr/>
        </p:nvSpPr>
        <p:spPr>
          <a:xfrm>
            <a:off x="5281020" y="44391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422" name="Google Shape;422;p32"/>
          <p:cNvSpPr/>
          <p:nvPr/>
        </p:nvSpPr>
        <p:spPr>
          <a:xfrm>
            <a:off x="5968070" y="36173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423" name="Google Shape;423;p32"/>
          <p:cNvSpPr/>
          <p:nvPr/>
        </p:nvSpPr>
        <p:spPr>
          <a:xfrm>
            <a:off x="5968070" y="40465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424" name="Google Shape;424;p32"/>
          <p:cNvCxnSpPr>
            <a:stCxn id="408" idx="6"/>
            <a:endCxn id="409" idx="2"/>
          </p:cNvCxnSpPr>
          <p:nvPr/>
        </p:nvCxnSpPr>
        <p:spPr>
          <a:xfrm>
            <a:off x="5661421" y="1993625"/>
            <a:ext cx="276300" cy="0"/>
          </a:xfrm>
          <a:prstGeom prst="straightConnector1">
            <a:avLst/>
          </a:prstGeom>
          <a:noFill/>
          <a:ln cap="flat" cmpd="sng" w="9525">
            <a:solidFill>
              <a:schemeClr val="dk2"/>
            </a:solidFill>
            <a:prstDash val="solid"/>
            <a:round/>
            <a:headEnd len="med" w="med" type="none"/>
            <a:tailEnd len="med" w="med" type="triangle"/>
          </a:ln>
        </p:spPr>
      </p:cxnSp>
      <p:cxnSp>
        <p:nvCxnSpPr>
          <p:cNvPr id="425" name="Google Shape;425;p32"/>
          <p:cNvCxnSpPr>
            <a:stCxn id="410" idx="6"/>
            <a:endCxn id="416" idx="2"/>
          </p:cNvCxnSpPr>
          <p:nvPr/>
        </p:nvCxnSpPr>
        <p:spPr>
          <a:xfrm>
            <a:off x="5661425" y="2491392"/>
            <a:ext cx="276300" cy="0"/>
          </a:xfrm>
          <a:prstGeom prst="straightConnector1">
            <a:avLst/>
          </a:prstGeom>
          <a:noFill/>
          <a:ln cap="flat" cmpd="sng" w="9525">
            <a:solidFill>
              <a:schemeClr val="dk2"/>
            </a:solidFill>
            <a:prstDash val="solid"/>
            <a:round/>
            <a:headEnd len="med" w="med" type="none"/>
            <a:tailEnd len="med" w="med" type="triangle"/>
          </a:ln>
        </p:spPr>
      </p:cxnSp>
      <p:cxnSp>
        <p:nvCxnSpPr>
          <p:cNvPr id="426" name="Google Shape;426;p32"/>
          <p:cNvCxnSpPr>
            <a:stCxn id="412" idx="6"/>
            <a:endCxn id="417" idx="2"/>
          </p:cNvCxnSpPr>
          <p:nvPr/>
        </p:nvCxnSpPr>
        <p:spPr>
          <a:xfrm>
            <a:off x="5661421" y="2920604"/>
            <a:ext cx="276300" cy="0"/>
          </a:xfrm>
          <a:prstGeom prst="straightConnector1">
            <a:avLst/>
          </a:prstGeom>
          <a:noFill/>
          <a:ln cap="flat" cmpd="sng" w="9525">
            <a:solidFill>
              <a:schemeClr val="dk2"/>
            </a:solidFill>
            <a:prstDash val="solid"/>
            <a:round/>
            <a:headEnd len="med" w="med" type="none"/>
            <a:tailEnd len="med" w="med" type="triangle"/>
          </a:ln>
        </p:spPr>
      </p:cxnSp>
      <p:cxnSp>
        <p:nvCxnSpPr>
          <p:cNvPr id="427" name="Google Shape;427;p32"/>
          <p:cNvCxnSpPr>
            <a:stCxn id="414" idx="6"/>
            <a:endCxn id="420" idx="2"/>
          </p:cNvCxnSpPr>
          <p:nvPr/>
        </p:nvCxnSpPr>
        <p:spPr>
          <a:xfrm>
            <a:off x="5661417" y="3349794"/>
            <a:ext cx="276300" cy="0"/>
          </a:xfrm>
          <a:prstGeom prst="straightConnector1">
            <a:avLst/>
          </a:prstGeom>
          <a:noFill/>
          <a:ln cap="flat" cmpd="sng" w="9525">
            <a:solidFill>
              <a:schemeClr val="dk2"/>
            </a:solidFill>
            <a:prstDash val="solid"/>
            <a:round/>
            <a:headEnd len="med" w="med" type="none"/>
            <a:tailEnd len="med" w="med" type="triangle"/>
          </a:ln>
        </p:spPr>
      </p:cxnSp>
      <p:cxnSp>
        <p:nvCxnSpPr>
          <p:cNvPr id="428" name="Google Shape;428;p32"/>
          <p:cNvCxnSpPr>
            <a:stCxn id="415" idx="6"/>
            <a:endCxn id="422" idx="2"/>
          </p:cNvCxnSpPr>
          <p:nvPr/>
        </p:nvCxnSpPr>
        <p:spPr>
          <a:xfrm>
            <a:off x="5661433" y="3779006"/>
            <a:ext cx="306600" cy="0"/>
          </a:xfrm>
          <a:prstGeom prst="straightConnector1">
            <a:avLst/>
          </a:prstGeom>
          <a:noFill/>
          <a:ln cap="flat" cmpd="sng" w="9525">
            <a:solidFill>
              <a:schemeClr val="dk2"/>
            </a:solidFill>
            <a:prstDash val="solid"/>
            <a:round/>
            <a:headEnd len="med" w="med" type="none"/>
            <a:tailEnd len="med" w="med" type="triangle"/>
          </a:ln>
        </p:spPr>
      </p:cxnSp>
      <p:cxnSp>
        <p:nvCxnSpPr>
          <p:cNvPr id="429" name="Google Shape;429;p32"/>
          <p:cNvCxnSpPr>
            <a:stCxn id="418" idx="6"/>
            <a:endCxn id="423" idx="2"/>
          </p:cNvCxnSpPr>
          <p:nvPr/>
        </p:nvCxnSpPr>
        <p:spPr>
          <a:xfrm>
            <a:off x="5661430" y="4208206"/>
            <a:ext cx="306600" cy="0"/>
          </a:xfrm>
          <a:prstGeom prst="straightConnector1">
            <a:avLst/>
          </a:prstGeom>
          <a:noFill/>
          <a:ln cap="flat" cmpd="sng" w="9525">
            <a:solidFill>
              <a:schemeClr val="dk2"/>
            </a:solidFill>
            <a:prstDash val="solid"/>
            <a:round/>
            <a:headEnd len="med" w="med" type="none"/>
            <a:tailEnd len="med" w="med" type="triangle"/>
          </a:ln>
        </p:spPr>
      </p:cxnSp>
      <p:cxnSp>
        <p:nvCxnSpPr>
          <p:cNvPr id="430" name="Google Shape;430;p32"/>
          <p:cNvCxnSpPr>
            <a:stCxn id="409" idx="6"/>
            <a:endCxn id="411" idx="2"/>
          </p:cNvCxnSpPr>
          <p:nvPr/>
        </p:nvCxnSpPr>
        <p:spPr>
          <a:xfrm>
            <a:off x="6317975" y="1993629"/>
            <a:ext cx="183300" cy="0"/>
          </a:xfrm>
          <a:prstGeom prst="straightConnector1">
            <a:avLst/>
          </a:prstGeom>
          <a:noFill/>
          <a:ln cap="flat" cmpd="sng" w="9525">
            <a:solidFill>
              <a:schemeClr val="dk2"/>
            </a:solidFill>
            <a:prstDash val="solid"/>
            <a:round/>
            <a:headEnd len="med" w="med" type="none"/>
            <a:tailEnd len="med" w="med" type="triangle"/>
          </a:ln>
        </p:spPr>
      </p:cxnSp>
      <p:cxnSp>
        <p:nvCxnSpPr>
          <p:cNvPr id="431" name="Google Shape;431;p32"/>
          <p:cNvCxnSpPr>
            <a:stCxn id="411" idx="6"/>
            <a:endCxn id="413" idx="2"/>
          </p:cNvCxnSpPr>
          <p:nvPr/>
        </p:nvCxnSpPr>
        <p:spPr>
          <a:xfrm>
            <a:off x="6881539" y="1993629"/>
            <a:ext cx="162600" cy="0"/>
          </a:xfrm>
          <a:prstGeom prst="straightConnector1">
            <a:avLst/>
          </a:prstGeom>
          <a:noFill/>
          <a:ln cap="flat" cmpd="sng" w="9525">
            <a:solidFill>
              <a:schemeClr val="dk2"/>
            </a:solidFill>
            <a:prstDash val="solid"/>
            <a:round/>
            <a:headEnd len="med" w="med" type="none"/>
            <a:tailEnd len="med" w="med" type="triangle"/>
          </a:ln>
        </p:spPr>
      </p:cxnSp>
      <p:cxnSp>
        <p:nvCxnSpPr>
          <p:cNvPr id="432" name="Google Shape;432;p32"/>
          <p:cNvCxnSpPr>
            <a:stCxn id="417" idx="6"/>
            <a:endCxn id="419" idx="2"/>
          </p:cNvCxnSpPr>
          <p:nvPr/>
        </p:nvCxnSpPr>
        <p:spPr>
          <a:xfrm>
            <a:off x="6317983" y="2920606"/>
            <a:ext cx="183900" cy="0"/>
          </a:xfrm>
          <a:prstGeom prst="straightConnector1">
            <a:avLst/>
          </a:prstGeom>
          <a:noFill/>
          <a:ln cap="flat" cmpd="sng" w="9525">
            <a:solidFill>
              <a:schemeClr val="dk2"/>
            </a:solidFill>
            <a:prstDash val="solid"/>
            <a:round/>
            <a:headEnd len="med" w="med" type="none"/>
            <a:tailEnd len="med" w="med" type="triangle"/>
          </a:ln>
        </p:spPr>
      </p:cxnSp>
      <p:sp>
        <p:nvSpPr>
          <p:cNvPr id="433" name="Google Shape;433;p32"/>
          <p:cNvSpPr txBox="1"/>
          <p:nvPr/>
        </p:nvSpPr>
        <p:spPr>
          <a:xfrm>
            <a:off x="5281025" y="1276238"/>
            <a:ext cx="3000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1200"/>
              </a:spcBef>
              <a:spcAft>
                <a:spcPts val="1200"/>
              </a:spcAft>
              <a:buNone/>
            </a:pPr>
            <a:r>
              <a:rPr lang="en">
                <a:solidFill>
                  <a:schemeClr val="dk1"/>
                </a:solidFill>
              </a:rPr>
              <a:t>A</a:t>
            </a:r>
            <a:r>
              <a:rPr lang="en">
                <a:solidFill>
                  <a:schemeClr val="dk1"/>
                </a:solidFill>
              </a:rPr>
              <a:t>djacency list</a:t>
            </a:r>
            <a:endParaRPr/>
          </a:p>
        </p:txBody>
      </p:sp>
      <p:sp>
        <p:nvSpPr>
          <p:cNvPr id="434" name="Google Shape;434;p32"/>
          <p:cNvSpPr txBox="1"/>
          <p:nvPr/>
        </p:nvSpPr>
        <p:spPr>
          <a:xfrm>
            <a:off x="43375" y="2431975"/>
            <a:ext cx="4117500" cy="1585500"/>
          </a:xfrm>
          <a:prstGeom prst="rect">
            <a:avLst/>
          </a:prstGeom>
          <a:noFill/>
          <a:ln>
            <a:noFill/>
          </a:ln>
        </p:spPr>
        <p:txBody>
          <a:bodyPr anchorCtr="0" anchor="t" bIns="91425" lIns="91425" spcFirstLastPara="1" rIns="91425" wrap="square" tIns="91425">
            <a:spAutoFit/>
          </a:bodyPr>
          <a:lstStyle/>
          <a:p>
            <a:pPr indent="-311150" lvl="0" marL="457200" rtl="0" algn="l">
              <a:lnSpc>
                <a:spcPct val="150000"/>
              </a:lnSpc>
              <a:spcBef>
                <a:spcPts val="0"/>
              </a:spcBef>
              <a:spcAft>
                <a:spcPts val="0"/>
              </a:spcAft>
              <a:buClr>
                <a:schemeClr val="dk1"/>
              </a:buClr>
              <a:buSzPts val="1300"/>
              <a:buAutoNum type="arabicPeriod"/>
            </a:pPr>
            <a:r>
              <a:rPr lang="en" sz="1300">
                <a:solidFill>
                  <a:schemeClr val="dk1"/>
                </a:solidFill>
              </a:rPr>
              <a:t>Enqueue the starting node and mark it as visited.</a:t>
            </a:r>
            <a:endParaRPr sz="1300">
              <a:solidFill>
                <a:schemeClr val="dk1"/>
              </a:solidFill>
            </a:endParaRPr>
          </a:p>
          <a:p>
            <a:pPr indent="-311150" lvl="0" marL="457200" rtl="0" algn="l">
              <a:lnSpc>
                <a:spcPct val="150000"/>
              </a:lnSpc>
              <a:spcBef>
                <a:spcPts val="0"/>
              </a:spcBef>
              <a:spcAft>
                <a:spcPts val="0"/>
              </a:spcAft>
              <a:buClr>
                <a:schemeClr val="dk1"/>
              </a:buClr>
              <a:buSzPts val="1300"/>
              <a:buAutoNum type="arabicPeriod"/>
            </a:pPr>
            <a:r>
              <a:rPr lang="en" sz="1300">
                <a:solidFill>
                  <a:schemeClr val="dk1"/>
                </a:solidFill>
              </a:rPr>
              <a:t>Dequeue a node, process it, and </a:t>
            </a:r>
            <a:r>
              <a:rPr lang="en" sz="1300">
                <a:solidFill>
                  <a:srgbClr val="FF0000"/>
                </a:solidFill>
              </a:rPr>
              <a:t>enqueue all its unvisited neighbors</a:t>
            </a:r>
            <a:r>
              <a:rPr lang="en" sz="1300">
                <a:solidFill>
                  <a:schemeClr val="dk1"/>
                </a:solidFill>
              </a:rPr>
              <a:t> and mark them.</a:t>
            </a:r>
            <a:endParaRPr sz="1300">
              <a:solidFill>
                <a:schemeClr val="dk1"/>
              </a:solidFill>
            </a:endParaRPr>
          </a:p>
          <a:p>
            <a:pPr indent="-311150" lvl="0" marL="457200" rtl="0" algn="l">
              <a:lnSpc>
                <a:spcPct val="150000"/>
              </a:lnSpc>
              <a:spcBef>
                <a:spcPts val="0"/>
              </a:spcBef>
              <a:spcAft>
                <a:spcPts val="0"/>
              </a:spcAft>
              <a:buClr>
                <a:schemeClr val="dk1"/>
              </a:buClr>
              <a:buSzPts val="1300"/>
              <a:buAutoNum type="arabicPeriod"/>
            </a:pPr>
            <a:r>
              <a:rPr lang="en" sz="1300">
                <a:solidFill>
                  <a:schemeClr val="dk1"/>
                </a:solidFill>
              </a:rPr>
              <a:t>Repeat (steps 2-3) until the queue is empty.</a:t>
            </a:r>
            <a:endParaRPr sz="1300">
              <a:solidFill>
                <a:schemeClr val="dk1"/>
              </a:solidFill>
            </a:endParaRPr>
          </a:p>
        </p:txBody>
      </p:sp>
      <p:sp>
        <p:nvSpPr>
          <p:cNvPr id="435" name="Google Shape;435;p32"/>
          <p:cNvSpPr/>
          <p:nvPr/>
        </p:nvSpPr>
        <p:spPr>
          <a:xfrm>
            <a:off x="5798038" y="1755800"/>
            <a:ext cx="1658700" cy="2721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6" name="Google Shape;436;p32"/>
          <p:cNvSpPr txBox="1"/>
          <p:nvPr/>
        </p:nvSpPr>
        <p:spPr>
          <a:xfrm>
            <a:off x="178200" y="4263375"/>
            <a:ext cx="3502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rgbClr val="4A86E8"/>
                </a:solidFill>
              </a:rPr>
              <a:t>E</a:t>
            </a:r>
            <a:r>
              <a:rPr lang="en" sz="1300">
                <a:solidFill>
                  <a:srgbClr val="4A86E8"/>
                </a:solidFill>
              </a:rPr>
              <a:t>nqueue all its unvisited neighbors:</a:t>
            </a:r>
            <a:r>
              <a:rPr lang="en" sz="1300">
                <a:solidFill>
                  <a:srgbClr val="FF0000"/>
                </a:solidFill>
              </a:rPr>
              <a:t> O(E) </a:t>
            </a:r>
            <a:endParaRPr/>
          </a:p>
        </p:txBody>
      </p:sp>
      <p:sp>
        <p:nvSpPr>
          <p:cNvPr id="437" name="Google Shape;437;p32"/>
          <p:cNvSpPr txBox="1"/>
          <p:nvPr/>
        </p:nvSpPr>
        <p:spPr>
          <a:xfrm>
            <a:off x="178200" y="46452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Time complexity: O(</a:t>
            </a:r>
            <a:r>
              <a:rPr lang="en">
                <a:solidFill>
                  <a:srgbClr val="0000FF"/>
                </a:solidFill>
              </a:rPr>
              <a:t>V</a:t>
            </a:r>
            <a:r>
              <a:rPr lang="en">
                <a:solidFill>
                  <a:schemeClr val="dk1"/>
                </a:solidFill>
              </a:rPr>
              <a:t> + </a:t>
            </a:r>
            <a:r>
              <a:rPr lang="en">
                <a:solidFill>
                  <a:srgbClr val="FF0000"/>
                </a:solidFill>
              </a:rPr>
              <a:t>E</a:t>
            </a:r>
            <a:r>
              <a:rPr lang="en">
                <a:solidFill>
                  <a:schemeClr val="dk1"/>
                </a:solidFill>
              </a:rPr>
              <a:t>)</a:t>
            </a:r>
            <a:endParaRPr/>
          </a:p>
        </p:txBody>
      </p:sp>
      <p:sp>
        <p:nvSpPr>
          <p:cNvPr id="438" name="Google Shape;438;p32"/>
          <p:cNvSpPr/>
          <p:nvPr/>
        </p:nvSpPr>
        <p:spPr>
          <a:xfrm>
            <a:off x="3405800" y="2426713"/>
            <a:ext cx="2437992" cy="91918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0000"/>
                </a:solidFill>
              </a:rPr>
              <a:t>What about Adj.</a:t>
            </a:r>
            <a:endParaRPr>
              <a:solidFill>
                <a:srgbClr val="FF0000"/>
              </a:solidFill>
            </a:endParaRPr>
          </a:p>
          <a:p>
            <a:pPr indent="0" lvl="0" marL="0" rtl="0" algn="ctr">
              <a:spcBef>
                <a:spcPts val="0"/>
              </a:spcBef>
              <a:spcAft>
                <a:spcPts val="0"/>
              </a:spcAft>
              <a:buNone/>
            </a:pPr>
            <a:r>
              <a:rPr lang="en">
                <a:solidFill>
                  <a:srgbClr val="FF0000"/>
                </a:solidFill>
              </a:rPr>
              <a:t>Matrix?</a:t>
            </a:r>
            <a:endParaRPr>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p33"/>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444" name="Google Shape;444;p33"/>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445" name="Google Shape;445;p33"/>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BFS: Application</a:t>
            </a:r>
            <a:endParaRPr sz="2200"/>
          </a:p>
        </p:txBody>
      </p:sp>
      <p:sp>
        <p:nvSpPr>
          <p:cNvPr id="446" name="Google Shape;446;p33"/>
          <p:cNvSpPr/>
          <p:nvPr/>
        </p:nvSpPr>
        <p:spPr>
          <a:xfrm>
            <a:off x="5538796" y="3457550"/>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U</a:t>
            </a:r>
            <a:endParaRPr/>
          </a:p>
        </p:txBody>
      </p:sp>
      <p:sp>
        <p:nvSpPr>
          <p:cNvPr id="447" name="Google Shape;447;p33"/>
          <p:cNvSpPr/>
          <p:nvPr/>
        </p:nvSpPr>
        <p:spPr>
          <a:xfrm>
            <a:off x="5772825" y="288807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48" name="Google Shape;448;p33"/>
          <p:cNvSpPr/>
          <p:nvPr/>
        </p:nvSpPr>
        <p:spPr>
          <a:xfrm>
            <a:off x="4887071" y="32534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49" name="Google Shape;449;p33"/>
          <p:cNvSpPr/>
          <p:nvPr/>
        </p:nvSpPr>
        <p:spPr>
          <a:xfrm>
            <a:off x="5223517" y="4003994"/>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450" name="Google Shape;450;p33"/>
          <p:cNvSpPr/>
          <p:nvPr/>
        </p:nvSpPr>
        <p:spPr>
          <a:xfrm>
            <a:off x="4439608" y="386823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51" name="Google Shape;451;p33"/>
          <p:cNvSpPr/>
          <p:nvPr/>
        </p:nvSpPr>
        <p:spPr>
          <a:xfrm>
            <a:off x="3655680" y="3935381"/>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452" name="Google Shape;452;p33"/>
          <p:cNvSpPr/>
          <p:nvPr/>
        </p:nvSpPr>
        <p:spPr>
          <a:xfrm>
            <a:off x="5707545" y="462415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453" name="Google Shape;453;p33"/>
          <p:cNvSpPr txBox="1"/>
          <p:nvPr/>
        </p:nvSpPr>
        <p:spPr>
          <a:xfrm>
            <a:off x="146150" y="1277075"/>
            <a:ext cx="8244000" cy="985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How BFS can be used for mutual friend recommendation in social media like Facebook?</a:t>
            </a:r>
            <a:endParaRPr sz="1300">
              <a:solidFill>
                <a:schemeClr val="dk1"/>
              </a:solidFill>
            </a:endParaRPr>
          </a:p>
          <a:p>
            <a:pPr indent="0" lvl="0" marL="0" rtl="0" algn="l">
              <a:lnSpc>
                <a:spcPct val="150000"/>
              </a:lnSpc>
              <a:spcBef>
                <a:spcPts val="0"/>
              </a:spcBef>
              <a:spcAft>
                <a:spcPts val="0"/>
              </a:spcAft>
              <a:buNone/>
            </a:pPr>
            <a:r>
              <a:t/>
            </a:r>
            <a:endParaRPr sz="1300">
              <a:solidFill>
                <a:schemeClr val="dk1"/>
              </a:solidFill>
            </a:endParaRPr>
          </a:p>
          <a:p>
            <a:pPr indent="0" lvl="0" marL="0" rtl="0" algn="l">
              <a:lnSpc>
                <a:spcPct val="150000"/>
              </a:lnSpc>
              <a:spcBef>
                <a:spcPts val="0"/>
              </a:spcBef>
              <a:spcAft>
                <a:spcPts val="0"/>
              </a:spcAft>
              <a:buNone/>
            </a:pPr>
            <a:r>
              <a:rPr lang="en" sz="1300">
                <a:solidFill>
                  <a:schemeClr val="dk1"/>
                </a:solidFill>
              </a:rPr>
              <a:t>Can BFS find the minimum number of edges between the start vertex and any arbitrary vertex?</a:t>
            </a:r>
            <a:endParaRPr/>
          </a:p>
        </p:txBody>
      </p:sp>
      <p:cxnSp>
        <p:nvCxnSpPr>
          <p:cNvPr id="454" name="Google Shape;454;p33"/>
          <p:cNvCxnSpPr>
            <a:stCxn id="446" idx="0"/>
            <a:endCxn id="447" idx="3"/>
          </p:cNvCxnSpPr>
          <p:nvPr/>
        </p:nvCxnSpPr>
        <p:spPr>
          <a:xfrm flipH="1" rot="10800000">
            <a:off x="5728996" y="3164150"/>
            <a:ext cx="99600" cy="293400"/>
          </a:xfrm>
          <a:prstGeom prst="straightConnector1">
            <a:avLst/>
          </a:prstGeom>
          <a:noFill/>
          <a:ln cap="flat" cmpd="sng" w="9525">
            <a:solidFill>
              <a:schemeClr val="dk2"/>
            </a:solidFill>
            <a:prstDash val="solid"/>
            <a:round/>
            <a:headEnd len="med" w="med" type="none"/>
            <a:tailEnd len="med" w="med" type="triangle"/>
          </a:ln>
        </p:spPr>
      </p:cxnSp>
      <p:cxnSp>
        <p:nvCxnSpPr>
          <p:cNvPr id="455" name="Google Shape;455;p33"/>
          <p:cNvCxnSpPr>
            <a:stCxn id="449" idx="5"/>
            <a:endCxn id="452" idx="1"/>
          </p:cNvCxnSpPr>
          <p:nvPr/>
        </p:nvCxnSpPr>
        <p:spPr>
          <a:xfrm>
            <a:off x="5548209" y="4280033"/>
            <a:ext cx="215100" cy="391500"/>
          </a:xfrm>
          <a:prstGeom prst="straightConnector1">
            <a:avLst/>
          </a:prstGeom>
          <a:noFill/>
          <a:ln cap="flat" cmpd="sng" w="9525">
            <a:solidFill>
              <a:schemeClr val="dk2"/>
            </a:solidFill>
            <a:prstDash val="solid"/>
            <a:round/>
            <a:headEnd len="med" w="med" type="none"/>
            <a:tailEnd len="med" w="med" type="triangle"/>
          </a:ln>
        </p:spPr>
      </p:cxnSp>
      <p:cxnSp>
        <p:nvCxnSpPr>
          <p:cNvPr id="456" name="Google Shape;456;p33"/>
          <p:cNvCxnSpPr>
            <a:stCxn id="446" idx="3"/>
            <a:endCxn id="449" idx="0"/>
          </p:cNvCxnSpPr>
          <p:nvPr/>
        </p:nvCxnSpPr>
        <p:spPr>
          <a:xfrm flipH="1">
            <a:off x="5413604" y="3733589"/>
            <a:ext cx="180900" cy="270300"/>
          </a:xfrm>
          <a:prstGeom prst="straightConnector1">
            <a:avLst/>
          </a:prstGeom>
          <a:noFill/>
          <a:ln cap="flat" cmpd="sng" w="9525">
            <a:solidFill>
              <a:schemeClr val="dk2"/>
            </a:solidFill>
            <a:prstDash val="solid"/>
            <a:round/>
            <a:headEnd len="med" w="med" type="none"/>
            <a:tailEnd len="med" w="med" type="triangle"/>
          </a:ln>
        </p:spPr>
      </p:cxnSp>
      <p:cxnSp>
        <p:nvCxnSpPr>
          <p:cNvPr id="457" name="Google Shape;457;p33"/>
          <p:cNvCxnSpPr>
            <a:stCxn id="446" idx="2"/>
            <a:endCxn id="448" idx="5"/>
          </p:cNvCxnSpPr>
          <p:nvPr/>
        </p:nvCxnSpPr>
        <p:spPr>
          <a:xfrm rot="10800000">
            <a:off x="5211796" y="3529550"/>
            <a:ext cx="327000" cy="89700"/>
          </a:xfrm>
          <a:prstGeom prst="straightConnector1">
            <a:avLst/>
          </a:prstGeom>
          <a:noFill/>
          <a:ln cap="flat" cmpd="sng" w="9525">
            <a:solidFill>
              <a:schemeClr val="dk2"/>
            </a:solidFill>
            <a:prstDash val="solid"/>
            <a:round/>
            <a:headEnd len="med" w="med" type="none"/>
            <a:tailEnd len="med" w="med" type="triangle"/>
          </a:ln>
        </p:spPr>
      </p:cxnSp>
      <p:cxnSp>
        <p:nvCxnSpPr>
          <p:cNvPr id="458" name="Google Shape;458;p33"/>
          <p:cNvCxnSpPr>
            <a:stCxn id="448" idx="3"/>
            <a:endCxn id="450" idx="0"/>
          </p:cNvCxnSpPr>
          <p:nvPr/>
        </p:nvCxnSpPr>
        <p:spPr>
          <a:xfrm flipH="1">
            <a:off x="4629879" y="3529468"/>
            <a:ext cx="312900" cy="338700"/>
          </a:xfrm>
          <a:prstGeom prst="straightConnector1">
            <a:avLst/>
          </a:prstGeom>
          <a:noFill/>
          <a:ln cap="flat" cmpd="sng" w="9525">
            <a:solidFill>
              <a:schemeClr val="dk2"/>
            </a:solidFill>
            <a:prstDash val="solid"/>
            <a:round/>
            <a:headEnd len="med" w="med" type="none"/>
            <a:tailEnd len="med" w="med" type="triangle"/>
          </a:ln>
        </p:spPr>
      </p:cxnSp>
      <p:cxnSp>
        <p:nvCxnSpPr>
          <p:cNvPr id="459" name="Google Shape;459;p33"/>
          <p:cNvCxnSpPr>
            <a:stCxn id="449" idx="2"/>
            <a:endCxn id="450" idx="6"/>
          </p:cNvCxnSpPr>
          <p:nvPr/>
        </p:nvCxnSpPr>
        <p:spPr>
          <a:xfrm rot="10800000">
            <a:off x="4820017" y="4029794"/>
            <a:ext cx="403500" cy="135900"/>
          </a:xfrm>
          <a:prstGeom prst="straightConnector1">
            <a:avLst/>
          </a:prstGeom>
          <a:noFill/>
          <a:ln cap="flat" cmpd="sng" w="9525">
            <a:solidFill>
              <a:schemeClr val="dk2"/>
            </a:solidFill>
            <a:prstDash val="solid"/>
            <a:round/>
            <a:headEnd len="med" w="med" type="none"/>
            <a:tailEnd len="med" w="med" type="triangle"/>
          </a:ln>
        </p:spPr>
      </p:cxnSp>
      <p:cxnSp>
        <p:nvCxnSpPr>
          <p:cNvPr id="460" name="Google Shape;460;p33"/>
          <p:cNvCxnSpPr>
            <a:stCxn id="450" idx="2"/>
            <a:endCxn id="451" idx="6"/>
          </p:cNvCxnSpPr>
          <p:nvPr/>
        </p:nvCxnSpPr>
        <p:spPr>
          <a:xfrm flipH="1">
            <a:off x="4036108" y="4029931"/>
            <a:ext cx="403500" cy="67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34"/>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466" name="Google Shape;466;p34"/>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467" name="Google Shape;467;p34"/>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DFS</a:t>
            </a:r>
            <a:endParaRPr sz="2200"/>
          </a:p>
        </p:txBody>
      </p:sp>
      <p:sp>
        <p:nvSpPr>
          <p:cNvPr id="468" name="Google Shape;468;p34"/>
          <p:cNvSpPr/>
          <p:nvPr/>
        </p:nvSpPr>
        <p:spPr>
          <a:xfrm>
            <a:off x="1129525"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469" name="Google Shape;469;p34"/>
          <p:cNvSpPr/>
          <p:nvPr/>
        </p:nvSpPr>
        <p:spPr>
          <a:xfrm>
            <a:off x="7450046" y="2291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470" name="Google Shape;470;p34"/>
          <p:cNvSpPr/>
          <p:nvPr/>
        </p:nvSpPr>
        <p:spPr>
          <a:xfrm>
            <a:off x="6626000" y="3291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71" name="Google Shape;471;p34"/>
          <p:cNvSpPr/>
          <p:nvPr/>
        </p:nvSpPr>
        <p:spPr>
          <a:xfrm>
            <a:off x="7450046" y="3291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72" name="Google Shape;472;p34"/>
          <p:cNvSpPr/>
          <p:nvPr/>
        </p:nvSpPr>
        <p:spPr>
          <a:xfrm>
            <a:off x="8274092" y="32445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473" name="Google Shape;473;p34"/>
          <p:cNvSpPr/>
          <p:nvPr/>
        </p:nvSpPr>
        <p:spPr>
          <a:xfrm>
            <a:off x="7101333" y="39854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74" name="Google Shape;474;p34"/>
          <p:cNvSpPr/>
          <p:nvPr/>
        </p:nvSpPr>
        <p:spPr>
          <a:xfrm>
            <a:off x="7878005" y="39854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475" name="Google Shape;475;p34"/>
          <p:cNvSpPr/>
          <p:nvPr/>
        </p:nvSpPr>
        <p:spPr>
          <a:xfrm>
            <a:off x="7560320" y="46820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476" name="Google Shape;476;p34"/>
          <p:cNvCxnSpPr>
            <a:stCxn id="469" idx="3"/>
            <a:endCxn id="470" idx="0"/>
          </p:cNvCxnSpPr>
          <p:nvPr/>
        </p:nvCxnSpPr>
        <p:spPr>
          <a:xfrm flipH="1">
            <a:off x="6816054" y="2567064"/>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477" name="Google Shape;477;p34"/>
          <p:cNvCxnSpPr>
            <a:stCxn id="469" idx="4"/>
            <a:endCxn id="471" idx="0"/>
          </p:cNvCxnSpPr>
          <p:nvPr/>
        </p:nvCxnSpPr>
        <p:spPr>
          <a:xfrm>
            <a:off x="7640246" y="26144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478" name="Google Shape;478;p34"/>
          <p:cNvCxnSpPr>
            <a:stCxn id="469" idx="5"/>
            <a:endCxn id="472" idx="0"/>
          </p:cNvCxnSpPr>
          <p:nvPr/>
        </p:nvCxnSpPr>
        <p:spPr>
          <a:xfrm>
            <a:off x="7774738" y="2567064"/>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479" name="Google Shape;479;p34"/>
          <p:cNvCxnSpPr>
            <a:stCxn id="470" idx="4"/>
            <a:endCxn id="473" idx="1"/>
          </p:cNvCxnSpPr>
          <p:nvPr/>
        </p:nvCxnSpPr>
        <p:spPr>
          <a:xfrm>
            <a:off x="6816200" y="3615029"/>
            <a:ext cx="340800" cy="417600"/>
          </a:xfrm>
          <a:prstGeom prst="straightConnector1">
            <a:avLst/>
          </a:prstGeom>
          <a:noFill/>
          <a:ln cap="flat" cmpd="sng" w="9525">
            <a:solidFill>
              <a:schemeClr val="dk2"/>
            </a:solidFill>
            <a:prstDash val="solid"/>
            <a:round/>
            <a:headEnd len="med" w="med" type="none"/>
            <a:tailEnd len="med" w="med" type="triangle"/>
          </a:ln>
        </p:spPr>
      </p:cxnSp>
      <p:cxnSp>
        <p:nvCxnSpPr>
          <p:cNvPr id="480" name="Google Shape;480;p34"/>
          <p:cNvCxnSpPr>
            <a:stCxn id="471" idx="4"/>
            <a:endCxn id="473" idx="7"/>
          </p:cNvCxnSpPr>
          <p:nvPr/>
        </p:nvCxnSpPr>
        <p:spPr>
          <a:xfrm flipH="1">
            <a:off x="7426046" y="3615029"/>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481" name="Google Shape;481;p34"/>
          <p:cNvCxnSpPr>
            <a:stCxn id="471" idx="4"/>
            <a:endCxn id="474" idx="1"/>
          </p:cNvCxnSpPr>
          <p:nvPr/>
        </p:nvCxnSpPr>
        <p:spPr>
          <a:xfrm>
            <a:off x="7640246" y="3615029"/>
            <a:ext cx="293400" cy="417600"/>
          </a:xfrm>
          <a:prstGeom prst="straightConnector1">
            <a:avLst/>
          </a:prstGeom>
          <a:noFill/>
          <a:ln cap="flat" cmpd="sng" w="9525">
            <a:solidFill>
              <a:schemeClr val="dk2"/>
            </a:solidFill>
            <a:prstDash val="solid"/>
            <a:round/>
            <a:headEnd len="med" w="med" type="none"/>
            <a:tailEnd len="med" w="med" type="triangle"/>
          </a:ln>
        </p:spPr>
      </p:cxnSp>
      <p:cxnSp>
        <p:nvCxnSpPr>
          <p:cNvPr id="482" name="Google Shape;482;p34"/>
          <p:cNvCxnSpPr>
            <a:stCxn id="472" idx="4"/>
            <a:endCxn id="474" idx="7"/>
          </p:cNvCxnSpPr>
          <p:nvPr/>
        </p:nvCxnSpPr>
        <p:spPr>
          <a:xfrm flipH="1">
            <a:off x="8202692" y="3567919"/>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483" name="Google Shape;483;p34"/>
          <p:cNvCxnSpPr>
            <a:stCxn id="473" idx="4"/>
            <a:endCxn id="475" idx="0"/>
          </p:cNvCxnSpPr>
          <p:nvPr/>
        </p:nvCxnSpPr>
        <p:spPr>
          <a:xfrm>
            <a:off x="7291533" y="4308806"/>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484" name="Google Shape;484;p34"/>
          <p:cNvCxnSpPr>
            <a:stCxn id="474" idx="4"/>
            <a:endCxn id="475" idx="0"/>
          </p:cNvCxnSpPr>
          <p:nvPr/>
        </p:nvCxnSpPr>
        <p:spPr>
          <a:xfrm flipH="1">
            <a:off x="7750505" y="4308806"/>
            <a:ext cx="317700" cy="373200"/>
          </a:xfrm>
          <a:prstGeom prst="straightConnector1">
            <a:avLst/>
          </a:prstGeom>
          <a:noFill/>
          <a:ln cap="flat" cmpd="sng" w="9525">
            <a:solidFill>
              <a:schemeClr val="dk2"/>
            </a:solidFill>
            <a:prstDash val="solid"/>
            <a:round/>
            <a:headEnd len="med" w="med" type="none"/>
            <a:tailEnd len="med" w="med" type="triangle"/>
          </a:ln>
        </p:spPr>
      </p:cxnSp>
      <p:sp>
        <p:nvSpPr>
          <p:cNvPr id="485" name="Google Shape;485;p34"/>
          <p:cNvSpPr txBox="1"/>
          <p:nvPr/>
        </p:nvSpPr>
        <p:spPr>
          <a:xfrm>
            <a:off x="298549" y="3514575"/>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sp>
        <p:nvSpPr>
          <p:cNvPr id="486" name="Google Shape;486;p34"/>
          <p:cNvSpPr txBox="1"/>
          <p:nvPr/>
        </p:nvSpPr>
        <p:spPr>
          <a:xfrm>
            <a:off x="62125" y="939463"/>
            <a:ext cx="3989100" cy="16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u="sng"/>
              <a:t>DFS Algorithm:</a:t>
            </a:r>
            <a:endParaRPr sz="1300" u="sng"/>
          </a:p>
          <a:p>
            <a:pPr indent="0" lvl="0" marL="0" rtl="0" algn="l">
              <a:spcBef>
                <a:spcPts val="0"/>
              </a:spcBef>
              <a:spcAft>
                <a:spcPts val="0"/>
              </a:spcAft>
              <a:buNone/>
            </a:pPr>
            <a:r>
              <a:t/>
            </a:r>
            <a:endParaRPr sz="1300"/>
          </a:p>
          <a:p>
            <a:pPr indent="-311150" lvl="0" marL="457200" rtl="0" algn="l">
              <a:lnSpc>
                <a:spcPct val="150000"/>
              </a:lnSpc>
              <a:spcBef>
                <a:spcPts val="0"/>
              </a:spcBef>
              <a:spcAft>
                <a:spcPts val="0"/>
              </a:spcAft>
              <a:buSzPts val="1300"/>
              <a:buAutoNum type="arabicPeriod"/>
            </a:pPr>
            <a:r>
              <a:rPr lang="en" sz="1300"/>
              <a:t>Start from a node, mark it visited.</a:t>
            </a:r>
            <a:endParaRPr sz="1300"/>
          </a:p>
          <a:p>
            <a:pPr indent="-311150" lvl="0" marL="457200" rtl="0" algn="l">
              <a:lnSpc>
                <a:spcPct val="150000"/>
              </a:lnSpc>
              <a:spcBef>
                <a:spcPts val="0"/>
              </a:spcBef>
              <a:spcAft>
                <a:spcPts val="0"/>
              </a:spcAft>
              <a:buSzPts val="1300"/>
              <a:buAutoNum type="arabicPeriod"/>
            </a:pPr>
            <a:r>
              <a:rPr lang="en" sz="1300"/>
              <a:t>Recursively visit unvisited neighbors.</a:t>
            </a:r>
            <a:endParaRPr sz="1300"/>
          </a:p>
          <a:p>
            <a:pPr indent="-311150" lvl="0" marL="457200" rtl="0" algn="l">
              <a:lnSpc>
                <a:spcPct val="150000"/>
              </a:lnSpc>
              <a:spcBef>
                <a:spcPts val="0"/>
              </a:spcBef>
              <a:spcAft>
                <a:spcPts val="0"/>
              </a:spcAft>
              <a:buSzPts val="1300"/>
              <a:buAutoNum type="arabicPeriod"/>
            </a:pPr>
            <a:r>
              <a:rPr lang="en" sz="1300"/>
              <a:t>Backtrack when no more neighbors (unvisited) exist.</a:t>
            </a:r>
            <a:endParaRPr sz="1300"/>
          </a:p>
        </p:txBody>
      </p:sp>
      <p:sp>
        <p:nvSpPr>
          <p:cNvPr id="487" name="Google Shape;487;p34"/>
          <p:cNvSpPr/>
          <p:nvPr/>
        </p:nvSpPr>
        <p:spPr>
          <a:xfrm>
            <a:off x="5401875" y="3009150"/>
            <a:ext cx="599100" cy="1804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8" name="Google Shape;488;p34"/>
          <p:cNvSpPr/>
          <p:nvPr/>
        </p:nvSpPr>
        <p:spPr>
          <a:xfrm>
            <a:off x="3121700" y="1446850"/>
            <a:ext cx="340800" cy="1647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9" name="Google Shape;489;p34"/>
          <p:cNvSpPr/>
          <p:nvPr/>
        </p:nvSpPr>
        <p:spPr>
          <a:xfrm rot="-5404260">
            <a:off x="7519133" y="2103583"/>
            <a:ext cx="242100" cy="1248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0" name="Google Shape;490;p34"/>
          <p:cNvSpPr txBox="1"/>
          <p:nvPr/>
        </p:nvSpPr>
        <p:spPr>
          <a:xfrm>
            <a:off x="7370275" y="1711050"/>
            <a:ext cx="649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start</a:t>
            </a:r>
            <a:endParaRPr/>
          </a:p>
        </p:txBody>
      </p:sp>
      <p:sp>
        <p:nvSpPr>
          <p:cNvPr id="491" name="Google Shape;491;p34"/>
          <p:cNvSpPr/>
          <p:nvPr/>
        </p:nvSpPr>
        <p:spPr>
          <a:xfrm>
            <a:off x="5511409" y="4408250"/>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492" name="Google Shape;492;p34"/>
          <p:cNvSpPr/>
          <p:nvPr/>
        </p:nvSpPr>
        <p:spPr>
          <a:xfrm>
            <a:off x="295754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93" name="Google Shape;493;p34"/>
          <p:cNvSpPr/>
          <p:nvPr/>
        </p:nvSpPr>
        <p:spPr>
          <a:xfrm>
            <a:off x="5511213" y="4032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94" name="Google Shape;494;p34"/>
          <p:cNvSpPr/>
          <p:nvPr/>
        </p:nvSpPr>
        <p:spPr>
          <a:xfrm>
            <a:off x="3026434" y="42351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495" name="Google Shape;495;p34"/>
          <p:cNvSpPr/>
          <p:nvPr/>
        </p:nvSpPr>
        <p:spPr>
          <a:xfrm>
            <a:off x="1115296" y="42351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496" name="Google Shape;496;p34"/>
          <p:cNvSpPr/>
          <p:nvPr/>
        </p:nvSpPr>
        <p:spPr>
          <a:xfrm>
            <a:off x="3359700" y="1770650"/>
            <a:ext cx="340800" cy="1647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7" name="Google Shape;497;p34"/>
          <p:cNvSpPr/>
          <p:nvPr/>
        </p:nvSpPr>
        <p:spPr>
          <a:xfrm>
            <a:off x="1640100" y="42351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498" name="Google Shape;498;p34"/>
          <p:cNvSpPr/>
          <p:nvPr/>
        </p:nvSpPr>
        <p:spPr>
          <a:xfrm>
            <a:off x="5511233" y="3607668"/>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499" name="Google Shape;499;p34"/>
          <p:cNvSpPr/>
          <p:nvPr/>
        </p:nvSpPr>
        <p:spPr>
          <a:xfrm>
            <a:off x="1588525"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00" name="Google Shape;500;p34"/>
          <p:cNvSpPr/>
          <p:nvPr/>
        </p:nvSpPr>
        <p:spPr>
          <a:xfrm>
            <a:off x="3854663"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01" name="Google Shape;501;p34"/>
          <p:cNvSpPr/>
          <p:nvPr/>
        </p:nvSpPr>
        <p:spPr>
          <a:xfrm>
            <a:off x="341621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02" name="Google Shape;502;p34"/>
          <p:cNvSpPr/>
          <p:nvPr/>
        </p:nvSpPr>
        <p:spPr>
          <a:xfrm>
            <a:off x="2501923"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03" name="Google Shape;503;p34"/>
          <p:cNvSpPr/>
          <p:nvPr/>
        </p:nvSpPr>
        <p:spPr>
          <a:xfrm>
            <a:off x="2122783" y="423513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504" name="Google Shape;504;p34"/>
          <p:cNvSpPr/>
          <p:nvPr/>
        </p:nvSpPr>
        <p:spPr>
          <a:xfrm>
            <a:off x="5511395" y="318272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505" name="Google Shape;505;p34"/>
          <p:cNvSpPr/>
          <p:nvPr/>
        </p:nvSpPr>
        <p:spPr>
          <a:xfrm>
            <a:off x="113064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06" name="Google Shape;506;p34"/>
          <p:cNvSpPr/>
          <p:nvPr/>
        </p:nvSpPr>
        <p:spPr>
          <a:xfrm>
            <a:off x="3478255" y="4235131"/>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507" name="Google Shape;507;p34"/>
          <p:cNvSpPr/>
          <p:nvPr/>
        </p:nvSpPr>
        <p:spPr>
          <a:xfrm>
            <a:off x="2574595" y="4235116"/>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508" name="Google Shape;508;p34"/>
          <p:cNvSpPr txBox="1"/>
          <p:nvPr/>
        </p:nvSpPr>
        <p:spPr>
          <a:xfrm>
            <a:off x="62125" y="4133125"/>
            <a:ext cx="1067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DFS</a:t>
            </a:r>
            <a:endParaRPr sz="1300">
              <a:solidFill>
                <a:schemeClr val="dk1"/>
              </a:solidFill>
            </a:endParaRPr>
          </a:p>
          <a:p>
            <a:pPr indent="0" lvl="0" marL="0" rtl="0" algn="l">
              <a:spcBef>
                <a:spcPts val="0"/>
              </a:spcBef>
              <a:spcAft>
                <a:spcPts val="0"/>
              </a:spcAft>
              <a:buNone/>
            </a:pPr>
            <a:r>
              <a:rPr lang="en" sz="1300">
                <a:solidFill>
                  <a:schemeClr val="dk1"/>
                </a:solidFill>
              </a:rPr>
              <a:t>Sequence</a:t>
            </a:r>
            <a:endParaRPr sz="1300">
              <a:solidFill>
                <a:schemeClr val="dk1"/>
              </a:solidFill>
            </a:endParaRPr>
          </a:p>
        </p:txBody>
      </p:sp>
      <p:sp>
        <p:nvSpPr>
          <p:cNvPr id="509" name="Google Shape;509;p34"/>
          <p:cNvSpPr txBox="1"/>
          <p:nvPr/>
        </p:nvSpPr>
        <p:spPr>
          <a:xfrm>
            <a:off x="5407125" y="4731652"/>
            <a:ext cx="741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Stack</a:t>
            </a:r>
            <a:endParaRPr/>
          </a:p>
        </p:txBody>
      </p:sp>
      <p:sp>
        <p:nvSpPr>
          <p:cNvPr id="510" name="Google Shape;510;p34"/>
          <p:cNvSpPr/>
          <p:nvPr/>
        </p:nvSpPr>
        <p:spPr>
          <a:xfrm>
            <a:off x="5511234" y="403733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511" name="Google Shape;511;p34"/>
          <p:cNvSpPr/>
          <p:nvPr/>
        </p:nvSpPr>
        <p:spPr>
          <a:xfrm>
            <a:off x="204752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12" name="Google Shape;512;p34"/>
          <p:cNvSpPr/>
          <p:nvPr/>
        </p:nvSpPr>
        <p:spPr>
          <a:xfrm>
            <a:off x="5511230" y="3610043"/>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513" name="Google Shape;513;p34"/>
          <p:cNvSpPr/>
          <p:nvPr/>
        </p:nvSpPr>
        <p:spPr>
          <a:xfrm>
            <a:off x="5511392" y="403736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514" name="Google Shape;514;p34"/>
          <p:cNvSpPr/>
          <p:nvPr/>
        </p:nvSpPr>
        <p:spPr>
          <a:xfrm>
            <a:off x="3930080" y="42351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pic>
        <p:nvPicPr>
          <p:cNvPr id="515" name="Google Shape;515;p34"/>
          <p:cNvPicPr preferRelativeResize="0"/>
          <p:nvPr/>
        </p:nvPicPr>
        <p:blipFill>
          <a:blip r:embed="rId4">
            <a:alphaModFix/>
          </a:blip>
          <a:stretch>
            <a:fillRect/>
          </a:stretch>
        </p:blipFill>
        <p:spPr>
          <a:xfrm>
            <a:off x="3929149" y="1254098"/>
            <a:ext cx="3044338" cy="10393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8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9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9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35"/>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521" name="Google Shape;521;p35"/>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522" name="Google Shape;522;p35"/>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DFS: Analysis</a:t>
            </a:r>
            <a:endParaRPr sz="2200"/>
          </a:p>
        </p:txBody>
      </p:sp>
      <p:sp>
        <p:nvSpPr>
          <p:cNvPr id="523" name="Google Shape;523;p35"/>
          <p:cNvSpPr/>
          <p:nvPr/>
        </p:nvSpPr>
        <p:spPr>
          <a:xfrm>
            <a:off x="7450046" y="2291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24" name="Google Shape;524;p35"/>
          <p:cNvSpPr/>
          <p:nvPr/>
        </p:nvSpPr>
        <p:spPr>
          <a:xfrm>
            <a:off x="6626000" y="3291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25" name="Google Shape;525;p35"/>
          <p:cNvSpPr/>
          <p:nvPr/>
        </p:nvSpPr>
        <p:spPr>
          <a:xfrm>
            <a:off x="7450046" y="3291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526" name="Google Shape;526;p35"/>
          <p:cNvSpPr/>
          <p:nvPr/>
        </p:nvSpPr>
        <p:spPr>
          <a:xfrm>
            <a:off x="8274092" y="32445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527" name="Google Shape;527;p35"/>
          <p:cNvSpPr/>
          <p:nvPr/>
        </p:nvSpPr>
        <p:spPr>
          <a:xfrm>
            <a:off x="7101333" y="39854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528" name="Google Shape;528;p35"/>
          <p:cNvSpPr/>
          <p:nvPr/>
        </p:nvSpPr>
        <p:spPr>
          <a:xfrm>
            <a:off x="7878005" y="39854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529" name="Google Shape;529;p35"/>
          <p:cNvSpPr/>
          <p:nvPr/>
        </p:nvSpPr>
        <p:spPr>
          <a:xfrm>
            <a:off x="7560320" y="46820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530" name="Google Shape;530;p35"/>
          <p:cNvCxnSpPr>
            <a:stCxn id="523" idx="3"/>
            <a:endCxn id="524" idx="0"/>
          </p:cNvCxnSpPr>
          <p:nvPr/>
        </p:nvCxnSpPr>
        <p:spPr>
          <a:xfrm flipH="1">
            <a:off x="6816054" y="2567064"/>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531" name="Google Shape;531;p35"/>
          <p:cNvCxnSpPr>
            <a:stCxn id="523" idx="4"/>
            <a:endCxn id="525" idx="0"/>
          </p:cNvCxnSpPr>
          <p:nvPr/>
        </p:nvCxnSpPr>
        <p:spPr>
          <a:xfrm>
            <a:off x="7640246" y="26144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532" name="Google Shape;532;p35"/>
          <p:cNvCxnSpPr>
            <a:stCxn id="523" idx="5"/>
            <a:endCxn id="526" idx="0"/>
          </p:cNvCxnSpPr>
          <p:nvPr/>
        </p:nvCxnSpPr>
        <p:spPr>
          <a:xfrm>
            <a:off x="7774738" y="2567064"/>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533" name="Google Shape;533;p35"/>
          <p:cNvCxnSpPr>
            <a:stCxn id="524" idx="4"/>
            <a:endCxn id="527" idx="1"/>
          </p:cNvCxnSpPr>
          <p:nvPr/>
        </p:nvCxnSpPr>
        <p:spPr>
          <a:xfrm>
            <a:off x="6816200" y="3615029"/>
            <a:ext cx="340800" cy="417600"/>
          </a:xfrm>
          <a:prstGeom prst="straightConnector1">
            <a:avLst/>
          </a:prstGeom>
          <a:noFill/>
          <a:ln cap="flat" cmpd="sng" w="9525">
            <a:solidFill>
              <a:schemeClr val="dk2"/>
            </a:solidFill>
            <a:prstDash val="solid"/>
            <a:round/>
            <a:headEnd len="med" w="med" type="none"/>
            <a:tailEnd len="med" w="med" type="triangle"/>
          </a:ln>
        </p:spPr>
      </p:cxnSp>
      <p:cxnSp>
        <p:nvCxnSpPr>
          <p:cNvPr id="534" name="Google Shape;534;p35"/>
          <p:cNvCxnSpPr>
            <a:stCxn id="525" idx="4"/>
            <a:endCxn id="527" idx="7"/>
          </p:cNvCxnSpPr>
          <p:nvPr/>
        </p:nvCxnSpPr>
        <p:spPr>
          <a:xfrm flipH="1">
            <a:off x="7426046" y="3615029"/>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535" name="Google Shape;535;p35"/>
          <p:cNvCxnSpPr>
            <a:stCxn id="525" idx="4"/>
            <a:endCxn id="528" idx="1"/>
          </p:cNvCxnSpPr>
          <p:nvPr/>
        </p:nvCxnSpPr>
        <p:spPr>
          <a:xfrm>
            <a:off x="7640246" y="3615029"/>
            <a:ext cx="293400" cy="417600"/>
          </a:xfrm>
          <a:prstGeom prst="straightConnector1">
            <a:avLst/>
          </a:prstGeom>
          <a:noFill/>
          <a:ln cap="flat" cmpd="sng" w="9525">
            <a:solidFill>
              <a:schemeClr val="dk2"/>
            </a:solidFill>
            <a:prstDash val="solid"/>
            <a:round/>
            <a:headEnd len="med" w="med" type="none"/>
            <a:tailEnd len="med" w="med" type="triangle"/>
          </a:ln>
        </p:spPr>
      </p:cxnSp>
      <p:cxnSp>
        <p:nvCxnSpPr>
          <p:cNvPr id="536" name="Google Shape;536;p35"/>
          <p:cNvCxnSpPr>
            <a:stCxn id="526" idx="4"/>
            <a:endCxn id="528" idx="7"/>
          </p:cNvCxnSpPr>
          <p:nvPr/>
        </p:nvCxnSpPr>
        <p:spPr>
          <a:xfrm flipH="1">
            <a:off x="8202692" y="3567919"/>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537" name="Google Shape;537;p35"/>
          <p:cNvCxnSpPr>
            <a:stCxn id="527" idx="4"/>
            <a:endCxn id="529" idx="0"/>
          </p:cNvCxnSpPr>
          <p:nvPr/>
        </p:nvCxnSpPr>
        <p:spPr>
          <a:xfrm>
            <a:off x="7291533" y="4308806"/>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538" name="Google Shape;538;p35"/>
          <p:cNvCxnSpPr>
            <a:stCxn id="528" idx="4"/>
            <a:endCxn id="529" idx="0"/>
          </p:cNvCxnSpPr>
          <p:nvPr/>
        </p:nvCxnSpPr>
        <p:spPr>
          <a:xfrm flipH="1">
            <a:off x="7750505" y="4308806"/>
            <a:ext cx="317700" cy="373200"/>
          </a:xfrm>
          <a:prstGeom prst="straightConnector1">
            <a:avLst/>
          </a:prstGeom>
          <a:noFill/>
          <a:ln cap="flat" cmpd="sng" w="9525">
            <a:solidFill>
              <a:schemeClr val="dk2"/>
            </a:solidFill>
            <a:prstDash val="solid"/>
            <a:round/>
            <a:headEnd len="med" w="med" type="none"/>
            <a:tailEnd len="med" w="med" type="triangle"/>
          </a:ln>
        </p:spPr>
      </p:cxnSp>
      <p:sp>
        <p:nvSpPr>
          <p:cNvPr id="539" name="Google Shape;539;p35"/>
          <p:cNvSpPr/>
          <p:nvPr/>
        </p:nvSpPr>
        <p:spPr>
          <a:xfrm>
            <a:off x="5401875" y="3009150"/>
            <a:ext cx="599100" cy="1804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0" name="Google Shape;540;p35"/>
          <p:cNvSpPr/>
          <p:nvPr/>
        </p:nvSpPr>
        <p:spPr>
          <a:xfrm>
            <a:off x="5511409" y="4408250"/>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41" name="Google Shape;541;p35"/>
          <p:cNvSpPr/>
          <p:nvPr/>
        </p:nvSpPr>
        <p:spPr>
          <a:xfrm>
            <a:off x="5511213" y="4032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42" name="Google Shape;542;p35"/>
          <p:cNvSpPr/>
          <p:nvPr/>
        </p:nvSpPr>
        <p:spPr>
          <a:xfrm>
            <a:off x="5511233" y="3607668"/>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543" name="Google Shape;543;p35"/>
          <p:cNvSpPr/>
          <p:nvPr/>
        </p:nvSpPr>
        <p:spPr>
          <a:xfrm>
            <a:off x="5511395" y="318272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544" name="Google Shape;544;p35"/>
          <p:cNvSpPr txBox="1"/>
          <p:nvPr/>
        </p:nvSpPr>
        <p:spPr>
          <a:xfrm>
            <a:off x="5407125" y="4731652"/>
            <a:ext cx="7410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dk1"/>
                </a:solidFill>
              </a:rPr>
              <a:t>Stack</a:t>
            </a:r>
            <a:endParaRPr/>
          </a:p>
        </p:txBody>
      </p:sp>
      <p:sp>
        <p:nvSpPr>
          <p:cNvPr id="545" name="Google Shape;545;p35"/>
          <p:cNvSpPr/>
          <p:nvPr/>
        </p:nvSpPr>
        <p:spPr>
          <a:xfrm>
            <a:off x="5511234" y="403733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546" name="Google Shape;546;p35"/>
          <p:cNvSpPr/>
          <p:nvPr/>
        </p:nvSpPr>
        <p:spPr>
          <a:xfrm>
            <a:off x="5511230" y="3610043"/>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547" name="Google Shape;547;p35"/>
          <p:cNvSpPr/>
          <p:nvPr/>
        </p:nvSpPr>
        <p:spPr>
          <a:xfrm>
            <a:off x="5511392" y="403736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pic>
        <p:nvPicPr>
          <p:cNvPr id="548" name="Google Shape;548;p35"/>
          <p:cNvPicPr preferRelativeResize="0"/>
          <p:nvPr/>
        </p:nvPicPr>
        <p:blipFill>
          <a:blip r:embed="rId4">
            <a:alphaModFix/>
          </a:blip>
          <a:stretch>
            <a:fillRect/>
          </a:stretch>
        </p:blipFill>
        <p:spPr>
          <a:xfrm>
            <a:off x="5804586" y="1047873"/>
            <a:ext cx="3044338" cy="1039328"/>
          </a:xfrm>
          <a:prstGeom prst="rect">
            <a:avLst/>
          </a:prstGeom>
          <a:noFill/>
          <a:ln>
            <a:noFill/>
          </a:ln>
        </p:spPr>
      </p:pic>
      <p:sp>
        <p:nvSpPr>
          <p:cNvPr id="549" name="Google Shape;549;p35"/>
          <p:cNvSpPr txBox="1"/>
          <p:nvPr/>
        </p:nvSpPr>
        <p:spPr>
          <a:xfrm>
            <a:off x="79941" y="971200"/>
            <a:ext cx="42294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What is the size of visited array?</a:t>
            </a:r>
            <a:endParaRPr/>
          </a:p>
        </p:txBody>
      </p:sp>
      <p:sp>
        <p:nvSpPr>
          <p:cNvPr id="550" name="Google Shape;550;p35"/>
          <p:cNvSpPr txBox="1"/>
          <p:nvPr/>
        </p:nvSpPr>
        <p:spPr>
          <a:xfrm>
            <a:off x="71498" y="1431425"/>
            <a:ext cx="4185300" cy="6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accent1"/>
                </a:solidFill>
              </a:rPr>
              <a:t>Space Complexity</a:t>
            </a:r>
            <a:r>
              <a:rPr lang="en" sz="1300">
                <a:solidFill>
                  <a:schemeClr val="dk1"/>
                </a:solidFill>
              </a:rPr>
              <a:t>: O(V) for the visited array. What about the Stack? </a:t>
            </a:r>
            <a:endParaRPr/>
          </a:p>
        </p:txBody>
      </p:sp>
      <p:sp>
        <p:nvSpPr>
          <p:cNvPr id="551" name="Google Shape;551;p35"/>
          <p:cNvSpPr txBox="1"/>
          <p:nvPr/>
        </p:nvSpPr>
        <p:spPr>
          <a:xfrm>
            <a:off x="72009" y="2090488"/>
            <a:ext cx="43017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accent1"/>
                </a:solidFill>
              </a:rPr>
              <a:t>Space Complexity</a:t>
            </a:r>
            <a:r>
              <a:rPr lang="en" sz="1300">
                <a:solidFill>
                  <a:schemeClr val="dk1"/>
                </a:solidFill>
              </a:rPr>
              <a:t>: O(V-1) in worst case for the </a:t>
            </a:r>
            <a:r>
              <a:rPr lang="en" sz="1300">
                <a:solidFill>
                  <a:schemeClr val="accent1"/>
                </a:solidFill>
              </a:rPr>
              <a:t>Stack</a:t>
            </a:r>
            <a:r>
              <a:rPr lang="en" sz="1300">
                <a:solidFill>
                  <a:schemeClr val="dk1"/>
                </a:solidFill>
              </a:rPr>
              <a:t>. </a:t>
            </a:r>
            <a:endParaRPr/>
          </a:p>
        </p:txBody>
      </p:sp>
      <p:sp>
        <p:nvSpPr>
          <p:cNvPr id="552" name="Google Shape;552;p35"/>
          <p:cNvSpPr txBox="1"/>
          <p:nvPr/>
        </p:nvSpPr>
        <p:spPr>
          <a:xfrm>
            <a:off x="63884" y="2567075"/>
            <a:ext cx="32361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So, </a:t>
            </a:r>
            <a:r>
              <a:rPr lang="en" sz="1300">
                <a:solidFill>
                  <a:srgbClr val="0000FF"/>
                </a:solidFill>
              </a:rPr>
              <a:t>space complexity of DFS is O(V)</a:t>
            </a:r>
            <a:r>
              <a:rPr lang="en" sz="1300">
                <a:solidFill>
                  <a:schemeClr val="dk1"/>
                </a:solidFill>
              </a:rPr>
              <a:t>.</a:t>
            </a:r>
            <a:endParaRPr/>
          </a:p>
        </p:txBody>
      </p:sp>
      <p:sp>
        <p:nvSpPr>
          <p:cNvPr id="553" name="Google Shape;553;p35"/>
          <p:cNvSpPr txBox="1"/>
          <p:nvPr/>
        </p:nvSpPr>
        <p:spPr>
          <a:xfrm>
            <a:off x="79950" y="3291525"/>
            <a:ext cx="3824100" cy="6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Time complexity using adj. list = </a:t>
            </a:r>
            <a:r>
              <a:rPr lang="en" sz="1300">
                <a:solidFill>
                  <a:srgbClr val="FF0000"/>
                </a:solidFill>
              </a:rPr>
              <a:t>O(V+E)</a:t>
            </a:r>
            <a:endParaRPr sz="1300">
              <a:solidFill>
                <a:srgbClr val="FF0000"/>
              </a:solidFill>
            </a:endParaRPr>
          </a:p>
          <a:p>
            <a:pPr indent="0" lvl="0" marL="0" rtl="0" algn="l">
              <a:lnSpc>
                <a:spcPct val="150000"/>
              </a:lnSpc>
              <a:spcBef>
                <a:spcPts val="0"/>
              </a:spcBef>
              <a:spcAft>
                <a:spcPts val="0"/>
              </a:spcAft>
              <a:buNone/>
            </a:pPr>
            <a:r>
              <a:rPr lang="en" sz="1300">
                <a:solidFill>
                  <a:schemeClr val="dk1"/>
                </a:solidFill>
              </a:rPr>
              <a:t>Time complexity using adj. m</a:t>
            </a:r>
            <a:r>
              <a:rPr lang="en" sz="1300">
                <a:solidFill>
                  <a:schemeClr val="dk1"/>
                </a:solidFill>
              </a:rPr>
              <a:t>atrix = </a:t>
            </a:r>
            <a:r>
              <a:rPr lang="en" sz="1300">
                <a:solidFill>
                  <a:srgbClr val="FF0000"/>
                </a:solidFill>
              </a:rPr>
              <a:t>O(V</a:t>
            </a:r>
            <a:r>
              <a:rPr baseline="30000" lang="en" sz="1300">
                <a:solidFill>
                  <a:srgbClr val="FF0000"/>
                </a:solidFill>
              </a:rPr>
              <a:t>2</a:t>
            </a:r>
            <a:r>
              <a:rPr lang="en" sz="1300">
                <a:solidFill>
                  <a:srgbClr val="FF0000"/>
                </a:solidFill>
              </a:rPr>
              <a:t>)</a:t>
            </a:r>
            <a:r>
              <a:rPr lang="en" sz="1300">
                <a:solidFill>
                  <a:schemeClr val="dk1"/>
                </a:solidFill>
              </a:rPr>
              <a:t>  </a:t>
            </a:r>
            <a:r>
              <a:rPr lang="en" sz="1300">
                <a:solidFill>
                  <a:schemeClr val="dk1"/>
                </a:solidFill>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36"/>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559" name="Google Shape;559;p36"/>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560" name="Google Shape;560;p36"/>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BFS Vs </a:t>
            </a:r>
            <a:r>
              <a:rPr lang="en" sz="2200"/>
              <a:t>DFS</a:t>
            </a:r>
            <a:endParaRPr sz="2200"/>
          </a:p>
        </p:txBody>
      </p:sp>
      <p:graphicFrame>
        <p:nvGraphicFramePr>
          <p:cNvPr id="561" name="Google Shape;561;p36"/>
          <p:cNvGraphicFramePr/>
          <p:nvPr/>
        </p:nvGraphicFramePr>
        <p:xfrm>
          <a:off x="1077775" y="1372500"/>
          <a:ext cx="3000000" cy="3000000"/>
        </p:xfrm>
        <a:graphic>
          <a:graphicData uri="http://schemas.openxmlformats.org/drawingml/2006/table">
            <a:tbl>
              <a:tblPr>
                <a:noFill/>
                <a:tableStyleId>{E9DB5CD6-74FE-4EA2-8F53-B729D30E369B}</a:tableStyleId>
              </a:tblPr>
              <a:tblGrid>
                <a:gridCol w="1524225"/>
                <a:gridCol w="2173875"/>
                <a:gridCol w="2648625"/>
              </a:tblGrid>
              <a:tr h="387850">
                <a:tc>
                  <a:txBody>
                    <a:bodyPr/>
                    <a:lstStyle/>
                    <a:p>
                      <a:pPr indent="0" lvl="0" marL="182880" rtl="0" algn="ctr">
                        <a:lnSpc>
                          <a:spcPct val="200000"/>
                        </a:lnSpc>
                        <a:spcBef>
                          <a:spcPts val="0"/>
                        </a:spcBef>
                        <a:spcAft>
                          <a:spcPts val="0"/>
                        </a:spcAft>
                        <a:buNone/>
                      </a:pPr>
                      <a:r>
                        <a:rPr b="1" lang="en" sz="1200">
                          <a:latin typeface="Times New Roman"/>
                          <a:ea typeface="Times New Roman"/>
                          <a:cs typeface="Times New Roman"/>
                          <a:sym typeface="Times New Roman"/>
                        </a:rPr>
                        <a:t>Feature</a:t>
                      </a:r>
                      <a:endParaRPr b="1"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A4C2F4"/>
                    </a:solidFill>
                  </a:tcPr>
                </a:tc>
                <a:tc>
                  <a:txBody>
                    <a:bodyPr/>
                    <a:lstStyle/>
                    <a:p>
                      <a:pPr indent="0" lvl="0" marL="182880" rtl="0" algn="ctr">
                        <a:lnSpc>
                          <a:spcPct val="200000"/>
                        </a:lnSpc>
                        <a:spcBef>
                          <a:spcPts val="0"/>
                        </a:spcBef>
                        <a:spcAft>
                          <a:spcPts val="0"/>
                        </a:spcAft>
                        <a:buNone/>
                      </a:pPr>
                      <a:r>
                        <a:rPr b="1" lang="en" sz="1200">
                          <a:latin typeface="Times New Roman"/>
                          <a:ea typeface="Times New Roman"/>
                          <a:cs typeface="Times New Roman"/>
                          <a:sym typeface="Times New Roman"/>
                        </a:rPr>
                        <a:t>BFS (Breadth-First)</a:t>
                      </a:r>
                      <a:endParaRPr b="1"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A4C2F4"/>
                    </a:solidFill>
                  </a:tcPr>
                </a:tc>
                <a:tc>
                  <a:txBody>
                    <a:bodyPr/>
                    <a:lstStyle/>
                    <a:p>
                      <a:pPr indent="0" lvl="0" marL="182880" rtl="0" algn="ctr">
                        <a:lnSpc>
                          <a:spcPct val="200000"/>
                        </a:lnSpc>
                        <a:spcBef>
                          <a:spcPts val="0"/>
                        </a:spcBef>
                        <a:spcAft>
                          <a:spcPts val="0"/>
                        </a:spcAft>
                        <a:buNone/>
                      </a:pPr>
                      <a:r>
                        <a:rPr b="1" lang="en" sz="1200">
                          <a:latin typeface="Times New Roman"/>
                          <a:ea typeface="Times New Roman"/>
                          <a:cs typeface="Times New Roman"/>
                          <a:sym typeface="Times New Roman"/>
                        </a:rPr>
                        <a:t>DFS (Depth-First)</a:t>
                      </a:r>
                      <a:endParaRPr b="1"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A4C2F4"/>
                    </a:solidFill>
                  </a:tcPr>
                </a:tc>
              </a:tr>
              <a:tr h="387850">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Approach</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Level-by-level (wide first)</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Deep first, then backtrack</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7850">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Data Structure</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Queue (FIFO)</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Stack (LIFO) / Recursion</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7850">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Time Complexity</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O(V+E)</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O(V+E)</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7850">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Space Complexity</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O(V)</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O(V)(recursive calls)</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7850">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Use Cases</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Shortest path</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82880" rtl="0" algn="just">
                        <a:lnSpc>
                          <a:spcPct val="200000"/>
                        </a:lnSpc>
                        <a:spcBef>
                          <a:spcPts val="0"/>
                        </a:spcBef>
                        <a:spcAft>
                          <a:spcPts val="0"/>
                        </a:spcAft>
                        <a:buNone/>
                      </a:pPr>
                      <a:r>
                        <a:rPr lang="en" sz="1200">
                          <a:latin typeface="Times New Roman"/>
                          <a:ea typeface="Times New Roman"/>
                          <a:cs typeface="Times New Roman"/>
                          <a:sym typeface="Times New Roman"/>
                        </a:rPr>
                        <a:t>Maze solving, cycle detection</a:t>
                      </a:r>
                      <a:endParaRPr sz="1200">
                        <a:latin typeface="Times New Roman"/>
                        <a:ea typeface="Times New Roman"/>
                        <a:cs typeface="Times New Roman"/>
                        <a:sym typeface="Times New Roman"/>
                      </a:endParaRPr>
                    </a:p>
                  </a:txBody>
                  <a:tcPr marT="100575" marB="9525" marR="9525" marL="95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37"/>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567" name="Google Shape;567;p37"/>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568" name="Google Shape;568;p37"/>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Topological sort</a:t>
            </a:r>
            <a:endParaRPr sz="2200"/>
          </a:p>
        </p:txBody>
      </p:sp>
      <p:sp>
        <p:nvSpPr>
          <p:cNvPr id="569" name="Google Shape;569;p37"/>
          <p:cNvSpPr/>
          <p:nvPr/>
        </p:nvSpPr>
        <p:spPr>
          <a:xfrm>
            <a:off x="1129525"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70" name="Google Shape;570;p37"/>
          <p:cNvSpPr/>
          <p:nvPr/>
        </p:nvSpPr>
        <p:spPr>
          <a:xfrm>
            <a:off x="7450046" y="2404604"/>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71" name="Google Shape;571;p37"/>
          <p:cNvSpPr/>
          <p:nvPr/>
        </p:nvSpPr>
        <p:spPr>
          <a:xfrm>
            <a:off x="6626000" y="3405208"/>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72" name="Google Shape;572;p37"/>
          <p:cNvSpPr/>
          <p:nvPr/>
        </p:nvSpPr>
        <p:spPr>
          <a:xfrm>
            <a:off x="7450046" y="3405208"/>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573" name="Google Shape;573;p37"/>
          <p:cNvSpPr/>
          <p:nvPr/>
        </p:nvSpPr>
        <p:spPr>
          <a:xfrm>
            <a:off x="8274092" y="3358098"/>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574" name="Google Shape;574;p37"/>
          <p:cNvSpPr/>
          <p:nvPr/>
        </p:nvSpPr>
        <p:spPr>
          <a:xfrm>
            <a:off x="7101333" y="4098985"/>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575" name="Google Shape;575;p37"/>
          <p:cNvSpPr/>
          <p:nvPr/>
        </p:nvSpPr>
        <p:spPr>
          <a:xfrm>
            <a:off x="7878005" y="4098985"/>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576" name="Google Shape;576;p37"/>
          <p:cNvSpPr/>
          <p:nvPr/>
        </p:nvSpPr>
        <p:spPr>
          <a:xfrm>
            <a:off x="7560320" y="4795657"/>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577" name="Google Shape;577;p37"/>
          <p:cNvCxnSpPr>
            <a:stCxn id="570" idx="3"/>
            <a:endCxn id="571" idx="0"/>
          </p:cNvCxnSpPr>
          <p:nvPr/>
        </p:nvCxnSpPr>
        <p:spPr>
          <a:xfrm flipH="1">
            <a:off x="6816054" y="2680643"/>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578" name="Google Shape;578;p37"/>
          <p:cNvCxnSpPr>
            <a:stCxn id="570" idx="4"/>
            <a:endCxn id="572" idx="0"/>
          </p:cNvCxnSpPr>
          <p:nvPr/>
        </p:nvCxnSpPr>
        <p:spPr>
          <a:xfrm>
            <a:off x="7640246" y="2728004"/>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579" name="Google Shape;579;p37"/>
          <p:cNvCxnSpPr>
            <a:stCxn id="570" idx="5"/>
            <a:endCxn id="573" idx="0"/>
          </p:cNvCxnSpPr>
          <p:nvPr/>
        </p:nvCxnSpPr>
        <p:spPr>
          <a:xfrm>
            <a:off x="7774738" y="2680643"/>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580" name="Google Shape;580;p37"/>
          <p:cNvCxnSpPr>
            <a:stCxn id="571" idx="4"/>
            <a:endCxn id="574" idx="1"/>
          </p:cNvCxnSpPr>
          <p:nvPr/>
        </p:nvCxnSpPr>
        <p:spPr>
          <a:xfrm>
            <a:off x="6816200" y="3728608"/>
            <a:ext cx="340800" cy="417600"/>
          </a:xfrm>
          <a:prstGeom prst="straightConnector1">
            <a:avLst/>
          </a:prstGeom>
          <a:noFill/>
          <a:ln cap="flat" cmpd="sng" w="9525">
            <a:solidFill>
              <a:schemeClr val="dk2"/>
            </a:solidFill>
            <a:prstDash val="solid"/>
            <a:round/>
            <a:headEnd len="med" w="med" type="none"/>
            <a:tailEnd len="med" w="med" type="triangle"/>
          </a:ln>
        </p:spPr>
      </p:cxnSp>
      <p:cxnSp>
        <p:nvCxnSpPr>
          <p:cNvPr id="581" name="Google Shape;581;p37"/>
          <p:cNvCxnSpPr>
            <a:stCxn id="572" idx="4"/>
            <a:endCxn id="574" idx="7"/>
          </p:cNvCxnSpPr>
          <p:nvPr/>
        </p:nvCxnSpPr>
        <p:spPr>
          <a:xfrm flipH="1">
            <a:off x="7426046" y="3728608"/>
            <a:ext cx="214200" cy="417600"/>
          </a:xfrm>
          <a:prstGeom prst="straightConnector1">
            <a:avLst/>
          </a:prstGeom>
          <a:noFill/>
          <a:ln cap="flat" cmpd="sng" w="9525">
            <a:solidFill>
              <a:schemeClr val="dk2"/>
            </a:solidFill>
            <a:prstDash val="solid"/>
            <a:round/>
            <a:headEnd len="med" w="med" type="none"/>
            <a:tailEnd len="med" w="med" type="triangle"/>
          </a:ln>
        </p:spPr>
      </p:cxnSp>
      <p:cxnSp>
        <p:nvCxnSpPr>
          <p:cNvPr id="582" name="Google Shape;582;p37"/>
          <p:cNvCxnSpPr>
            <a:stCxn id="572" idx="4"/>
            <a:endCxn id="575" idx="1"/>
          </p:cNvCxnSpPr>
          <p:nvPr/>
        </p:nvCxnSpPr>
        <p:spPr>
          <a:xfrm>
            <a:off x="7640246" y="3728608"/>
            <a:ext cx="293400" cy="417600"/>
          </a:xfrm>
          <a:prstGeom prst="straightConnector1">
            <a:avLst/>
          </a:prstGeom>
          <a:noFill/>
          <a:ln cap="flat" cmpd="sng" w="9525">
            <a:solidFill>
              <a:schemeClr val="dk2"/>
            </a:solidFill>
            <a:prstDash val="solid"/>
            <a:round/>
            <a:headEnd len="med" w="med" type="none"/>
            <a:tailEnd len="med" w="med" type="triangle"/>
          </a:ln>
        </p:spPr>
      </p:cxnSp>
      <p:cxnSp>
        <p:nvCxnSpPr>
          <p:cNvPr id="583" name="Google Shape;583;p37"/>
          <p:cNvCxnSpPr>
            <a:stCxn id="573" idx="4"/>
            <a:endCxn id="575" idx="7"/>
          </p:cNvCxnSpPr>
          <p:nvPr/>
        </p:nvCxnSpPr>
        <p:spPr>
          <a:xfrm flipH="1">
            <a:off x="8202692" y="3681498"/>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584" name="Google Shape;584;p37"/>
          <p:cNvCxnSpPr>
            <a:stCxn id="574" idx="4"/>
            <a:endCxn id="576" idx="0"/>
          </p:cNvCxnSpPr>
          <p:nvPr/>
        </p:nvCxnSpPr>
        <p:spPr>
          <a:xfrm>
            <a:off x="7291533" y="4422385"/>
            <a:ext cx="459000" cy="373200"/>
          </a:xfrm>
          <a:prstGeom prst="straightConnector1">
            <a:avLst/>
          </a:prstGeom>
          <a:noFill/>
          <a:ln cap="flat" cmpd="sng" w="9525">
            <a:solidFill>
              <a:schemeClr val="dk2"/>
            </a:solidFill>
            <a:prstDash val="solid"/>
            <a:round/>
            <a:headEnd len="med" w="med" type="none"/>
            <a:tailEnd len="med" w="med" type="triangle"/>
          </a:ln>
        </p:spPr>
      </p:cxnSp>
      <p:cxnSp>
        <p:nvCxnSpPr>
          <p:cNvPr id="585" name="Google Shape;585;p37"/>
          <p:cNvCxnSpPr>
            <a:stCxn id="575" idx="4"/>
            <a:endCxn id="576" idx="0"/>
          </p:cNvCxnSpPr>
          <p:nvPr/>
        </p:nvCxnSpPr>
        <p:spPr>
          <a:xfrm flipH="1">
            <a:off x="7750505" y="4422385"/>
            <a:ext cx="317700" cy="373200"/>
          </a:xfrm>
          <a:prstGeom prst="straightConnector1">
            <a:avLst/>
          </a:prstGeom>
          <a:noFill/>
          <a:ln cap="flat" cmpd="sng" w="9525">
            <a:solidFill>
              <a:schemeClr val="dk2"/>
            </a:solidFill>
            <a:prstDash val="solid"/>
            <a:round/>
            <a:headEnd len="med" w="med" type="none"/>
            <a:tailEnd len="med" w="med" type="triangle"/>
          </a:ln>
        </p:spPr>
      </p:cxnSp>
      <p:sp>
        <p:nvSpPr>
          <p:cNvPr id="586" name="Google Shape;586;p37"/>
          <p:cNvSpPr txBox="1"/>
          <p:nvPr/>
        </p:nvSpPr>
        <p:spPr>
          <a:xfrm>
            <a:off x="298549" y="3514575"/>
            <a:ext cx="859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chemeClr val="accent1"/>
                </a:solidFill>
              </a:rPr>
              <a:t>Visited:</a:t>
            </a:r>
            <a:endParaRPr/>
          </a:p>
        </p:txBody>
      </p:sp>
      <p:sp>
        <p:nvSpPr>
          <p:cNvPr id="587" name="Google Shape;587;p37"/>
          <p:cNvSpPr/>
          <p:nvPr/>
        </p:nvSpPr>
        <p:spPr>
          <a:xfrm>
            <a:off x="5401875" y="3085350"/>
            <a:ext cx="599100" cy="1708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8" name="Google Shape;588;p37"/>
          <p:cNvSpPr/>
          <p:nvPr/>
        </p:nvSpPr>
        <p:spPr>
          <a:xfrm rot="-5404260">
            <a:off x="7519133" y="2217162"/>
            <a:ext cx="242100" cy="1248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9" name="Google Shape;589;p37"/>
          <p:cNvSpPr txBox="1"/>
          <p:nvPr/>
        </p:nvSpPr>
        <p:spPr>
          <a:xfrm>
            <a:off x="7370275" y="1824629"/>
            <a:ext cx="649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start</a:t>
            </a:r>
            <a:endParaRPr/>
          </a:p>
        </p:txBody>
      </p:sp>
      <p:sp>
        <p:nvSpPr>
          <p:cNvPr id="590" name="Google Shape;590;p37"/>
          <p:cNvSpPr/>
          <p:nvPr/>
        </p:nvSpPr>
        <p:spPr>
          <a:xfrm>
            <a:off x="5511409" y="4410166"/>
            <a:ext cx="380400" cy="3063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91" name="Google Shape;591;p37"/>
          <p:cNvSpPr/>
          <p:nvPr/>
        </p:nvSpPr>
        <p:spPr>
          <a:xfrm>
            <a:off x="295754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92" name="Google Shape;592;p37"/>
          <p:cNvSpPr/>
          <p:nvPr/>
        </p:nvSpPr>
        <p:spPr>
          <a:xfrm>
            <a:off x="5511213" y="4054489"/>
            <a:ext cx="380400" cy="3063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93" name="Google Shape;593;p37"/>
          <p:cNvSpPr/>
          <p:nvPr/>
        </p:nvSpPr>
        <p:spPr>
          <a:xfrm>
            <a:off x="3026434" y="42351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594" name="Google Shape;594;p37"/>
          <p:cNvSpPr/>
          <p:nvPr/>
        </p:nvSpPr>
        <p:spPr>
          <a:xfrm>
            <a:off x="1115296" y="42351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595" name="Google Shape;595;p37"/>
          <p:cNvSpPr/>
          <p:nvPr/>
        </p:nvSpPr>
        <p:spPr>
          <a:xfrm>
            <a:off x="1640100" y="42351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96" name="Google Shape;596;p37"/>
          <p:cNvSpPr/>
          <p:nvPr/>
        </p:nvSpPr>
        <p:spPr>
          <a:xfrm>
            <a:off x="5511233" y="3652091"/>
            <a:ext cx="380400" cy="3063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597" name="Google Shape;597;p37"/>
          <p:cNvSpPr/>
          <p:nvPr/>
        </p:nvSpPr>
        <p:spPr>
          <a:xfrm>
            <a:off x="1588525"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98" name="Google Shape;598;p37"/>
          <p:cNvSpPr/>
          <p:nvPr/>
        </p:nvSpPr>
        <p:spPr>
          <a:xfrm>
            <a:off x="3854663"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599" name="Google Shape;599;p37"/>
          <p:cNvSpPr/>
          <p:nvPr/>
        </p:nvSpPr>
        <p:spPr>
          <a:xfrm>
            <a:off x="341621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00" name="Google Shape;600;p37"/>
          <p:cNvSpPr/>
          <p:nvPr/>
        </p:nvSpPr>
        <p:spPr>
          <a:xfrm>
            <a:off x="2501923"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01" name="Google Shape;601;p37"/>
          <p:cNvSpPr/>
          <p:nvPr/>
        </p:nvSpPr>
        <p:spPr>
          <a:xfrm>
            <a:off x="2122783" y="423513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602" name="Google Shape;602;p37"/>
          <p:cNvSpPr/>
          <p:nvPr/>
        </p:nvSpPr>
        <p:spPr>
          <a:xfrm>
            <a:off x="5511395" y="3249712"/>
            <a:ext cx="380400" cy="3063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603" name="Google Shape;603;p37"/>
          <p:cNvSpPr/>
          <p:nvPr/>
        </p:nvSpPr>
        <p:spPr>
          <a:xfrm>
            <a:off x="113064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04" name="Google Shape;604;p37"/>
          <p:cNvSpPr/>
          <p:nvPr/>
        </p:nvSpPr>
        <p:spPr>
          <a:xfrm>
            <a:off x="3478255" y="4235131"/>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05" name="Google Shape;605;p37"/>
          <p:cNvSpPr/>
          <p:nvPr/>
        </p:nvSpPr>
        <p:spPr>
          <a:xfrm>
            <a:off x="2574595" y="4235116"/>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606" name="Google Shape;606;p37"/>
          <p:cNvSpPr txBox="1"/>
          <p:nvPr/>
        </p:nvSpPr>
        <p:spPr>
          <a:xfrm>
            <a:off x="60551" y="4093651"/>
            <a:ext cx="1067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DFS</a:t>
            </a:r>
            <a:endParaRPr sz="1300">
              <a:solidFill>
                <a:schemeClr val="dk1"/>
              </a:solidFill>
            </a:endParaRPr>
          </a:p>
          <a:p>
            <a:pPr indent="0" lvl="0" marL="0" rtl="0" algn="l">
              <a:spcBef>
                <a:spcPts val="0"/>
              </a:spcBef>
              <a:spcAft>
                <a:spcPts val="0"/>
              </a:spcAft>
              <a:buNone/>
            </a:pPr>
            <a:r>
              <a:rPr lang="en" sz="1300">
                <a:solidFill>
                  <a:schemeClr val="dk1"/>
                </a:solidFill>
              </a:rPr>
              <a:t>Sequence</a:t>
            </a:r>
            <a:endParaRPr sz="1300">
              <a:solidFill>
                <a:schemeClr val="dk1"/>
              </a:solidFill>
            </a:endParaRPr>
          </a:p>
        </p:txBody>
      </p:sp>
      <p:sp>
        <p:nvSpPr>
          <p:cNvPr id="607" name="Google Shape;607;p37"/>
          <p:cNvSpPr txBox="1"/>
          <p:nvPr/>
        </p:nvSpPr>
        <p:spPr>
          <a:xfrm>
            <a:off x="5407125" y="4716398"/>
            <a:ext cx="741000" cy="400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chemeClr val="dk1"/>
                </a:solidFill>
              </a:rPr>
              <a:t>Stack</a:t>
            </a:r>
            <a:endParaRPr/>
          </a:p>
        </p:txBody>
      </p:sp>
      <p:sp>
        <p:nvSpPr>
          <p:cNvPr id="608" name="Google Shape;608;p37"/>
          <p:cNvSpPr/>
          <p:nvPr/>
        </p:nvSpPr>
        <p:spPr>
          <a:xfrm>
            <a:off x="5511234" y="4058949"/>
            <a:ext cx="380400" cy="306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09" name="Google Shape;609;p37"/>
          <p:cNvSpPr/>
          <p:nvPr/>
        </p:nvSpPr>
        <p:spPr>
          <a:xfrm>
            <a:off x="2047528" y="3594675"/>
            <a:ext cx="459000" cy="240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10" name="Google Shape;610;p37"/>
          <p:cNvSpPr/>
          <p:nvPr/>
        </p:nvSpPr>
        <p:spPr>
          <a:xfrm>
            <a:off x="5511230" y="3654340"/>
            <a:ext cx="380400" cy="3063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11" name="Google Shape;611;p37"/>
          <p:cNvSpPr/>
          <p:nvPr/>
        </p:nvSpPr>
        <p:spPr>
          <a:xfrm>
            <a:off x="5511392" y="4058977"/>
            <a:ext cx="380400" cy="3063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612" name="Google Shape;612;p37"/>
          <p:cNvSpPr/>
          <p:nvPr/>
        </p:nvSpPr>
        <p:spPr>
          <a:xfrm>
            <a:off x="3930080" y="42351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613" name="Google Shape;613;p37"/>
          <p:cNvSpPr txBox="1"/>
          <p:nvPr/>
        </p:nvSpPr>
        <p:spPr>
          <a:xfrm>
            <a:off x="62125" y="971200"/>
            <a:ext cx="6506400" cy="6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if G contains an edge </a:t>
            </a:r>
            <a:r>
              <a:rPr lang="en" sz="1300">
                <a:solidFill>
                  <a:schemeClr val="dk1"/>
                </a:solidFill>
                <a:latin typeface="Lobster"/>
                <a:ea typeface="Lobster"/>
                <a:cs typeface="Lobster"/>
                <a:sym typeface="Lobster"/>
              </a:rPr>
              <a:t>E</a:t>
            </a:r>
            <a:r>
              <a:rPr lang="en" sz="1300">
                <a:solidFill>
                  <a:schemeClr val="dk1"/>
                </a:solidFill>
              </a:rPr>
              <a:t> (</a:t>
            </a:r>
            <a:r>
              <a:rPr lang="en" sz="1300">
                <a:solidFill>
                  <a:schemeClr val="dk1"/>
                </a:solidFill>
                <a:latin typeface="Lobster"/>
                <a:ea typeface="Lobster"/>
                <a:cs typeface="Lobster"/>
                <a:sym typeface="Lobster"/>
              </a:rPr>
              <a:t>u,v</a:t>
            </a:r>
            <a:r>
              <a:rPr lang="en" sz="1300">
                <a:solidFill>
                  <a:schemeClr val="dk1"/>
                </a:solidFill>
              </a:rPr>
              <a:t>), then </a:t>
            </a:r>
            <a:r>
              <a:rPr lang="en" sz="1300">
                <a:solidFill>
                  <a:schemeClr val="accent1"/>
                </a:solidFill>
                <a:latin typeface="Lobster"/>
                <a:ea typeface="Lobster"/>
                <a:cs typeface="Lobster"/>
                <a:sym typeface="Lobster"/>
              </a:rPr>
              <a:t>u </a:t>
            </a:r>
            <a:r>
              <a:rPr lang="en" sz="1300">
                <a:solidFill>
                  <a:schemeClr val="accent1"/>
                </a:solidFill>
              </a:rPr>
              <a:t>appears before </a:t>
            </a:r>
            <a:r>
              <a:rPr lang="en" sz="1300">
                <a:solidFill>
                  <a:schemeClr val="accent1"/>
                </a:solidFill>
                <a:latin typeface="Lobster"/>
                <a:ea typeface="Lobster"/>
                <a:cs typeface="Lobster"/>
                <a:sym typeface="Lobster"/>
              </a:rPr>
              <a:t>v</a:t>
            </a:r>
            <a:r>
              <a:rPr lang="en" sz="1300">
                <a:solidFill>
                  <a:schemeClr val="dk1"/>
                </a:solidFill>
              </a:rPr>
              <a:t> in the topological ordering.</a:t>
            </a:r>
            <a:endParaRPr sz="1300">
              <a:solidFill>
                <a:schemeClr val="dk1"/>
              </a:solidFill>
            </a:endParaRPr>
          </a:p>
          <a:p>
            <a:pPr indent="0" lvl="0" marL="0" rtl="0" algn="l">
              <a:lnSpc>
                <a:spcPct val="150000"/>
              </a:lnSpc>
              <a:spcBef>
                <a:spcPts val="0"/>
              </a:spcBef>
              <a:spcAft>
                <a:spcPts val="0"/>
              </a:spcAft>
              <a:buNone/>
            </a:pPr>
            <a:r>
              <a:rPr lang="en" sz="1300">
                <a:solidFill>
                  <a:schemeClr val="dk1"/>
                </a:solidFill>
              </a:rPr>
              <a:t>(</a:t>
            </a:r>
            <a:r>
              <a:rPr lang="en" sz="1300" u="sng">
                <a:solidFill>
                  <a:schemeClr val="dk1"/>
                </a:solidFill>
              </a:rPr>
              <a:t>linear</a:t>
            </a:r>
            <a:r>
              <a:rPr lang="en" sz="1300" u="sng">
                <a:solidFill>
                  <a:schemeClr val="dk1"/>
                </a:solidFill>
              </a:rPr>
              <a:t> ordering of the vertices </a:t>
            </a:r>
            <a:r>
              <a:rPr lang="en" sz="1300">
                <a:solidFill>
                  <a:schemeClr val="dk1"/>
                </a:solidFill>
              </a:rPr>
              <a:t>)</a:t>
            </a:r>
            <a:endParaRPr sz="1300">
              <a:solidFill>
                <a:schemeClr val="dk1"/>
              </a:solidFill>
            </a:endParaRPr>
          </a:p>
        </p:txBody>
      </p:sp>
      <p:sp>
        <p:nvSpPr>
          <p:cNvPr id="614" name="Google Shape;614;p37"/>
          <p:cNvSpPr txBox="1"/>
          <p:nvPr/>
        </p:nvSpPr>
        <p:spPr>
          <a:xfrm>
            <a:off x="62125" y="1641800"/>
            <a:ext cx="65064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Insert the </a:t>
            </a:r>
            <a:r>
              <a:rPr lang="en" sz="1300">
                <a:solidFill>
                  <a:schemeClr val="accent1"/>
                </a:solidFill>
              </a:rPr>
              <a:t>popped</a:t>
            </a:r>
            <a:r>
              <a:rPr lang="en" sz="1300">
                <a:solidFill>
                  <a:schemeClr val="accent1"/>
                </a:solidFill>
              </a:rPr>
              <a:t> element</a:t>
            </a:r>
            <a:r>
              <a:rPr lang="en" sz="1300">
                <a:solidFill>
                  <a:schemeClr val="dk1"/>
                </a:solidFill>
              </a:rPr>
              <a:t> in </a:t>
            </a:r>
            <a:r>
              <a:rPr lang="en" sz="1300" u="sng">
                <a:solidFill>
                  <a:schemeClr val="dk1"/>
                </a:solidFill>
              </a:rPr>
              <a:t>front</a:t>
            </a:r>
            <a:r>
              <a:rPr lang="en" sz="1300">
                <a:solidFill>
                  <a:schemeClr val="dk1"/>
                </a:solidFill>
              </a:rPr>
              <a:t> of a linked list</a:t>
            </a:r>
            <a:endParaRPr sz="1300">
              <a:solidFill>
                <a:schemeClr val="dk1"/>
              </a:solidFill>
            </a:endParaRPr>
          </a:p>
        </p:txBody>
      </p:sp>
      <p:sp>
        <p:nvSpPr>
          <p:cNvPr id="615" name="Google Shape;615;p37"/>
          <p:cNvSpPr txBox="1"/>
          <p:nvPr/>
        </p:nvSpPr>
        <p:spPr>
          <a:xfrm>
            <a:off x="146150" y="2323575"/>
            <a:ext cx="1177200" cy="6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T</a:t>
            </a:r>
            <a:r>
              <a:rPr lang="en" sz="1300">
                <a:solidFill>
                  <a:schemeClr val="dk1"/>
                </a:solidFill>
              </a:rPr>
              <a:t>opological</a:t>
            </a:r>
            <a:endParaRPr sz="1300">
              <a:solidFill>
                <a:schemeClr val="dk1"/>
              </a:solidFill>
            </a:endParaRPr>
          </a:p>
          <a:p>
            <a:pPr indent="0" lvl="0" marL="0" rtl="0" algn="l">
              <a:lnSpc>
                <a:spcPct val="150000"/>
              </a:lnSpc>
              <a:spcBef>
                <a:spcPts val="0"/>
              </a:spcBef>
              <a:spcAft>
                <a:spcPts val="0"/>
              </a:spcAft>
              <a:buNone/>
            </a:pPr>
            <a:r>
              <a:rPr lang="en" sz="1300">
                <a:solidFill>
                  <a:schemeClr val="dk1"/>
                </a:solidFill>
              </a:rPr>
              <a:t>Ordering</a:t>
            </a:r>
            <a:endParaRPr sz="1300">
              <a:solidFill>
                <a:schemeClr val="dk1"/>
              </a:solidFill>
            </a:endParaRPr>
          </a:p>
        </p:txBody>
      </p:sp>
      <p:sp>
        <p:nvSpPr>
          <p:cNvPr id="616" name="Google Shape;616;p37"/>
          <p:cNvSpPr/>
          <p:nvPr/>
        </p:nvSpPr>
        <p:spPr>
          <a:xfrm>
            <a:off x="4829145" y="2457141"/>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617" name="Google Shape;617;p37"/>
          <p:cNvSpPr/>
          <p:nvPr/>
        </p:nvSpPr>
        <p:spPr>
          <a:xfrm>
            <a:off x="4168833" y="245715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618" name="Google Shape;618;p37"/>
          <p:cNvSpPr/>
          <p:nvPr/>
        </p:nvSpPr>
        <p:spPr>
          <a:xfrm>
            <a:off x="3554650" y="2457154"/>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19" name="Google Shape;619;p37"/>
          <p:cNvSpPr/>
          <p:nvPr/>
        </p:nvSpPr>
        <p:spPr>
          <a:xfrm>
            <a:off x="2940480" y="245715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20" name="Google Shape;620;p37"/>
          <p:cNvSpPr/>
          <p:nvPr/>
        </p:nvSpPr>
        <p:spPr>
          <a:xfrm>
            <a:off x="2402509" y="2457154"/>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21" name="Google Shape;621;p37"/>
          <p:cNvSpPr/>
          <p:nvPr/>
        </p:nvSpPr>
        <p:spPr>
          <a:xfrm>
            <a:off x="1856742" y="2457144"/>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622" name="Google Shape;622;p37"/>
          <p:cNvSpPr/>
          <p:nvPr/>
        </p:nvSpPr>
        <p:spPr>
          <a:xfrm>
            <a:off x="1323359" y="2457150"/>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cxnSp>
        <p:nvCxnSpPr>
          <p:cNvPr id="623" name="Google Shape;623;p37"/>
          <p:cNvCxnSpPr>
            <a:stCxn id="617" idx="6"/>
            <a:endCxn id="616" idx="2"/>
          </p:cNvCxnSpPr>
          <p:nvPr/>
        </p:nvCxnSpPr>
        <p:spPr>
          <a:xfrm>
            <a:off x="4549233" y="2618856"/>
            <a:ext cx="279900" cy="0"/>
          </a:xfrm>
          <a:prstGeom prst="straightConnector1">
            <a:avLst/>
          </a:prstGeom>
          <a:noFill/>
          <a:ln cap="flat" cmpd="sng" w="9525">
            <a:solidFill>
              <a:schemeClr val="dk2"/>
            </a:solidFill>
            <a:prstDash val="solid"/>
            <a:round/>
            <a:headEnd len="med" w="med" type="none"/>
            <a:tailEnd len="med" w="med" type="triangle"/>
          </a:ln>
        </p:spPr>
      </p:cxnSp>
      <p:cxnSp>
        <p:nvCxnSpPr>
          <p:cNvPr id="624" name="Google Shape;624;p37"/>
          <p:cNvCxnSpPr>
            <a:stCxn id="618" idx="6"/>
            <a:endCxn id="617" idx="2"/>
          </p:cNvCxnSpPr>
          <p:nvPr/>
        </p:nvCxnSpPr>
        <p:spPr>
          <a:xfrm>
            <a:off x="3935050" y="2618854"/>
            <a:ext cx="233700" cy="0"/>
          </a:xfrm>
          <a:prstGeom prst="straightConnector1">
            <a:avLst/>
          </a:prstGeom>
          <a:noFill/>
          <a:ln cap="flat" cmpd="sng" w="9525">
            <a:solidFill>
              <a:schemeClr val="dk2"/>
            </a:solidFill>
            <a:prstDash val="solid"/>
            <a:round/>
            <a:headEnd len="med" w="med" type="none"/>
            <a:tailEnd len="med" w="med" type="triangle"/>
          </a:ln>
        </p:spPr>
      </p:cxnSp>
      <p:cxnSp>
        <p:nvCxnSpPr>
          <p:cNvPr id="625" name="Google Shape;625;p37"/>
          <p:cNvCxnSpPr>
            <a:stCxn id="620" idx="6"/>
            <a:endCxn id="619" idx="2"/>
          </p:cNvCxnSpPr>
          <p:nvPr/>
        </p:nvCxnSpPr>
        <p:spPr>
          <a:xfrm>
            <a:off x="2782909" y="2618854"/>
            <a:ext cx="157500" cy="0"/>
          </a:xfrm>
          <a:prstGeom prst="straightConnector1">
            <a:avLst/>
          </a:prstGeom>
          <a:noFill/>
          <a:ln cap="flat" cmpd="sng" w="9525">
            <a:solidFill>
              <a:schemeClr val="dk2"/>
            </a:solidFill>
            <a:prstDash val="solid"/>
            <a:round/>
            <a:headEnd len="med" w="med" type="none"/>
            <a:tailEnd len="med" w="med" type="triangle"/>
          </a:ln>
        </p:spPr>
      </p:cxnSp>
      <p:cxnSp>
        <p:nvCxnSpPr>
          <p:cNvPr id="626" name="Google Shape;626;p37"/>
          <p:cNvCxnSpPr>
            <a:stCxn id="622" idx="6"/>
            <a:endCxn id="621" idx="2"/>
          </p:cNvCxnSpPr>
          <p:nvPr/>
        </p:nvCxnSpPr>
        <p:spPr>
          <a:xfrm>
            <a:off x="1703759" y="2618850"/>
            <a:ext cx="153000" cy="0"/>
          </a:xfrm>
          <a:prstGeom prst="straightConnector1">
            <a:avLst/>
          </a:prstGeom>
          <a:noFill/>
          <a:ln cap="flat" cmpd="sng" w="9525">
            <a:solidFill>
              <a:schemeClr val="dk2"/>
            </a:solidFill>
            <a:prstDash val="solid"/>
            <a:round/>
            <a:headEnd len="med" w="med" type="none"/>
            <a:tailEnd len="med" w="med" type="triangle"/>
          </a:ln>
        </p:spPr>
      </p:cxnSp>
      <p:cxnSp>
        <p:nvCxnSpPr>
          <p:cNvPr id="627" name="Google Shape;627;p37"/>
          <p:cNvCxnSpPr>
            <a:stCxn id="622" idx="0"/>
            <a:endCxn id="620" idx="0"/>
          </p:cNvCxnSpPr>
          <p:nvPr/>
        </p:nvCxnSpPr>
        <p:spPr>
          <a:xfrm flipH="1" rot="-5400000">
            <a:off x="2052809" y="1917900"/>
            <a:ext cx="600" cy="1079100"/>
          </a:xfrm>
          <a:prstGeom prst="bentConnector3">
            <a:avLst>
              <a:gd fmla="val -39687500" name="adj1"/>
            </a:avLst>
          </a:prstGeom>
          <a:noFill/>
          <a:ln cap="flat" cmpd="sng" w="9525">
            <a:solidFill>
              <a:schemeClr val="dk2"/>
            </a:solidFill>
            <a:prstDash val="solid"/>
            <a:round/>
            <a:headEnd len="med" w="med" type="none"/>
            <a:tailEnd len="med" w="med" type="triangle"/>
          </a:ln>
        </p:spPr>
      </p:cxnSp>
      <p:cxnSp>
        <p:nvCxnSpPr>
          <p:cNvPr id="628" name="Google Shape;628;p37"/>
          <p:cNvCxnSpPr>
            <a:endCxn id="618" idx="0"/>
          </p:cNvCxnSpPr>
          <p:nvPr/>
        </p:nvCxnSpPr>
        <p:spPr>
          <a:xfrm>
            <a:off x="1507450" y="2249854"/>
            <a:ext cx="2237400" cy="207300"/>
          </a:xfrm>
          <a:prstGeom prst="bentConnector2">
            <a:avLst/>
          </a:prstGeom>
          <a:noFill/>
          <a:ln cap="flat" cmpd="sng" w="9525">
            <a:solidFill>
              <a:schemeClr val="dk2"/>
            </a:solidFill>
            <a:prstDash val="solid"/>
            <a:round/>
            <a:headEnd len="med" w="med" type="none"/>
            <a:tailEnd len="med" w="med" type="triangle"/>
          </a:ln>
        </p:spPr>
      </p:cxnSp>
      <p:cxnSp>
        <p:nvCxnSpPr>
          <p:cNvPr id="629" name="Google Shape;629;p37"/>
          <p:cNvCxnSpPr>
            <a:stCxn id="621" idx="4"/>
            <a:endCxn id="619" idx="4"/>
          </p:cNvCxnSpPr>
          <p:nvPr/>
        </p:nvCxnSpPr>
        <p:spPr>
          <a:xfrm flipH="1" rot="-5400000">
            <a:off x="2588442" y="2239044"/>
            <a:ext cx="600" cy="1083600"/>
          </a:xfrm>
          <a:prstGeom prst="bentConnector3">
            <a:avLst>
              <a:gd fmla="val 39689543" name="adj1"/>
            </a:avLst>
          </a:prstGeom>
          <a:noFill/>
          <a:ln cap="flat" cmpd="sng" w="9525">
            <a:solidFill>
              <a:schemeClr val="dk2"/>
            </a:solidFill>
            <a:prstDash val="solid"/>
            <a:round/>
            <a:headEnd len="med" w="med" type="none"/>
            <a:tailEnd len="med" w="med" type="stealth"/>
          </a:ln>
        </p:spPr>
      </p:cxnSp>
      <p:cxnSp>
        <p:nvCxnSpPr>
          <p:cNvPr id="630" name="Google Shape;630;p37"/>
          <p:cNvCxnSpPr>
            <a:endCxn id="616" idx="4"/>
          </p:cNvCxnSpPr>
          <p:nvPr/>
        </p:nvCxnSpPr>
        <p:spPr>
          <a:xfrm>
            <a:off x="3203145" y="2779941"/>
            <a:ext cx="1816200" cy="600"/>
          </a:xfrm>
          <a:prstGeom prst="bentConnector4">
            <a:avLst>
              <a:gd fmla="val 338" name="adj1"/>
              <a:gd fmla="val 39787500" name="adj2"/>
            </a:avLst>
          </a:prstGeom>
          <a:noFill/>
          <a:ln cap="flat" cmpd="sng" w="9525">
            <a:solidFill>
              <a:schemeClr val="dk2"/>
            </a:solidFill>
            <a:prstDash val="solid"/>
            <a:round/>
            <a:headEnd len="med" w="med" type="none"/>
            <a:tailEnd len="med" w="med" type="stealth"/>
          </a:ln>
        </p:spPr>
      </p:cxnSp>
      <p:cxnSp>
        <p:nvCxnSpPr>
          <p:cNvPr id="631" name="Google Shape;631;p37"/>
          <p:cNvCxnSpPr>
            <a:stCxn id="620" idx="0"/>
            <a:endCxn id="617" idx="0"/>
          </p:cNvCxnSpPr>
          <p:nvPr/>
        </p:nvCxnSpPr>
        <p:spPr>
          <a:xfrm flipH="1" rot="-5400000">
            <a:off x="3475609" y="1574254"/>
            <a:ext cx="600" cy="1766400"/>
          </a:xfrm>
          <a:prstGeom prst="bentConnector3">
            <a:avLst>
              <a:gd fmla="val -39687500" name="adj1"/>
            </a:avLst>
          </a:prstGeom>
          <a:noFill/>
          <a:ln cap="flat" cmpd="sng" w="9525">
            <a:solidFill>
              <a:schemeClr val="dk2"/>
            </a:solidFill>
            <a:prstDash val="solid"/>
            <a:round/>
            <a:headEnd len="med" w="med" type="none"/>
            <a:tailEnd len="med" w="med" type="triangle"/>
          </a:ln>
        </p:spPr>
      </p:cxnSp>
      <p:sp>
        <p:nvSpPr>
          <p:cNvPr id="632" name="Google Shape;632;p37"/>
          <p:cNvSpPr txBox="1"/>
          <p:nvPr/>
        </p:nvSpPr>
        <p:spPr>
          <a:xfrm>
            <a:off x="6033150" y="909950"/>
            <a:ext cx="3000000" cy="932700"/>
          </a:xfrm>
          <a:prstGeom prst="rect">
            <a:avLst/>
          </a:prstGeom>
          <a:noFill/>
          <a:ln cap="flat" cmpd="sng" w="9525">
            <a:solidFill>
              <a:schemeClr val="accent4"/>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300">
                <a:solidFill>
                  <a:schemeClr val="dk1"/>
                </a:solidFill>
              </a:rPr>
              <a:t> When is it applicable?</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 sz="1100">
                <a:solidFill>
                  <a:schemeClr val="dk1"/>
                </a:solidFill>
              </a:rPr>
              <a:t>Only for </a:t>
            </a:r>
            <a:r>
              <a:rPr b="1" lang="en" sz="1100">
                <a:solidFill>
                  <a:schemeClr val="dk1"/>
                </a:solidFill>
              </a:rPr>
              <a:t>Directed graphs</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Graph must be </a:t>
            </a:r>
            <a:r>
              <a:rPr b="1" lang="en" sz="1100">
                <a:solidFill>
                  <a:schemeClr val="dk1"/>
                </a:solidFill>
              </a:rPr>
              <a:t>Acyclic (no cycle</a:t>
            </a:r>
            <a:endParaRPr b="1" sz="11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0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9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9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8"/>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08"/>
                                        </p:tgtEl>
                                        <p:attrNameLst>
                                          <p:attrName>style.visibility</p:attrName>
                                        </p:attrNameLst>
                                      </p:cBhvr>
                                      <p:to>
                                        <p:strVal val="hidden"/>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9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38"/>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638" name="Google Shape;638;p38"/>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639" name="Google Shape;639;p38"/>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Topological sort</a:t>
            </a:r>
            <a:endParaRPr sz="2200"/>
          </a:p>
        </p:txBody>
      </p:sp>
      <p:sp>
        <p:nvSpPr>
          <p:cNvPr id="640" name="Google Shape;640;p38"/>
          <p:cNvSpPr txBox="1"/>
          <p:nvPr/>
        </p:nvSpPr>
        <p:spPr>
          <a:xfrm>
            <a:off x="4341750" y="1337625"/>
            <a:ext cx="4407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Programming → Data Structures → Algorithms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                   	 Advanced DSA</a:t>
            </a:r>
            <a:endParaRPr/>
          </a:p>
        </p:txBody>
      </p:sp>
      <p:sp>
        <p:nvSpPr>
          <p:cNvPr id="641" name="Google Shape;641;p38"/>
          <p:cNvSpPr txBox="1"/>
          <p:nvPr/>
        </p:nvSpPr>
        <p:spPr>
          <a:xfrm>
            <a:off x="146150" y="1337625"/>
            <a:ext cx="38265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1"/>
                </a:solidFill>
              </a:rPr>
              <a:t>Prerequisite courses</a:t>
            </a:r>
            <a:endParaRPr>
              <a:solidFill>
                <a:schemeClr val="accent1"/>
              </a:solidFill>
            </a:endParaRPr>
          </a:p>
          <a:p>
            <a:pPr indent="0" lvl="0" marL="0" rtl="0" algn="l">
              <a:spcBef>
                <a:spcPts val="0"/>
              </a:spcBef>
              <a:spcAft>
                <a:spcPts val="0"/>
              </a:spcAft>
              <a:buNone/>
            </a:pPr>
            <a:r>
              <a:rPr lang="en">
                <a:solidFill>
                  <a:schemeClr val="accent1"/>
                </a:solidFill>
              </a:rPr>
              <a:t>        ↓</a:t>
            </a:r>
            <a:endParaRPr>
              <a:solidFill>
                <a:schemeClr val="accent1"/>
              </a:solidFill>
            </a:endParaRPr>
          </a:p>
          <a:p>
            <a:pPr indent="0" lvl="0" marL="0" rtl="0" algn="l">
              <a:spcBef>
                <a:spcPts val="0"/>
              </a:spcBef>
              <a:spcAft>
                <a:spcPts val="0"/>
              </a:spcAft>
              <a:buNone/>
            </a:pPr>
            <a:r>
              <a:rPr lang="en">
                <a:solidFill>
                  <a:schemeClr val="accent1"/>
                </a:solidFill>
              </a:rPr>
              <a:t>Course scheduling</a:t>
            </a:r>
            <a:endParaRPr>
              <a:solidFill>
                <a:schemeClr val="accent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accent4"/>
                </a:solidFill>
              </a:rPr>
              <a:t>Task dependencies</a:t>
            </a:r>
            <a:endParaRPr>
              <a:solidFill>
                <a:schemeClr val="accent4"/>
              </a:solidFill>
            </a:endParaRPr>
          </a:p>
          <a:p>
            <a:pPr indent="0" lvl="0" marL="0" rtl="0" algn="l">
              <a:spcBef>
                <a:spcPts val="0"/>
              </a:spcBef>
              <a:spcAft>
                <a:spcPts val="0"/>
              </a:spcAft>
              <a:buNone/>
            </a:pPr>
            <a:r>
              <a:rPr lang="en">
                <a:solidFill>
                  <a:schemeClr val="accent4"/>
                </a:solidFill>
              </a:rPr>
              <a:t>        ↓</a:t>
            </a:r>
            <a:endParaRPr>
              <a:solidFill>
                <a:schemeClr val="accent4"/>
              </a:solidFill>
            </a:endParaRPr>
          </a:p>
          <a:p>
            <a:pPr indent="0" lvl="0" marL="0" rtl="0" algn="l">
              <a:spcBef>
                <a:spcPts val="0"/>
              </a:spcBef>
              <a:spcAft>
                <a:spcPts val="0"/>
              </a:spcAft>
              <a:buNone/>
            </a:pPr>
            <a:r>
              <a:rPr lang="en">
                <a:solidFill>
                  <a:schemeClr val="accent4"/>
                </a:solidFill>
              </a:rPr>
              <a:t>Project scheduling</a:t>
            </a:r>
            <a:endParaRPr>
              <a:solidFill>
                <a:schemeClr val="accent4"/>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FF00FF"/>
                </a:solidFill>
              </a:rPr>
              <a:t>Source files</a:t>
            </a:r>
            <a:endParaRPr>
              <a:solidFill>
                <a:srgbClr val="FF00FF"/>
              </a:solidFill>
            </a:endParaRPr>
          </a:p>
          <a:p>
            <a:pPr indent="0" lvl="0" marL="0" rtl="0" algn="l">
              <a:spcBef>
                <a:spcPts val="0"/>
              </a:spcBef>
              <a:spcAft>
                <a:spcPts val="0"/>
              </a:spcAft>
              <a:buNone/>
            </a:pPr>
            <a:r>
              <a:rPr lang="en">
                <a:solidFill>
                  <a:srgbClr val="FF00FF"/>
                </a:solidFill>
              </a:rPr>
              <a:t>        ↓</a:t>
            </a:r>
            <a:endParaRPr>
              <a:solidFill>
                <a:srgbClr val="FF00FF"/>
              </a:solidFill>
            </a:endParaRPr>
          </a:p>
          <a:p>
            <a:pPr indent="0" lvl="0" marL="0" rtl="0" algn="l">
              <a:spcBef>
                <a:spcPts val="0"/>
              </a:spcBef>
              <a:spcAft>
                <a:spcPts val="0"/>
              </a:spcAft>
              <a:buNone/>
            </a:pPr>
            <a:r>
              <a:rPr lang="en">
                <a:solidFill>
                  <a:srgbClr val="FF00FF"/>
                </a:solidFill>
              </a:rPr>
              <a:t>Compilation/build order</a:t>
            </a:r>
            <a:endParaRPr>
              <a:solidFill>
                <a:srgbClr val="FF00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1155CC"/>
                </a:solidFill>
              </a:rPr>
              <a:t>Software packages</a:t>
            </a:r>
            <a:endParaRPr>
              <a:solidFill>
                <a:srgbClr val="1155CC"/>
              </a:solidFill>
            </a:endParaRPr>
          </a:p>
          <a:p>
            <a:pPr indent="0" lvl="0" marL="0" rtl="0" algn="l">
              <a:spcBef>
                <a:spcPts val="0"/>
              </a:spcBef>
              <a:spcAft>
                <a:spcPts val="0"/>
              </a:spcAft>
              <a:buNone/>
            </a:pPr>
            <a:r>
              <a:rPr lang="en">
                <a:solidFill>
                  <a:srgbClr val="1155CC"/>
                </a:solidFill>
              </a:rPr>
              <a:t>        ↓</a:t>
            </a:r>
            <a:endParaRPr>
              <a:solidFill>
                <a:srgbClr val="1155CC"/>
              </a:solidFill>
            </a:endParaRPr>
          </a:p>
          <a:p>
            <a:pPr indent="0" lvl="0" marL="0" rtl="0" algn="l">
              <a:spcBef>
                <a:spcPts val="0"/>
              </a:spcBef>
              <a:spcAft>
                <a:spcPts val="0"/>
              </a:spcAft>
              <a:buNone/>
            </a:pPr>
            <a:r>
              <a:rPr lang="en">
                <a:solidFill>
                  <a:srgbClr val="1155CC"/>
                </a:solidFill>
              </a:rPr>
              <a:t>Dependency installation</a:t>
            </a:r>
            <a:endParaRPr>
              <a:solidFill>
                <a:srgbClr val="1155CC"/>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39"/>
          <p:cNvSpPr txBox="1"/>
          <p:nvPr/>
        </p:nvSpPr>
        <p:spPr>
          <a:xfrm>
            <a:off x="236100" y="1450300"/>
            <a:ext cx="543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Kahn's Algorithm  using indegree and Queue data structure</a:t>
            </a:r>
            <a:endParaRPr/>
          </a:p>
        </p:txBody>
      </p:sp>
      <p:pic>
        <p:nvPicPr>
          <p:cNvPr id="647" name="Google Shape;647;p39"/>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648" name="Google Shape;648;p39"/>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649" name="Google Shape;649;p39"/>
          <p:cNvSpPr txBox="1"/>
          <p:nvPr/>
        </p:nvSpPr>
        <p:spPr>
          <a:xfrm>
            <a:off x="146150" y="160425"/>
            <a:ext cx="55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Topological sort (Homework)</a:t>
            </a: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40"/>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655" name="Google Shape;655;p40"/>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656" name="Google Shape;656;p40"/>
          <p:cNvSpPr txBox="1"/>
          <p:nvPr/>
        </p:nvSpPr>
        <p:spPr>
          <a:xfrm>
            <a:off x="0" y="212825"/>
            <a:ext cx="629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Cycle Detection using DFS (Directed Graphs)</a:t>
            </a:r>
            <a:endParaRPr sz="2200"/>
          </a:p>
        </p:txBody>
      </p:sp>
      <p:sp>
        <p:nvSpPr>
          <p:cNvPr id="657" name="Google Shape;657;p40"/>
          <p:cNvSpPr/>
          <p:nvPr/>
        </p:nvSpPr>
        <p:spPr>
          <a:xfrm>
            <a:off x="7450046" y="1910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658" name="Google Shape;658;p40"/>
          <p:cNvSpPr/>
          <p:nvPr/>
        </p:nvSpPr>
        <p:spPr>
          <a:xfrm>
            <a:off x="6626000" y="2910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59" name="Google Shape;659;p40"/>
          <p:cNvSpPr/>
          <p:nvPr/>
        </p:nvSpPr>
        <p:spPr>
          <a:xfrm>
            <a:off x="7450046" y="2910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60" name="Google Shape;660;p40"/>
          <p:cNvSpPr/>
          <p:nvPr/>
        </p:nvSpPr>
        <p:spPr>
          <a:xfrm>
            <a:off x="8274092" y="28635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661" name="Google Shape;661;p40"/>
          <p:cNvSpPr/>
          <p:nvPr/>
        </p:nvSpPr>
        <p:spPr>
          <a:xfrm>
            <a:off x="7101333" y="3604406"/>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662" name="Google Shape;662;p40"/>
          <p:cNvSpPr/>
          <p:nvPr/>
        </p:nvSpPr>
        <p:spPr>
          <a:xfrm>
            <a:off x="7878005" y="36044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63" name="Google Shape;663;p40"/>
          <p:cNvSpPr/>
          <p:nvPr/>
        </p:nvSpPr>
        <p:spPr>
          <a:xfrm>
            <a:off x="7560320" y="430107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664" name="Google Shape;664;p40"/>
          <p:cNvCxnSpPr>
            <a:stCxn id="657" idx="3"/>
            <a:endCxn id="658" idx="0"/>
          </p:cNvCxnSpPr>
          <p:nvPr/>
        </p:nvCxnSpPr>
        <p:spPr>
          <a:xfrm flipH="1">
            <a:off x="6816054" y="2186064"/>
            <a:ext cx="689700" cy="724500"/>
          </a:xfrm>
          <a:prstGeom prst="straightConnector1">
            <a:avLst/>
          </a:prstGeom>
          <a:noFill/>
          <a:ln cap="flat" cmpd="sng" w="9525">
            <a:solidFill>
              <a:schemeClr val="dk2"/>
            </a:solidFill>
            <a:prstDash val="solid"/>
            <a:round/>
            <a:headEnd len="med" w="med" type="none"/>
            <a:tailEnd len="med" w="med" type="triangle"/>
          </a:ln>
        </p:spPr>
      </p:cxnSp>
      <p:cxnSp>
        <p:nvCxnSpPr>
          <p:cNvPr id="665" name="Google Shape;665;p40"/>
          <p:cNvCxnSpPr>
            <a:stCxn id="657" idx="4"/>
            <a:endCxn id="659" idx="0"/>
          </p:cNvCxnSpPr>
          <p:nvPr/>
        </p:nvCxnSpPr>
        <p:spPr>
          <a:xfrm>
            <a:off x="7640246" y="2233425"/>
            <a:ext cx="0" cy="677100"/>
          </a:xfrm>
          <a:prstGeom prst="straightConnector1">
            <a:avLst/>
          </a:prstGeom>
          <a:noFill/>
          <a:ln cap="flat" cmpd="sng" w="9525">
            <a:solidFill>
              <a:schemeClr val="dk2"/>
            </a:solidFill>
            <a:prstDash val="solid"/>
            <a:round/>
            <a:headEnd len="med" w="med" type="none"/>
            <a:tailEnd len="med" w="med" type="triangle"/>
          </a:ln>
        </p:spPr>
      </p:cxnSp>
      <p:cxnSp>
        <p:nvCxnSpPr>
          <p:cNvPr id="666" name="Google Shape;666;p40"/>
          <p:cNvCxnSpPr>
            <a:stCxn id="657" idx="5"/>
            <a:endCxn id="660" idx="0"/>
          </p:cNvCxnSpPr>
          <p:nvPr/>
        </p:nvCxnSpPr>
        <p:spPr>
          <a:xfrm>
            <a:off x="7774738" y="2186064"/>
            <a:ext cx="689700" cy="677400"/>
          </a:xfrm>
          <a:prstGeom prst="straightConnector1">
            <a:avLst/>
          </a:prstGeom>
          <a:noFill/>
          <a:ln cap="flat" cmpd="sng" w="9525">
            <a:solidFill>
              <a:schemeClr val="dk2"/>
            </a:solidFill>
            <a:prstDash val="solid"/>
            <a:round/>
            <a:headEnd len="med" w="med" type="none"/>
            <a:tailEnd len="med" w="med" type="triangle"/>
          </a:ln>
        </p:spPr>
      </p:cxnSp>
      <p:cxnSp>
        <p:nvCxnSpPr>
          <p:cNvPr id="667" name="Google Shape;667;p40"/>
          <p:cNvCxnSpPr>
            <a:stCxn id="658" idx="4"/>
            <a:endCxn id="661" idx="1"/>
          </p:cNvCxnSpPr>
          <p:nvPr/>
        </p:nvCxnSpPr>
        <p:spPr>
          <a:xfrm>
            <a:off x="6816200" y="3234029"/>
            <a:ext cx="340800" cy="417600"/>
          </a:xfrm>
          <a:prstGeom prst="straightConnector1">
            <a:avLst/>
          </a:prstGeom>
          <a:noFill/>
          <a:ln cap="flat" cmpd="sng" w="19050">
            <a:solidFill>
              <a:srgbClr val="FF0000"/>
            </a:solidFill>
            <a:prstDash val="solid"/>
            <a:round/>
            <a:headEnd len="med" w="med" type="none"/>
            <a:tailEnd len="med" w="med" type="triangle"/>
          </a:ln>
        </p:spPr>
      </p:cxnSp>
      <p:cxnSp>
        <p:nvCxnSpPr>
          <p:cNvPr id="668" name="Google Shape;668;p40"/>
          <p:cNvCxnSpPr>
            <a:endCxn id="658" idx="6"/>
          </p:cNvCxnSpPr>
          <p:nvPr/>
        </p:nvCxnSpPr>
        <p:spPr>
          <a:xfrm flipH="1">
            <a:off x="7006400" y="3068429"/>
            <a:ext cx="443700" cy="3900"/>
          </a:xfrm>
          <a:prstGeom prst="straightConnector1">
            <a:avLst/>
          </a:prstGeom>
          <a:noFill/>
          <a:ln cap="flat" cmpd="sng" w="19050">
            <a:solidFill>
              <a:srgbClr val="FF0000"/>
            </a:solidFill>
            <a:prstDash val="solid"/>
            <a:round/>
            <a:headEnd len="med" w="med" type="none"/>
            <a:tailEnd len="med" w="med" type="triangle"/>
          </a:ln>
        </p:spPr>
      </p:cxnSp>
      <p:cxnSp>
        <p:nvCxnSpPr>
          <p:cNvPr id="669" name="Google Shape;669;p40"/>
          <p:cNvCxnSpPr>
            <a:stCxn id="662" idx="1"/>
            <a:endCxn id="659" idx="4"/>
          </p:cNvCxnSpPr>
          <p:nvPr/>
        </p:nvCxnSpPr>
        <p:spPr>
          <a:xfrm rot="10800000">
            <a:off x="7640313" y="3234167"/>
            <a:ext cx="293400" cy="417600"/>
          </a:xfrm>
          <a:prstGeom prst="straightConnector1">
            <a:avLst/>
          </a:prstGeom>
          <a:noFill/>
          <a:ln cap="flat" cmpd="sng" w="19050">
            <a:solidFill>
              <a:srgbClr val="FF0000"/>
            </a:solidFill>
            <a:prstDash val="solid"/>
            <a:round/>
            <a:headEnd len="med" w="med" type="none"/>
            <a:tailEnd len="med" w="med" type="triangle"/>
          </a:ln>
        </p:spPr>
      </p:cxnSp>
      <p:cxnSp>
        <p:nvCxnSpPr>
          <p:cNvPr id="670" name="Google Shape;670;p40"/>
          <p:cNvCxnSpPr>
            <a:stCxn id="660" idx="4"/>
            <a:endCxn id="662" idx="7"/>
          </p:cNvCxnSpPr>
          <p:nvPr/>
        </p:nvCxnSpPr>
        <p:spPr>
          <a:xfrm flipH="1">
            <a:off x="8202692" y="3186919"/>
            <a:ext cx="261600" cy="464700"/>
          </a:xfrm>
          <a:prstGeom prst="straightConnector1">
            <a:avLst/>
          </a:prstGeom>
          <a:noFill/>
          <a:ln cap="flat" cmpd="sng" w="9525">
            <a:solidFill>
              <a:schemeClr val="dk2"/>
            </a:solidFill>
            <a:prstDash val="solid"/>
            <a:round/>
            <a:headEnd len="med" w="med" type="none"/>
            <a:tailEnd len="med" w="med" type="triangle"/>
          </a:ln>
        </p:spPr>
      </p:cxnSp>
      <p:cxnSp>
        <p:nvCxnSpPr>
          <p:cNvPr id="671" name="Google Shape;671;p40"/>
          <p:cNvCxnSpPr>
            <a:stCxn id="661" idx="4"/>
            <a:endCxn id="663" idx="1"/>
          </p:cNvCxnSpPr>
          <p:nvPr/>
        </p:nvCxnSpPr>
        <p:spPr>
          <a:xfrm>
            <a:off x="7291533" y="3927806"/>
            <a:ext cx="324600" cy="420600"/>
          </a:xfrm>
          <a:prstGeom prst="straightConnector1">
            <a:avLst/>
          </a:prstGeom>
          <a:noFill/>
          <a:ln cap="flat" cmpd="sng" w="19050">
            <a:solidFill>
              <a:srgbClr val="FF0000"/>
            </a:solidFill>
            <a:prstDash val="solid"/>
            <a:round/>
            <a:headEnd len="med" w="med" type="none"/>
            <a:tailEnd len="med" w="med" type="triangle"/>
          </a:ln>
        </p:spPr>
      </p:cxnSp>
      <p:cxnSp>
        <p:nvCxnSpPr>
          <p:cNvPr id="672" name="Google Shape;672;p40"/>
          <p:cNvCxnSpPr>
            <a:stCxn id="663" idx="7"/>
            <a:endCxn id="662" idx="4"/>
          </p:cNvCxnSpPr>
          <p:nvPr/>
        </p:nvCxnSpPr>
        <p:spPr>
          <a:xfrm flipH="1" rot="10800000">
            <a:off x="7885012" y="3927839"/>
            <a:ext cx="183300" cy="420600"/>
          </a:xfrm>
          <a:prstGeom prst="straightConnector1">
            <a:avLst/>
          </a:prstGeom>
          <a:noFill/>
          <a:ln cap="flat" cmpd="sng" w="19050">
            <a:solidFill>
              <a:srgbClr val="FF0000"/>
            </a:solidFill>
            <a:prstDash val="solid"/>
            <a:round/>
            <a:headEnd len="med" w="med" type="none"/>
            <a:tailEnd len="med" w="med" type="triangle"/>
          </a:ln>
        </p:spPr>
      </p:cxnSp>
      <p:sp>
        <p:nvSpPr>
          <p:cNvPr id="673" name="Google Shape;673;p40"/>
          <p:cNvSpPr/>
          <p:nvPr/>
        </p:nvSpPr>
        <p:spPr>
          <a:xfrm>
            <a:off x="5401875" y="1942550"/>
            <a:ext cx="599100" cy="247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4" name="Google Shape;674;p40"/>
          <p:cNvSpPr/>
          <p:nvPr/>
        </p:nvSpPr>
        <p:spPr>
          <a:xfrm rot="-5404260">
            <a:off x="7519133" y="1722583"/>
            <a:ext cx="242100" cy="1248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5" name="Google Shape;675;p40"/>
          <p:cNvSpPr txBox="1"/>
          <p:nvPr/>
        </p:nvSpPr>
        <p:spPr>
          <a:xfrm>
            <a:off x="7370275" y="1330050"/>
            <a:ext cx="6495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start</a:t>
            </a:r>
            <a:endParaRPr/>
          </a:p>
        </p:txBody>
      </p:sp>
      <p:sp>
        <p:nvSpPr>
          <p:cNvPr id="676" name="Google Shape;676;p40"/>
          <p:cNvSpPr/>
          <p:nvPr/>
        </p:nvSpPr>
        <p:spPr>
          <a:xfrm>
            <a:off x="5519296" y="4042141"/>
            <a:ext cx="380400" cy="3063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677" name="Google Shape;677;p40"/>
          <p:cNvSpPr/>
          <p:nvPr/>
        </p:nvSpPr>
        <p:spPr>
          <a:xfrm>
            <a:off x="5515688" y="3651764"/>
            <a:ext cx="380400" cy="3063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78" name="Google Shape;678;p40"/>
          <p:cNvSpPr/>
          <p:nvPr/>
        </p:nvSpPr>
        <p:spPr>
          <a:xfrm>
            <a:off x="5509134" y="2078954"/>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79" name="Google Shape;679;p40"/>
          <p:cNvSpPr/>
          <p:nvPr/>
        </p:nvSpPr>
        <p:spPr>
          <a:xfrm>
            <a:off x="1267696" y="40065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680" name="Google Shape;680;p40"/>
          <p:cNvSpPr/>
          <p:nvPr/>
        </p:nvSpPr>
        <p:spPr>
          <a:xfrm>
            <a:off x="1792500" y="40065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81" name="Google Shape;681;p40"/>
          <p:cNvSpPr/>
          <p:nvPr/>
        </p:nvSpPr>
        <p:spPr>
          <a:xfrm>
            <a:off x="5515708" y="3289816"/>
            <a:ext cx="380400" cy="3063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682" name="Google Shape;682;p40"/>
          <p:cNvSpPr/>
          <p:nvPr/>
        </p:nvSpPr>
        <p:spPr>
          <a:xfrm>
            <a:off x="2275183" y="4006531"/>
            <a:ext cx="380400" cy="3234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683" name="Google Shape;683;p40"/>
          <p:cNvSpPr/>
          <p:nvPr/>
        </p:nvSpPr>
        <p:spPr>
          <a:xfrm>
            <a:off x="3178830" y="399585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84" name="Google Shape;684;p40"/>
          <p:cNvSpPr/>
          <p:nvPr/>
        </p:nvSpPr>
        <p:spPr>
          <a:xfrm>
            <a:off x="2726995" y="4006516"/>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685" name="Google Shape;685;p40"/>
          <p:cNvSpPr txBox="1"/>
          <p:nvPr/>
        </p:nvSpPr>
        <p:spPr>
          <a:xfrm>
            <a:off x="212951" y="3865051"/>
            <a:ext cx="1067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DFS</a:t>
            </a:r>
            <a:endParaRPr sz="1300">
              <a:solidFill>
                <a:schemeClr val="dk1"/>
              </a:solidFill>
            </a:endParaRPr>
          </a:p>
          <a:p>
            <a:pPr indent="0" lvl="0" marL="0" rtl="0" algn="l">
              <a:spcBef>
                <a:spcPts val="0"/>
              </a:spcBef>
              <a:spcAft>
                <a:spcPts val="0"/>
              </a:spcAft>
              <a:buNone/>
            </a:pPr>
            <a:r>
              <a:rPr lang="en" sz="1300">
                <a:solidFill>
                  <a:schemeClr val="dk1"/>
                </a:solidFill>
              </a:rPr>
              <a:t>Sequence</a:t>
            </a:r>
            <a:endParaRPr sz="1300">
              <a:solidFill>
                <a:schemeClr val="dk1"/>
              </a:solidFill>
            </a:endParaRPr>
          </a:p>
        </p:txBody>
      </p:sp>
      <p:sp>
        <p:nvSpPr>
          <p:cNvPr id="686" name="Google Shape;686;p40"/>
          <p:cNvSpPr txBox="1"/>
          <p:nvPr/>
        </p:nvSpPr>
        <p:spPr>
          <a:xfrm>
            <a:off x="5407125" y="4335398"/>
            <a:ext cx="741000" cy="400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chemeClr val="dk1"/>
                </a:solidFill>
              </a:rPr>
              <a:t>Stack</a:t>
            </a:r>
            <a:endParaRPr/>
          </a:p>
        </p:txBody>
      </p:sp>
      <p:sp>
        <p:nvSpPr>
          <p:cNvPr id="687" name="Google Shape;687;p40"/>
          <p:cNvSpPr/>
          <p:nvPr/>
        </p:nvSpPr>
        <p:spPr>
          <a:xfrm>
            <a:off x="3630659" y="4015074"/>
            <a:ext cx="380400" cy="306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88" name="Google Shape;688;p40"/>
          <p:cNvSpPr/>
          <p:nvPr/>
        </p:nvSpPr>
        <p:spPr>
          <a:xfrm>
            <a:off x="5519305" y="2502090"/>
            <a:ext cx="380400" cy="3063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689" name="Google Shape;689;p40"/>
          <p:cNvSpPr txBox="1"/>
          <p:nvPr/>
        </p:nvSpPr>
        <p:spPr>
          <a:xfrm>
            <a:off x="937525" y="2064525"/>
            <a:ext cx="3648600" cy="3849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300">
                <a:solidFill>
                  <a:schemeClr val="dk1"/>
                </a:solidFill>
              </a:rPr>
              <a:t>is already visited and </a:t>
            </a:r>
            <a:r>
              <a:rPr lang="en" sz="1300" u="sng">
                <a:solidFill>
                  <a:srgbClr val="FF0000"/>
                </a:solidFill>
              </a:rPr>
              <a:t>present in the stack</a:t>
            </a:r>
            <a:r>
              <a:rPr lang="en" sz="1300">
                <a:solidFill>
                  <a:schemeClr val="dk1"/>
                </a:solidFill>
              </a:rPr>
              <a:t> and its’ parent is           ; not</a:t>
            </a:r>
            <a:endParaRPr sz="1300">
              <a:solidFill>
                <a:schemeClr val="dk1"/>
              </a:solidFill>
            </a:endParaRPr>
          </a:p>
        </p:txBody>
      </p:sp>
      <p:sp>
        <p:nvSpPr>
          <p:cNvPr id="690" name="Google Shape;690;p40"/>
          <p:cNvSpPr txBox="1"/>
          <p:nvPr/>
        </p:nvSpPr>
        <p:spPr>
          <a:xfrm>
            <a:off x="6392099" y="2649050"/>
            <a:ext cx="4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0</a:t>
            </a:r>
            <a:endParaRPr>
              <a:solidFill>
                <a:srgbClr val="0000FF"/>
              </a:solidFill>
            </a:endParaRPr>
          </a:p>
        </p:txBody>
      </p:sp>
      <p:sp>
        <p:nvSpPr>
          <p:cNvPr id="691" name="Google Shape;691;p40"/>
          <p:cNvSpPr txBox="1"/>
          <p:nvPr/>
        </p:nvSpPr>
        <p:spPr>
          <a:xfrm>
            <a:off x="6717637" y="3555451"/>
            <a:ext cx="4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1</a:t>
            </a:r>
            <a:endParaRPr>
              <a:solidFill>
                <a:srgbClr val="0000FF"/>
              </a:solidFill>
            </a:endParaRPr>
          </a:p>
        </p:txBody>
      </p:sp>
      <p:sp>
        <p:nvSpPr>
          <p:cNvPr id="692" name="Google Shape;692;p40"/>
          <p:cNvSpPr/>
          <p:nvPr/>
        </p:nvSpPr>
        <p:spPr>
          <a:xfrm>
            <a:off x="5509134" y="2908138"/>
            <a:ext cx="380400" cy="3063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693" name="Google Shape;693;p40"/>
          <p:cNvSpPr txBox="1"/>
          <p:nvPr/>
        </p:nvSpPr>
        <p:spPr>
          <a:xfrm>
            <a:off x="7196511" y="4238626"/>
            <a:ext cx="4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4</a:t>
            </a:r>
            <a:endParaRPr>
              <a:solidFill>
                <a:srgbClr val="0000FF"/>
              </a:solidFill>
            </a:endParaRPr>
          </a:p>
        </p:txBody>
      </p:sp>
      <p:sp>
        <p:nvSpPr>
          <p:cNvPr id="694" name="Google Shape;694;p40"/>
          <p:cNvSpPr txBox="1"/>
          <p:nvPr/>
        </p:nvSpPr>
        <p:spPr>
          <a:xfrm>
            <a:off x="8111661" y="3604826"/>
            <a:ext cx="4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6</a:t>
            </a:r>
            <a:endParaRPr>
              <a:solidFill>
                <a:srgbClr val="0000FF"/>
              </a:solidFill>
            </a:endParaRPr>
          </a:p>
        </p:txBody>
      </p:sp>
      <p:sp>
        <p:nvSpPr>
          <p:cNvPr id="695" name="Google Shape;695;p40"/>
          <p:cNvSpPr txBox="1"/>
          <p:nvPr/>
        </p:nvSpPr>
        <p:spPr>
          <a:xfrm>
            <a:off x="7631436" y="2718814"/>
            <a:ext cx="4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0000FF"/>
                </a:solidFill>
              </a:rPr>
              <a:t>5</a:t>
            </a:r>
            <a:endParaRPr>
              <a:solidFill>
                <a:srgbClr val="0000FF"/>
              </a:solidFill>
            </a:endParaRPr>
          </a:p>
        </p:txBody>
      </p:sp>
      <p:sp>
        <p:nvSpPr>
          <p:cNvPr id="696" name="Google Shape;696;p40"/>
          <p:cNvSpPr/>
          <p:nvPr/>
        </p:nvSpPr>
        <p:spPr>
          <a:xfrm>
            <a:off x="556450" y="20624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697" name="Google Shape;697;p40"/>
          <p:cNvSpPr/>
          <p:nvPr/>
        </p:nvSpPr>
        <p:spPr>
          <a:xfrm>
            <a:off x="1991296" y="2405313"/>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0</a:t>
            </a:r>
            <a:endParaRPr/>
          </a:p>
        </p:txBody>
      </p:sp>
      <p:sp>
        <p:nvSpPr>
          <p:cNvPr id="698" name="Google Shape;698;p40"/>
          <p:cNvSpPr/>
          <p:nvPr/>
        </p:nvSpPr>
        <p:spPr>
          <a:xfrm>
            <a:off x="2873009" y="239997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699" name="Google Shape;699;p40"/>
          <p:cNvSpPr txBox="1"/>
          <p:nvPr/>
        </p:nvSpPr>
        <p:spPr>
          <a:xfrm>
            <a:off x="544100" y="3035525"/>
            <a:ext cx="18276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300">
                <a:solidFill>
                  <a:schemeClr val="dk1"/>
                </a:solidFill>
              </a:rPr>
              <a:t>So, </a:t>
            </a:r>
            <a:r>
              <a:rPr lang="en" sz="1300">
                <a:solidFill>
                  <a:schemeClr val="dk1"/>
                </a:solidFill>
              </a:rPr>
              <a:t>G contains a cycle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pic>
        <p:nvPicPr>
          <p:cNvPr id="704" name="Google Shape;704;p41"/>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705" name="Google Shape;705;p41"/>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706" name="Google Shape;706;p41"/>
          <p:cNvSpPr txBox="1"/>
          <p:nvPr/>
        </p:nvSpPr>
        <p:spPr>
          <a:xfrm>
            <a:off x="256725" y="222700"/>
            <a:ext cx="1708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Homework</a:t>
            </a:r>
            <a:endParaRPr sz="2200"/>
          </a:p>
        </p:txBody>
      </p:sp>
      <p:sp>
        <p:nvSpPr>
          <p:cNvPr id="707" name="Google Shape;707;p41"/>
          <p:cNvSpPr txBox="1"/>
          <p:nvPr/>
        </p:nvSpPr>
        <p:spPr>
          <a:xfrm>
            <a:off x="162275" y="1332950"/>
            <a:ext cx="8646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Q1. </a:t>
            </a:r>
            <a:r>
              <a:rPr lang="en"/>
              <a:t>Write an algorithm to find out whether a given undirected graph has a cycle or not.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42"/>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713" name="Google Shape;713;p42"/>
          <p:cNvCxnSpPr/>
          <p:nvPr/>
        </p:nvCxnSpPr>
        <p:spPr>
          <a:xfrm flipH="1" rot="10800000">
            <a:off x="-3600" y="843675"/>
            <a:ext cx="9151200" cy="21900"/>
          </a:xfrm>
          <a:prstGeom prst="straightConnector1">
            <a:avLst/>
          </a:prstGeom>
          <a:noFill/>
          <a:ln cap="flat" cmpd="sng" w="9525">
            <a:solidFill>
              <a:srgbClr val="FF0000"/>
            </a:solidFill>
            <a:prstDash val="solid"/>
            <a:round/>
            <a:headEnd len="med" w="med" type="none"/>
            <a:tailEnd len="med" w="med" type="none"/>
          </a:ln>
        </p:spPr>
      </p:cxnSp>
      <p:sp>
        <p:nvSpPr>
          <p:cNvPr id="714" name="Google Shape;714;p42"/>
          <p:cNvSpPr txBox="1"/>
          <p:nvPr/>
        </p:nvSpPr>
        <p:spPr>
          <a:xfrm>
            <a:off x="0" y="212825"/>
            <a:ext cx="629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Articulation point </a:t>
            </a:r>
            <a:r>
              <a:rPr lang="en" sz="2200"/>
              <a:t>detection</a:t>
            </a:r>
            <a:r>
              <a:rPr lang="en" sz="2200"/>
              <a:t>:</a:t>
            </a:r>
            <a:r>
              <a:rPr lang="en" sz="2200"/>
              <a:t> DFS </a:t>
            </a:r>
            <a:endParaRPr sz="2200"/>
          </a:p>
        </p:txBody>
      </p:sp>
      <p:sp>
        <p:nvSpPr>
          <p:cNvPr id="715" name="Google Shape;715;p42"/>
          <p:cNvSpPr/>
          <p:nvPr/>
        </p:nvSpPr>
        <p:spPr>
          <a:xfrm>
            <a:off x="8043542" y="1619225"/>
            <a:ext cx="325800" cy="3075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16" name="Google Shape;716;p42"/>
          <p:cNvSpPr/>
          <p:nvPr/>
        </p:nvSpPr>
        <p:spPr>
          <a:xfrm>
            <a:off x="8596559" y="2297729"/>
            <a:ext cx="325800" cy="3075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717" name="Google Shape;717;p42"/>
          <p:cNvSpPr/>
          <p:nvPr/>
        </p:nvSpPr>
        <p:spPr>
          <a:xfrm>
            <a:off x="8043536" y="3002365"/>
            <a:ext cx="325800" cy="3075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18" name="Google Shape;718;p42"/>
          <p:cNvSpPr/>
          <p:nvPr/>
        </p:nvSpPr>
        <p:spPr>
          <a:xfrm>
            <a:off x="7375528" y="2320118"/>
            <a:ext cx="325800" cy="3075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719" name="Google Shape;719;p42"/>
          <p:cNvSpPr/>
          <p:nvPr/>
        </p:nvSpPr>
        <p:spPr>
          <a:xfrm>
            <a:off x="7375524" y="3633929"/>
            <a:ext cx="325800" cy="3075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720" name="Google Shape;720;p42"/>
          <p:cNvSpPr/>
          <p:nvPr/>
        </p:nvSpPr>
        <p:spPr>
          <a:xfrm>
            <a:off x="8701925" y="3633927"/>
            <a:ext cx="325800" cy="3075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721" name="Google Shape;721;p42"/>
          <p:cNvSpPr/>
          <p:nvPr/>
        </p:nvSpPr>
        <p:spPr>
          <a:xfrm>
            <a:off x="6403813" y="1858889"/>
            <a:ext cx="380400" cy="3063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22" name="Google Shape;722;p42"/>
          <p:cNvSpPr/>
          <p:nvPr/>
        </p:nvSpPr>
        <p:spPr>
          <a:xfrm>
            <a:off x="6050421" y="2579791"/>
            <a:ext cx="380400" cy="3063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723" name="Google Shape;723;p42"/>
          <p:cNvSpPr/>
          <p:nvPr/>
        </p:nvSpPr>
        <p:spPr>
          <a:xfrm>
            <a:off x="5409055" y="380500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724" name="Google Shape;724;p42"/>
          <p:cNvSpPr/>
          <p:nvPr/>
        </p:nvSpPr>
        <p:spPr>
          <a:xfrm>
            <a:off x="5061445" y="4328516"/>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725" name="Google Shape;725;p42"/>
          <p:cNvSpPr/>
          <p:nvPr/>
        </p:nvSpPr>
        <p:spPr>
          <a:xfrm>
            <a:off x="6590734" y="3775799"/>
            <a:ext cx="380400" cy="306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cxnSp>
        <p:nvCxnSpPr>
          <p:cNvPr id="726" name="Google Shape;726;p42"/>
          <p:cNvCxnSpPr>
            <a:stCxn id="715" idx="3"/>
            <a:endCxn id="718" idx="7"/>
          </p:cNvCxnSpPr>
          <p:nvPr/>
        </p:nvCxnSpPr>
        <p:spPr>
          <a:xfrm flipH="1">
            <a:off x="7653555" y="1881693"/>
            <a:ext cx="437700" cy="483600"/>
          </a:xfrm>
          <a:prstGeom prst="straightConnector1">
            <a:avLst/>
          </a:prstGeom>
          <a:noFill/>
          <a:ln cap="flat" cmpd="sng" w="9525">
            <a:solidFill>
              <a:schemeClr val="dk2"/>
            </a:solidFill>
            <a:prstDash val="solid"/>
            <a:round/>
            <a:headEnd len="med" w="med" type="none"/>
            <a:tailEnd len="med" w="med" type="none"/>
          </a:ln>
        </p:spPr>
      </p:cxnSp>
      <p:cxnSp>
        <p:nvCxnSpPr>
          <p:cNvPr id="727" name="Google Shape;727;p42"/>
          <p:cNvCxnSpPr>
            <a:stCxn id="715" idx="5"/>
            <a:endCxn id="716" idx="0"/>
          </p:cNvCxnSpPr>
          <p:nvPr/>
        </p:nvCxnSpPr>
        <p:spPr>
          <a:xfrm>
            <a:off x="8321630" y="1881693"/>
            <a:ext cx="437700" cy="416100"/>
          </a:xfrm>
          <a:prstGeom prst="straightConnector1">
            <a:avLst/>
          </a:prstGeom>
          <a:noFill/>
          <a:ln cap="flat" cmpd="sng" w="9525">
            <a:solidFill>
              <a:schemeClr val="dk2"/>
            </a:solidFill>
            <a:prstDash val="solid"/>
            <a:round/>
            <a:headEnd len="med" w="med" type="none"/>
            <a:tailEnd len="med" w="med" type="none"/>
          </a:ln>
        </p:spPr>
      </p:cxnSp>
      <p:cxnSp>
        <p:nvCxnSpPr>
          <p:cNvPr id="728" name="Google Shape;728;p42"/>
          <p:cNvCxnSpPr>
            <a:stCxn id="718" idx="5"/>
            <a:endCxn id="717" idx="1"/>
          </p:cNvCxnSpPr>
          <p:nvPr/>
        </p:nvCxnSpPr>
        <p:spPr>
          <a:xfrm>
            <a:off x="7653615" y="2582586"/>
            <a:ext cx="437700" cy="464700"/>
          </a:xfrm>
          <a:prstGeom prst="straightConnector1">
            <a:avLst/>
          </a:prstGeom>
          <a:noFill/>
          <a:ln cap="flat" cmpd="sng" w="9525">
            <a:solidFill>
              <a:schemeClr val="dk2"/>
            </a:solidFill>
            <a:prstDash val="solid"/>
            <a:round/>
            <a:headEnd len="med" w="med" type="none"/>
            <a:tailEnd len="med" w="med" type="none"/>
          </a:ln>
        </p:spPr>
      </p:cxnSp>
      <p:cxnSp>
        <p:nvCxnSpPr>
          <p:cNvPr id="729" name="Google Shape;729;p42"/>
          <p:cNvCxnSpPr>
            <a:stCxn id="716" idx="3"/>
            <a:endCxn id="717" idx="7"/>
          </p:cNvCxnSpPr>
          <p:nvPr/>
        </p:nvCxnSpPr>
        <p:spPr>
          <a:xfrm flipH="1">
            <a:off x="8321771" y="2560196"/>
            <a:ext cx="322500" cy="487200"/>
          </a:xfrm>
          <a:prstGeom prst="straightConnector1">
            <a:avLst/>
          </a:prstGeom>
          <a:noFill/>
          <a:ln cap="flat" cmpd="sng" w="9525">
            <a:solidFill>
              <a:schemeClr val="dk2"/>
            </a:solidFill>
            <a:prstDash val="solid"/>
            <a:round/>
            <a:headEnd len="med" w="med" type="none"/>
            <a:tailEnd len="med" w="med" type="none"/>
          </a:ln>
        </p:spPr>
      </p:cxnSp>
      <p:cxnSp>
        <p:nvCxnSpPr>
          <p:cNvPr id="730" name="Google Shape;730;p42"/>
          <p:cNvCxnSpPr>
            <a:stCxn id="717" idx="3"/>
            <a:endCxn id="719" idx="7"/>
          </p:cNvCxnSpPr>
          <p:nvPr/>
        </p:nvCxnSpPr>
        <p:spPr>
          <a:xfrm flipH="1">
            <a:off x="7653548" y="3264833"/>
            <a:ext cx="437700" cy="414000"/>
          </a:xfrm>
          <a:prstGeom prst="straightConnector1">
            <a:avLst/>
          </a:prstGeom>
          <a:noFill/>
          <a:ln cap="flat" cmpd="sng" w="9525">
            <a:solidFill>
              <a:schemeClr val="dk2"/>
            </a:solidFill>
            <a:prstDash val="solid"/>
            <a:round/>
            <a:headEnd len="med" w="med" type="none"/>
            <a:tailEnd len="med" w="med" type="none"/>
          </a:ln>
        </p:spPr>
      </p:cxnSp>
      <p:cxnSp>
        <p:nvCxnSpPr>
          <p:cNvPr id="731" name="Google Shape;731;p42"/>
          <p:cNvCxnSpPr>
            <a:stCxn id="717" idx="5"/>
            <a:endCxn id="720" idx="1"/>
          </p:cNvCxnSpPr>
          <p:nvPr/>
        </p:nvCxnSpPr>
        <p:spPr>
          <a:xfrm>
            <a:off x="8321623" y="3264833"/>
            <a:ext cx="428100" cy="414000"/>
          </a:xfrm>
          <a:prstGeom prst="straightConnector1">
            <a:avLst/>
          </a:prstGeom>
          <a:noFill/>
          <a:ln cap="flat" cmpd="sng" w="9525">
            <a:solidFill>
              <a:schemeClr val="dk2"/>
            </a:solidFill>
            <a:prstDash val="solid"/>
            <a:round/>
            <a:headEnd len="med" w="med" type="none"/>
            <a:tailEnd len="med" w="med" type="none"/>
          </a:ln>
        </p:spPr>
      </p:cxnSp>
      <p:cxnSp>
        <p:nvCxnSpPr>
          <p:cNvPr id="732" name="Google Shape;732;p42"/>
          <p:cNvCxnSpPr>
            <a:stCxn id="719" idx="6"/>
            <a:endCxn id="720" idx="2"/>
          </p:cNvCxnSpPr>
          <p:nvPr/>
        </p:nvCxnSpPr>
        <p:spPr>
          <a:xfrm>
            <a:off x="7701324" y="3787679"/>
            <a:ext cx="1000500" cy="0"/>
          </a:xfrm>
          <a:prstGeom prst="straightConnector1">
            <a:avLst/>
          </a:prstGeom>
          <a:noFill/>
          <a:ln cap="flat" cmpd="sng" w="9525">
            <a:solidFill>
              <a:schemeClr val="dk2"/>
            </a:solidFill>
            <a:prstDash val="solid"/>
            <a:round/>
            <a:headEnd len="med" w="med" type="none"/>
            <a:tailEnd len="med" w="med" type="none"/>
          </a:ln>
        </p:spPr>
      </p:cxnSp>
      <p:sp>
        <p:nvSpPr>
          <p:cNvPr id="733" name="Google Shape;733;p42"/>
          <p:cNvSpPr txBox="1"/>
          <p:nvPr/>
        </p:nvSpPr>
        <p:spPr>
          <a:xfrm>
            <a:off x="48700" y="873575"/>
            <a:ext cx="8677200" cy="608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100">
                <a:solidFill>
                  <a:schemeClr val="dk1"/>
                </a:solidFill>
              </a:rPr>
              <a:t>An </a:t>
            </a:r>
            <a:r>
              <a:rPr b="1" lang="en" sz="1100">
                <a:solidFill>
                  <a:schemeClr val="dk1"/>
                </a:solidFill>
              </a:rPr>
              <a:t>articulation point (or cut vertex)</a:t>
            </a:r>
            <a:r>
              <a:rPr lang="en" sz="1100">
                <a:solidFill>
                  <a:schemeClr val="dk1"/>
                </a:solidFill>
              </a:rPr>
              <a:t> in a graph is a vertex that, when removed, </a:t>
            </a:r>
            <a:r>
              <a:rPr b="1" lang="en" sz="1100">
                <a:solidFill>
                  <a:schemeClr val="dk1"/>
                </a:solidFill>
              </a:rPr>
              <a:t>increases the number of connected components (</a:t>
            </a:r>
            <a:r>
              <a:rPr lang="en" sz="1100">
                <a:solidFill>
                  <a:schemeClr val="dk1"/>
                </a:solidFill>
              </a:rPr>
              <a:t>divides into multiple graphs</a:t>
            </a:r>
            <a:r>
              <a:rPr b="1" lang="en" sz="1100">
                <a:solidFill>
                  <a:schemeClr val="dk1"/>
                </a:solidFill>
              </a:rPr>
              <a:t>)</a:t>
            </a:r>
            <a:r>
              <a:rPr lang="en" sz="1100">
                <a:solidFill>
                  <a:schemeClr val="dk1"/>
                </a:solidFill>
              </a:rPr>
              <a:t>.</a:t>
            </a:r>
            <a:endParaRPr/>
          </a:p>
        </p:txBody>
      </p:sp>
      <p:sp>
        <p:nvSpPr>
          <p:cNvPr id="734" name="Google Shape;734;p42"/>
          <p:cNvSpPr/>
          <p:nvPr/>
        </p:nvSpPr>
        <p:spPr>
          <a:xfrm>
            <a:off x="1399475" y="2071970"/>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35" name="Google Shape;735;p42"/>
          <p:cNvSpPr/>
          <p:nvPr/>
        </p:nvSpPr>
        <p:spPr>
          <a:xfrm>
            <a:off x="1776275" y="2073775"/>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736" name="Google Shape;736;p42"/>
          <p:cNvSpPr/>
          <p:nvPr/>
        </p:nvSpPr>
        <p:spPr>
          <a:xfrm>
            <a:off x="2153075" y="2073775"/>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37" name="Google Shape;737;p42"/>
          <p:cNvSpPr/>
          <p:nvPr/>
        </p:nvSpPr>
        <p:spPr>
          <a:xfrm>
            <a:off x="2529875" y="2075588"/>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738" name="Google Shape;738;p42"/>
          <p:cNvSpPr/>
          <p:nvPr/>
        </p:nvSpPr>
        <p:spPr>
          <a:xfrm>
            <a:off x="2906675" y="2078817"/>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739" name="Google Shape;739;p42"/>
          <p:cNvSpPr/>
          <p:nvPr/>
        </p:nvSpPr>
        <p:spPr>
          <a:xfrm>
            <a:off x="3283475" y="2078817"/>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740" name="Google Shape;740;p42"/>
          <p:cNvSpPr txBox="1"/>
          <p:nvPr/>
        </p:nvSpPr>
        <p:spPr>
          <a:xfrm>
            <a:off x="244750" y="1973488"/>
            <a:ext cx="99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Discovery</a:t>
            </a:r>
            <a:endParaRPr sz="1300">
              <a:solidFill>
                <a:schemeClr val="dk1"/>
              </a:solidFill>
            </a:endParaRPr>
          </a:p>
          <a:p>
            <a:pPr indent="0" lvl="0" marL="0" rtl="0" algn="l">
              <a:spcBef>
                <a:spcPts val="0"/>
              </a:spcBef>
              <a:spcAft>
                <a:spcPts val="0"/>
              </a:spcAft>
              <a:buNone/>
            </a:pPr>
            <a:r>
              <a:rPr lang="en" sz="1300">
                <a:solidFill>
                  <a:schemeClr val="dk1"/>
                </a:solidFill>
              </a:rPr>
              <a:t>time</a:t>
            </a:r>
            <a:endParaRPr sz="1300">
              <a:solidFill>
                <a:schemeClr val="dk1"/>
              </a:solidFill>
            </a:endParaRPr>
          </a:p>
        </p:txBody>
      </p:sp>
      <p:sp>
        <p:nvSpPr>
          <p:cNvPr id="741" name="Google Shape;741;p42"/>
          <p:cNvSpPr/>
          <p:nvPr/>
        </p:nvSpPr>
        <p:spPr>
          <a:xfrm>
            <a:off x="5789442" y="321436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cxnSp>
        <p:nvCxnSpPr>
          <p:cNvPr id="742" name="Google Shape;742;p42"/>
          <p:cNvCxnSpPr>
            <a:stCxn id="721" idx="4"/>
            <a:endCxn id="722" idx="0"/>
          </p:cNvCxnSpPr>
          <p:nvPr/>
        </p:nvCxnSpPr>
        <p:spPr>
          <a:xfrm flipH="1">
            <a:off x="6240613" y="2165189"/>
            <a:ext cx="353400" cy="414600"/>
          </a:xfrm>
          <a:prstGeom prst="straightConnector1">
            <a:avLst/>
          </a:prstGeom>
          <a:noFill/>
          <a:ln cap="flat" cmpd="sng" w="9525">
            <a:solidFill>
              <a:schemeClr val="dk2"/>
            </a:solidFill>
            <a:prstDash val="solid"/>
            <a:round/>
            <a:headEnd len="med" w="med" type="none"/>
            <a:tailEnd len="med" w="med" type="stealth"/>
          </a:ln>
        </p:spPr>
      </p:cxnSp>
      <p:cxnSp>
        <p:nvCxnSpPr>
          <p:cNvPr id="743" name="Google Shape;743;p42"/>
          <p:cNvCxnSpPr>
            <a:stCxn id="722" idx="4"/>
            <a:endCxn id="741" idx="0"/>
          </p:cNvCxnSpPr>
          <p:nvPr/>
        </p:nvCxnSpPr>
        <p:spPr>
          <a:xfrm flipH="1">
            <a:off x="5979621" y="2886091"/>
            <a:ext cx="261000" cy="328200"/>
          </a:xfrm>
          <a:prstGeom prst="straightConnector1">
            <a:avLst/>
          </a:prstGeom>
          <a:noFill/>
          <a:ln cap="flat" cmpd="sng" w="9525">
            <a:solidFill>
              <a:schemeClr val="dk2"/>
            </a:solidFill>
            <a:prstDash val="solid"/>
            <a:round/>
            <a:headEnd len="med" w="med" type="none"/>
            <a:tailEnd len="med" w="med" type="stealth"/>
          </a:ln>
        </p:spPr>
      </p:cxnSp>
      <p:cxnSp>
        <p:nvCxnSpPr>
          <p:cNvPr id="744" name="Google Shape;744;p42"/>
          <p:cNvCxnSpPr>
            <a:stCxn id="741" idx="3"/>
            <a:endCxn id="723" idx="0"/>
          </p:cNvCxnSpPr>
          <p:nvPr/>
        </p:nvCxnSpPr>
        <p:spPr>
          <a:xfrm flipH="1">
            <a:off x="5599151" y="3490408"/>
            <a:ext cx="246000" cy="314700"/>
          </a:xfrm>
          <a:prstGeom prst="straightConnector1">
            <a:avLst/>
          </a:prstGeom>
          <a:noFill/>
          <a:ln cap="flat" cmpd="sng" w="9525">
            <a:solidFill>
              <a:schemeClr val="dk2"/>
            </a:solidFill>
            <a:prstDash val="solid"/>
            <a:round/>
            <a:headEnd len="med" w="med" type="none"/>
            <a:tailEnd len="med" w="med" type="stealth"/>
          </a:ln>
        </p:spPr>
      </p:cxnSp>
      <p:cxnSp>
        <p:nvCxnSpPr>
          <p:cNvPr id="745" name="Google Shape;745;p42"/>
          <p:cNvCxnSpPr>
            <a:stCxn id="723" idx="3"/>
            <a:endCxn id="724" idx="0"/>
          </p:cNvCxnSpPr>
          <p:nvPr/>
        </p:nvCxnSpPr>
        <p:spPr>
          <a:xfrm flipH="1">
            <a:off x="5251763" y="4081045"/>
            <a:ext cx="213000" cy="247500"/>
          </a:xfrm>
          <a:prstGeom prst="straightConnector1">
            <a:avLst/>
          </a:prstGeom>
          <a:noFill/>
          <a:ln cap="flat" cmpd="sng" w="9525">
            <a:solidFill>
              <a:schemeClr val="dk2"/>
            </a:solidFill>
            <a:prstDash val="solid"/>
            <a:round/>
            <a:headEnd len="med" w="med" type="none"/>
            <a:tailEnd len="med" w="med" type="stealth"/>
          </a:ln>
        </p:spPr>
      </p:cxnSp>
      <p:cxnSp>
        <p:nvCxnSpPr>
          <p:cNvPr id="746" name="Google Shape;746;p42"/>
          <p:cNvCxnSpPr>
            <a:stCxn id="741" idx="5"/>
            <a:endCxn id="725" idx="1"/>
          </p:cNvCxnSpPr>
          <p:nvPr/>
        </p:nvCxnSpPr>
        <p:spPr>
          <a:xfrm>
            <a:off x="6114134" y="3490408"/>
            <a:ext cx="532200" cy="330300"/>
          </a:xfrm>
          <a:prstGeom prst="straightConnector1">
            <a:avLst/>
          </a:prstGeom>
          <a:noFill/>
          <a:ln cap="flat" cmpd="sng" w="9525">
            <a:solidFill>
              <a:schemeClr val="dk2"/>
            </a:solidFill>
            <a:prstDash val="solid"/>
            <a:round/>
            <a:headEnd len="med" w="med" type="none"/>
            <a:tailEnd len="med" w="med" type="stealth"/>
          </a:ln>
        </p:spPr>
      </p:cxnSp>
      <p:sp>
        <p:nvSpPr>
          <p:cNvPr id="747" name="Google Shape;747;p42"/>
          <p:cNvSpPr/>
          <p:nvPr/>
        </p:nvSpPr>
        <p:spPr>
          <a:xfrm>
            <a:off x="4978865" y="3331043"/>
            <a:ext cx="829700" cy="1055875"/>
          </a:xfrm>
          <a:custGeom>
            <a:rect b="b" l="l" r="r" t="t"/>
            <a:pathLst>
              <a:path extrusionOk="0" h="42235" w="33188">
                <a:moveTo>
                  <a:pt x="5221" y="42235"/>
                </a:moveTo>
                <a:cubicBezTo>
                  <a:pt x="4353" y="38534"/>
                  <a:pt x="-35" y="26652"/>
                  <a:pt x="11" y="20026"/>
                </a:cubicBezTo>
                <a:cubicBezTo>
                  <a:pt x="57" y="13400"/>
                  <a:pt x="-34" y="5815"/>
                  <a:pt x="5495" y="2479"/>
                </a:cubicBezTo>
                <a:cubicBezTo>
                  <a:pt x="11025" y="-857"/>
                  <a:pt x="28573" y="422"/>
                  <a:pt x="33188" y="11"/>
                </a:cubicBezTo>
              </a:path>
            </a:pathLst>
          </a:custGeom>
          <a:noFill/>
          <a:ln cap="flat" cmpd="sng" w="9525">
            <a:solidFill>
              <a:schemeClr val="dk2"/>
            </a:solidFill>
            <a:prstDash val="dash"/>
            <a:round/>
            <a:headEnd len="med" w="med" type="none"/>
            <a:tailEnd len="med" w="med" type="stealth"/>
          </a:ln>
        </p:spPr>
      </p:sp>
      <p:sp>
        <p:nvSpPr>
          <p:cNvPr id="748" name="Google Shape;748;p42"/>
          <p:cNvSpPr/>
          <p:nvPr/>
        </p:nvSpPr>
        <p:spPr>
          <a:xfrm>
            <a:off x="6781925" y="2063225"/>
            <a:ext cx="714850" cy="1768475"/>
          </a:xfrm>
          <a:custGeom>
            <a:rect b="b" l="l" r="r" t="t"/>
            <a:pathLst>
              <a:path extrusionOk="0" h="70739" w="28594">
                <a:moveTo>
                  <a:pt x="6306" y="70739"/>
                </a:moveTo>
                <a:cubicBezTo>
                  <a:pt x="8682" y="68683"/>
                  <a:pt x="16862" y="64342"/>
                  <a:pt x="20563" y="58401"/>
                </a:cubicBezTo>
                <a:cubicBezTo>
                  <a:pt x="24265" y="52460"/>
                  <a:pt x="28835" y="41904"/>
                  <a:pt x="28515" y="35095"/>
                </a:cubicBezTo>
                <a:cubicBezTo>
                  <a:pt x="28195" y="28286"/>
                  <a:pt x="23397" y="23397"/>
                  <a:pt x="18644" y="17548"/>
                </a:cubicBezTo>
                <a:cubicBezTo>
                  <a:pt x="13892" y="11699"/>
                  <a:pt x="3107" y="2925"/>
                  <a:pt x="0" y="0"/>
                </a:cubicBezTo>
              </a:path>
            </a:pathLst>
          </a:custGeom>
          <a:noFill/>
          <a:ln cap="flat" cmpd="sng" w="9525">
            <a:solidFill>
              <a:schemeClr val="dk2"/>
            </a:solidFill>
            <a:prstDash val="dash"/>
            <a:round/>
            <a:headEnd len="med" w="med" type="none"/>
            <a:tailEnd len="med" w="med" type="stealth"/>
          </a:ln>
        </p:spPr>
      </p:sp>
      <p:sp>
        <p:nvSpPr>
          <p:cNvPr id="749" name="Google Shape;749;p42"/>
          <p:cNvSpPr/>
          <p:nvPr/>
        </p:nvSpPr>
        <p:spPr>
          <a:xfrm>
            <a:off x="1365363" y="2337101"/>
            <a:ext cx="380400" cy="3063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50" name="Google Shape;750;p42"/>
          <p:cNvSpPr/>
          <p:nvPr/>
        </p:nvSpPr>
        <p:spPr>
          <a:xfrm>
            <a:off x="1753920" y="2337111"/>
            <a:ext cx="380400" cy="306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751" name="Google Shape;751;p42"/>
          <p:cNvSpPr/>
          <p:nvPr/>
        </p:nvSpPr>
        <p:spPr>
          <a:xfrm>
            <a:off x="2156149" y="2328556"/>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52" name="Google Shape;752;p42"/>
          <p:cNvSpPr/>
          <p:nvPr/>
        </p:nvSpPr>
        <p:spPr>
          <a:xfrm>
            <a:off x="2550262" y="2337103"/>
            <a:ext cx="380400" cy="3063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753" name="Google Shape;753;p42"/>
          <p:cNvSpPr/>
          <p:nvPr/>
        </p:nvSpPr>
        <p:spPr>
          <a:xfrm>
            <a:off x="2944380" y="2328568"/>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754" name="Google Shape;754;p42"/>
          <p:cNvSpPr/>
          <p:nvPr/>
        </p:nvSpPr>
        <p:spPr>
          <a:xfrm>
            <a:off x="3324770" y="2328541"/>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cxnSp>
        <p:nvCxnSpPr>
          <p:cNvPr id="755" name="Google Shape;755;p42"/>
          <p:cNvCxnSpPr/>
          <p:nvPr/>
        </p:nvCxnSpPr>
        <p:spPr>
          <a:xfrm flipH="1" rot="10800000">
            <a:off x="4667975" y="3817900"/>
            <a:ext cx="311400" cy="740400"/>
          </a:xfrm>
          <a:prstGeom prst="straightConnector1">
            <a:avLst/>
          </a:prstGeom>
          <a:noFill/>
          <a:ln cap="flat" cmpd="sng" w="9525">
            <a:solidFill>
              <a:schemeClr val="dk2"/>
            </a:solidFill>
            <a:prstDash val="solid"/>
            <a:round/>
            <a:headEnd len="med" w="med" type="none"/>
            <a:tailEnd len="med" w="med" type="triangle"/>
          </a:ln>
        </p:spPr>
      </p:cxnSp>
      <p:sp>
        <p:nvSpPr>
          <p:cNvPr id="756" name="Google Shape;756;p42"/>
          <p:cNvSpPr txBox="1"/>
          <p:nvPr/>
        </p:nvSpPr>
        <p:spPr>
          <a:xfrm>
            <a:off x="3808000" y="4454675"/>
            <a:ext cx="115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Back edge </a:t>
            </a:r>
            <a:endParaRPr/>
          </a:p>
        </p:txBody>
      </p:sp>
      <p:sp>
        <p:nvSpPr>
          <p:cNvPr id="757" name="Google Shape;757;p42"/>
          <p:cNvSpPr txBox="1"/>
          <p:nvPr/>
        </p:nvSpPr>
        <p:spPr>
          <a:xfrm>
            <a:off x="3705175" y="4705075"/>
            <a:ext cx="1501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accent1"/>
                </a:solidFill>
              </a:rPr>
              <a:t>Edge connects to ancestor</a:t>
            </a:r>
            <a:endParaRPr sz="800">
              <a:solidFill>
                <a:schemeClr val="accent1"/>
              </a:solidFill>
            </a:endParaRPr>
          </a:p>
        </p:txBody>
      </p:sp>
      <p:sp>
        <p:nvSpPr>
          <p:cNvPr id="758" name="Google Shape;758;p42"/>
          <p:cNvSpPr/>
          <p:nvPr/>
        </p:nvSpPr>
        <p:spPr>
          <a:xfrm>
            <a:off x="1399475" y="3138770"/>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59" name="Google Shape;759;p42"/>
          <p:cNvSpPr/>
          <p:nvPr/>
        </p:nvSpPr>
        <p:spPr>
          <a:xfrm>
            <a:off x="1776275" y="3140575"/>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60" name="Google Shape;760;p42"/>
          <p:cNvSpPr/>
          <p:nvPr/>
        </p:nvSpPr>
        <p:spPr>
          <a:xfrm>
            <a:off x="2153075" y="3140575"/>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61" name="Google Shape;761;p42"/>
          <p:cNvSpPr/>
          <p:nvPr/>
        </p:nvSpPr>
        <p:spPr>
          <a:xfrm>
            <a:off x="2529875" y="3142388"/>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62" name="Google Shape;762;p42"/>
          <p:cNvSpPr/>
          <p:nvPr/>
        </p:nvSpPr>
        <p:spPr>
          <a:xfrm>
            <a:off x="2906675" y="3145617"/>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63" name="Google Shape;763;p42"/>
          <p:cNvSpPr/>
          <p:nvPr/>
        </p:nvSpPr>
        <p:spPr>
          <a:xfrm>
            <a:off x="3283475" y="3145617"/>
            <a:ext cx="376800" cy="2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64" name="Google Shape;764;p42"/>
          <p:cNvSpPr txBox="1"/>
          <p:nvPr/>
        </p:nvSpPr>
        <p:spPr>
          <a:xfrm>
            <a:off x="244750" y="3040288"/>
            <a:ext cx="9900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rPr>
              <a:t>Lowest</a:t>
            </a:r>
            <a:endParaRPr sz="1300">
              <a:solidFill>
                <a:schemeClr val="dk1"/>
              </a:solidFill>
            </a:endParaRPr>
          </a:p>
          <a:p>
            <a:pPr indent="0" lvl="0" marL="0" rtl="0" algn="l">
              <a:spcBef>
                <a:spcPts val="0"/>
              </a:spcBef>
              <a:spcAft>
                <a:spcPts val="0"/>
              </a:spcAft>
              <a:buNone/>
            </a:pPr>
            <a:r>
              <a:rPr lang="en" sz="1300">
                <a:solidFill>
                  <a:schemeClr val="dk1"/>
                </a:solidFill>
              </a:rPr>
              <a:t>Discovery</a:t>
            </a:r>
            <a:endParaRPr sz="1300">
              <a:solidFill>
                <a:schemeClr val="dk1"/>
              </a:solidFill>
            </a:endParaRPr>
          </a:p>
          <a:p>
            <a:pPr indent="0" lvl="0" marL="0" rtl="0" algn="l">
              <a:spcBef>
                <a:spcPts val="0"/>
              </a:spcBef>
              <a:spcAft>
                <a:spcPts val="0"/>
              </a:spcAft>
              <a:buNone/>
            </a:pPr>
            <a:r>
              <a:rPr lang="en" sz="1300">
                <a:solidFill>
                  <a:schemeClr val="dk1"/>
                </a:solidFill>
              </a:rPr>
              <a:t>time</a:t>
            </a:r>
            <a:endParaRPr sz="1300">
              <a:solidFill>
                <a:schemeClr val="dk1"/>
              </a:solidFill>
            </a:endParaRPr>
          </a:p>
        </p:txBody>
      </p:sp>
      <p:sp>
        <p:nvSpPr>
          <p:cNvPr id="765" name="Google Shape;765;p42"/>
          <p:cNvSpPr/>
          <p:nvPr/>
        </p:nvSpPr>
        <p:spPr>
          <a:xfrm>
            <a:off x="1365363" y="3403901"/>
            <a:ext cx="380400" cy="3063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766" name="Google Shape;766;p42"/>
          <p:cNvSpPr/>
          <p:nvPr/>
        </p:nvSpPr>
        <p:spPr>
          <a:xfrm>
            <a:off x="1753920" y="3403911"/>
            <a:ext cx="380400" cy="3063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767" name="Google Shape;767;p42"/>
          <p:cNvSpPr/>
          <p:nvPr/>
        </p:nvSpPr>
        <p:spPr>
          <a:xfrm>
            <a:off x="2156149" y="3395356"/>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
        <p:nvSpPr>
          <p:cNvPr id="768" name="Google Shape;768;p42"/>
          <p:cNvSpPr/>
          <p:nvPr/>
        </p:nvSpPr>
        <p:spPr>
          <a:xfrm>
            <a:off x="2550262" y="3403903"/>
            <a:ext cx="380400" cy="306300"/>
          </a:xfrm>
          <a:prstGeom prst="ellipse">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4</a:t>
            </a:r>
            <a:endParaRPr/>
          </a:p>
        </p:txBody>
      </p:sp>
      <p:sp>
        <p:nvSpPr>
          <p:cNvPr id="769" name="Google Shape;769;p42"/>
          <p:cNvSpPr/>
          <p:nvPr/>
        </p:nvSpPr>
        <p:spPr>
          <a:xfrm>
            <a:off x="2944380" y="3395368"/>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5</a:t>
            </a:r>
            <a:endParaRPr/>
          </a:p>
        </p:txBody>
      </p:sp>
      <p:sp>
        <p:nvSpPr>
          <p:cNvPr id="770" name="Google Shape;770;p42"/>
          <p:cNvSpPr/>
          <p:nvPr/>
        </p:nvSpPr>
        <p:spPr>
          <a:xfrm>
            <a:off x="3324770" y="3395341"/>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6</a:t>
            </a:r>
            <a:endParaRPr/>
          </a:p>
        </p:txBody>
      </p:sp>
      <p:sp>
        <p:nvSpPr>
          <p:cNvPr id="771" name="Google Shape;771;p42"/>
          <p:cNvSpPr txBox="1"/>
          <p:nvPr/>
        </p:nvSpPr>
        <p:spPr>
          <a:xfrm>
            <a:off x="244750" y="4092600"/>
            <a:ext cx="3201000" cy="9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rPr>
              <a:t>Edge </a:t>
            </a:r>
            <a:r>
              <a:rPr lang="en" sz="1300">
                <a:solidFill>
                  <a:schemeClr val="dk2"/>
                </a:solidFill>
                <a:latin typeface="Lobster"/>
                <a:ea typeface="Lobster"/>
                <a:cs typeface="Lobster"/>
                <a:sym typeface="Lobster"/>
              </a:rPr>
              <a:t>e(u, v); u</a:t>
            </a:r>
            <a:r>
              <a:rPr lang="en" sz="1300">
                <a:solidFill>
                  <a:schemeClr val="dk2"/>
                </a:solidFill>
              </a:rPr>
              <a:t> is parent, </a:t>
            </a:r>
            <a:r>
              <a:rPr lang="en" sz="1300">
                <a:solidFill>
                  <a:schemeClr val="dk2"/>
                </a:solidFill>
                <a:latin typeface="Lobster"/>
                <a:ea typeface="Lobster"/>
                <a:cs typeface="Lobster"/>
                <a:sym typeface="Lobster"/>
              </a:rPr>
              <a:t>v</a:t>
            </a:r>
            <a:r>
              <a:rPr lang="en" sz="1300">
                <a:solidFill>
                  <a:schemeClr val="dk2"/>
                </a:solidFill>
              </a:rPr>
              <a:t> is child</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en" sz="1300">
                <a:solidFill>
                  <a:schemeClr val="dk2"/>
                </a:solidFill>
              </a:rPr>
              <a:t>if </a:t>
            </a:r>
            <a:r>
              <a:rPr lang="en" sz="1300">
                <a:solidFill>
                  <a:srgbClr val="FF00FF"/>
                </a:solidFill>
              </a:rPr>
              <a:t>L[</a:t>
            </a:r>
            <a:r>
              <a:rPr lang="en" sz="1300">
                <a:solidFill>
                  <a:srgbClr val="FF00FF"/>
                </a:solidFill>
                <a:latin typeface="Lobster"/>
                <a:ea typeface="Lobster"/>
                <a:cs typeface="Lobster"/>
                <a:sym typeface="Lobster"/>
              </a:rPr>
              <a:t>v</a:t>
            </a:r>
            <a:r>
              <a:rPr lang="en" sz="1300">
                <a:solidFill>
                  <a:srgbClr val="FF00FF"/>
                </a:solidFill>
              </a:rPr>
              <a:t>] ≥  d[</a:t>
            </a:r>
            <a:r>
              <a:rPr lang="en" sz="1300">
                <a:solidFill>
                  <a:srgbClr val="FF00FF"/>
                </a:solidFill>
                <a:latin typeface="Lobster"/>
                <a:ea typeface="Lobster"/>
                <a:cs typeface="Lobster"/>
                <a:sym typeface="Lobster"/>
              </a:rPr>
              <a:t>u</a:t>
            </a:r>
            <a:r>
              <a:rPr lang="en" sz="1300">
                <a:solidFill>
                  <a:srgbClr val="FF00FF"/>
                </a:solidFill>
              </a:rPr>
              <a:t>]</a:t>
            </a:r>
            <a:r>
              <a:rPr lang="en" sz="1300">
                <a:solidFill>
                  <a:schemeClr val="dk2"/>
                </a:solidFill>
              </a:rPr>
              <a:t> ; the </a:t>
            </a:r>
            <a:r>
              <a:rPr lang="en" sz="1300">
                <a:solidFill>
                  <a:schemeClr val="dk2"/>
                </a:solidFill>
                <a:latin typeface="Lobster"/>
                <a:ea typeface="Lobster"/>
                <a:cs typeface="Lobster"/>
                <a:sym typeface="Lobster"/>
              </a:rPr>
              <a:t>u</a:t>
            </a:r>
            <a:r>
              <a:rPr lang="en" sz="1300">
                <a:solidFill>
                  <a:schemeClr val="dk2"/>
                </a:solidFill>
              </a:rPr>
              <a:t> is an </a:t>
            </a:r>
            <a:r>
              <a:rPr lang="en" sz="1300">
                <a:solidFill>
                  <a:schemeClr val="dk2"/>
                </a:solidFill>
              </a:rPr>
              <a:t>articulation</a:t>
            </a:r>
            <a:r>
              <a:rPr lang="en" sz="1300">
                <a:solidFill>
                  <a:schemeClr val="dk2"/>
                </a:solidFill>
              </a:rPr>
              <a:t> point; </a:t>
            </a:r>
            <a:r>
              <a:rPr lang="en" sz="1300">
                <a:solidFill>
                  <a:schemeClr val="dk2"/>
                </a:solidFill>
                <a:latin typeface="Lobster"/>
                <a:ea typeface="Lobster"/>
                <a:cs typeface="Lobster"/>
                <a:sym typeface="Lobster"/>
              </a:rPr>
              <a:t>u</a:t>
            </a:r>
            <a:r>
              <a:rPr lang="en" sz="1300">
                <a:solidFill>
                  <a:schemeClr val="dk2"/>
                </a:solidFill>
              </a:rPr>
              <a:t> cannot be root</a:t>
            </a:r>
            <a:endParaRPr sz="1300">
              <a:solidFill>
                <a:schemeClr val="dk2"/>
              </a:solidFill>
            </a:endParaRPr>
          </a:p>
        </p:txBody>
      </p:sp>
      <p:sp>
        <p:nvSpPr>
          <p:cNvPr id="772" name="Google Shape;772;p42"/>
          <p:cNvSpPr txBox="1"/>
          <p:nvPr/>
        </p:nvSpPr>
        <p:spPr>
          <a:xfrm>
            <a:off x="106700" y="1497038"/>
            <a:ext cx="7715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1"/>
                </a:solidFill>
              </a:rPr>
              <a:t>Can a child node in the DFS tree reach one of its’ earliest ancestors without going through its parent?</a:t>
            </a:r>
            <a:endParaRPr sz="1200">
              <a:solidFill>
                <a:schemeClr val="accent1"/>
              </a:solidFill>
            </a:endParaRPr>
          </a:p>
        </p:txBody>
      </p:sp>
      <p:pic>
        <p:nvPicPr>
          <p:cNvPr id="773" name="Google Shape;773;p42" title="Screenshot 2026-10-01 at 12.58.43 AM.png"/>
          <p:cNvPicPr preferRelativeResize="0"/>
          <p:nvPr/>
        </p:nvPicPr>
        <p:blipFill>
          <a:blip r:embed="rId4">
            <a:alphaModFix/>
          </a:blip>
          <a:stretch>
            <a:fillRect/>
          </a:stretch>
        </p:blipFill>
        <p:spPr>
          <a:xfrm>
            <a:off x="5599150" y="4395621"/>
            <a:ext cx="3511824" cy="6589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43"/>
          <p:cNvSpPr txBox="1"/>
          <p:nvPr/>
        </p:nvSpPr>
        <p:spPr>
          <a:xfrm>
            <a:off x="226200" y="2460800"/>
            <a:ext cx="8691600" cy="129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a:solidFill>
                  <a:schemeClr val="dk1"/>
                </a:solidFill>
              </a:rPr>
              <a:t>If </a:t>
            </a:r>
            <a:r>
              <a:rPr lang="en">
                <a:solidFill>
                  <a:srgbClr val="188038"/>
                </a:solidFill>
                <a:latin typeface="Roboto Mono"/>
                <a:ea typeface="Roboto Mono"/>
                <a:cs typeface="Roboto Mono"/>
                <a:sym typeface="Roboto Mono"/>
              </a:rPr>
              <a:t>low[v] &lt; disc[u]</a:t>
            </a:r>
            <a:r>
              <a:rPr lang="en">
                <a:solidFill>
                  <a:schemeClr val="dk1"/>
                </a:solidFill>
              </a:rPr>
              <a:t>, it means </a:t>
            </a:r>
            <a:r>
              <a:rPr b="1" lang="en">
                <a:solidFill>
                  <a:schemeClr val="dk1"/>
                </a:solidFill>
              </a:rPr>
              <a:t>there is another path</a:t>
            </a:r>
            <a:r>
              <a:rPr lang="en">
                <a:solidFill>
                  <a:schemeClr val="dk1"/>
                </a:solidFill>
              </a:rPr>
              <a:t> (a back edge) connecting </a:t>
            </a:r>
            <a:r>
              <a:rPr lang="en">
                <a:solidFill>
                  <a:srgbClr val="188038"/>
                </a:solidFill>
                <a:latin typeface="Roboto Mono"/>
                <a:ea typeface="Roboto Mono"/>
                <a:cs typeface="Roboto Mono"/>
                <a:sym typeface="Roboto Mono"/>
              </a:rPr>
              <a:t>v</a:t>
            </a:r>
            <a:r>
              <a:rPr lang="en">
                <a:solidFill>
                  <a:schemeClr val="dk1"/>
                </a:solidFill>
              </a:rPr>
              <a:t> (or its subtree) to an ancestor of </a:t>
            </a:r>
            <a:r>
              <a:rPr lang="en">
                <a:solidFill>
                  <a:srgbClr val="188038"/>
                </a:solidFill>
                <a:latin typeface="Roboto Mono"/>
                <a:ea typeface="Roboto Mono"/>
                <a:cs typeface="Roboto Mono"/>
                <a:sym typeface="Roboto Mono"/>
              </a:rPr>
              <a:t>u</a:t>
            </a:r>
            <a:r>
              <a:rPr lang="en">
                <a:solidFill>
                  <a:schemeClr val="dk1"/>
                </a:solidFill>
              </a:rPr>
              <a:t>. In that case, </a:t>
            </a:r>
            <a:r>
              <a:rPr lang="en">
                <a:solidFill>
                  <a:srgbClr val="188038"/>
                </a:solidFill>
                <a:latin typeface="Roboto Mono"/>
                <a:ea typeface="Roboto Mono"/>
                <a:cs typeface="Roboto Mono"/>
                <a:sym typeface="Roboto Mono"/>
              </a:rPr>
              <a:t>u</a:t>
            </a:r>
            <a:r>
              <a:rPr lang="en">
                <a:solidFill>
                  <a:schemeClr val="dk1"/>
                </a:solidFill>
              </a:rPr>
              <a:t> is </a:t>
            </a:r>
            <a:r>
              <a:rPr b="1" lang="en">
                <a:solidFill>
                  <a:schemeClr val="dk1"/>
                </a:solidFill>
              </a:rPr>
              <a:t>not</a:t>
            </a:r>
            <a:r>
              <a:rPr lang="en">
                <a:solidFill>
                  <a:schemeClr val="dk1"/>
                </a:solidFill>
              </a:rPr>
              <a:t> an articulation point because removing it won't disconnect </a:t>
            </a:r>
            <a:r>
              <a:rPr lang="en">
                <a:solidFill>
                  <a:srgbClr val="188038"/>
                </a:solidFill>
                <a:latin typeface="Roboto Mono"/>
                <a:ea typeface="Roboto Mono"/>
                <a:cs typeface="Roboto Mono"/>
                <a:sym typeface="Roboto Mono"/>
              </a:rPr>
              <a:t>v</a:t>
            </a:r>
            <a:r>
              <a:rPr lang="en">
                <a:solidFill>
                  <a:schemeClr val="dk1"/>
                </a:solidFill>
              </a:rPr>
              <a:t>.</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But if </a:t>
            </a:r>
            <a:r>
              <a:rPr lang="en">
                <a:solidFill>
                  <a:srgbClr val="188038"/>
                </a:solidFill>
                <a:latin typeface="Roboto Mono"/>
                <a:ea typeface="Roboto Mono"/>
                <a:cs typeface="Roboto Mono"/>
                <a:sym typeface="Roboto Mono"/>
              </a:rPr>
              <a:t>low[v] ≥ disc[u]</a:t>
            </a:r>
            <a:r>
              <a:rPr lang="en">
                <a:solidFill>
                  <a:schemeClr val="dk1"/>
                </a:solidFill>
              </a:rPr>
              <a:t>, </a:t>
            </a:r>
            <a:r>
              <a:rPr b="1" lang="en">
                <a:solidFill>
                  <a:schemeClr val="dk1"/>
                </a:solidFill>
              </a:rPr>
              <a:t>no such back edge exists</a:t>
            </a:r>
            <a:r>
              <a:rPr lang="en">
                <a:solidFill>
                  <a:schemeClr val="dk1"/>
                </a:solidFill>
              </a:rPr>
              <a:t>, meaning </a:t>
            </a:r>
            <a:r>
              <a:rPr lang="en">
                <a:solidFill>
                  <a:srgbClr val="188038"/>
                </a:solidFill>
                <a:latin typeface="Roboto Mono"/>
                <a:ea typeface="Roboto Mono"/>
                <a:cs typeface="Roboto Mono"/>
                <a:sym typeface="Roboto Mono"/>
              </a:rPr>
              <a:t>u</a:t>
            </a:r>
            <a:r>
              <a:rPr lang="en">
                <a:solidFill>
                  <a:schemeClr val="dk1"/>
                </a:solidFill>
              </a:rPr>
              <a:t> is the only bridge keeping </a:t>
            </a:r>
            <a:r>
              <a:rPr lang="en">
                <a:solidFill>
                  <a:srgbClr val="188038"/>
                </a:solidFill>
                <a:latin typeface="Roboto Mono"/>
                <a:ea typeface="Roboto Mono"/>
                <a:cs typeface="Roboto Mono"/>
                <a:sym typeface="Roboto Mono"/>
              </a:rPr>
              <a:t>v</a:t>
            </a:r>
            <a:r>
              <a:rPr lang="en">
                <a:solidFill>
                  <a:schemeClr val="dk1"/>
                </a:solidFill>
              </a:rPr>
              <a:t> connected to the rest of the graph—making </a:t>
            </a:r>
            <a:r>
              <a:rPr lang="en">
                <a:solidFill>
                  <a:srgbClr val="188038"/>
                </a:solidFill>
                <a:latin typeface="Roboto Mono"/>
                <a:ea typeface="Roboto Mono"/>
                <a:cs typeface="Roboto Mono"/>
                <a:sym typeface="Roboto Mono"/>
              </a:rPr>
              <a:t>u</a:t>
            </a:r>
            <a:r>
              <a:rPr lang="en">
                <a:solidFill>
                  <a:schemeClr val="dk1"/>
                </a:solidFill>
              </a:rPr>
              <a:t> an</a:t>
            </a:r>
            <a:r>
              <a:rPr lang="en">
                <a:solidFill>
                  <a:schemeClr val="dk1"/>
                </a:solidFill>
              </a:rPr>
              <a:t> articulation point</a:t>
            </a:r>
            <a:r>
              <a:rPr lang="en">
                <a:solidFill>
                  <a:schemeClr val="dk1"/>
                </a:solidFill>
              </a:rPr>
              <a:t>!</a:t>
            </a:r>
            <a:endParaRPr>
              <a:solidFill>
                <a:schemeClr val="dk1"/>
              </a:solidFill>
            </a:endParaRPr>
          </a:p>
        </p:txBody>
      </p:sp>
      <p:pic>
        <p:nvPicPr>
          <p:cNvPr id="779" name="Google Shape;779;p43"/>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780" name="Google Shape;780;p43"/>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781" name="Google Shape;781;p43"/>
          <p:cNvSpPr txBox="1"/>
          <p:nvPr/>
        </p:nvSpPr>
        <p:spPr>
          <a:xfrm>
            <a:off x="226200" y="1137875"/>
            <a:ext cx="83076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188038"/>
                </a:solidFill>
              </a:rPr>
              <a:t>L</a:t>
            </a:r>
            <a:r>
              <a:rPr b="1" lang="en">
                <a:solidFill>
                  <a:srgbClr val="188038"/>
                </a:solidFill>
              </a:rPr>
              <a:t>owest discovery time</a:t>
            </a:r>
            <a:r>
              <a:rPr lang="en">
                <a:solidFill>
                  <a:schemeClr val="dk1"/>
                </a:solidFill>
              </a:rPr>
              <a:t> that can be reached from node </a:t>
            </a:r>
            <a:r>
              <a:rPr lang="en">
                <a:solidFill>
                  <a:srgbClr val="188038"/>
                </a:solidFill>
                <a:latin typeface="Roboto Mono"/>
                <a:ea typeface="Roboto Mono"/>
                <a:cs typeface="Roboto Mono"/>
                <a:sym typeface="Roboto Mono"/>
              </a:rPr>
              <a:t>u</a:t>
            </a:r>
            <a:r>
              <a:rPr lang="en">
                <a:solidFill>
                  <a:schemeClr val="dk1"/>
                </a:solidFill>
              </a:rPr>
              <a:t>, either through its </a:t>
            </a:r>
            <a:r>
              <a:rPr b="1" lang="en">
                <a:solidFill>
                  <a:schemeClr val="dk1"/>
                </a:solidFill>
              </a:rPr>
              <a:t>descendants</a:t>
            </a:r>
            <a:r>
              <a:rPr lang="en">
                <a:solidFill>
                  <a:schemeClr val="dk1"/>
                </a:solidFill>
              </a:rPr>
              <a:t> in the DFS tree or through </a:t>
            </a:r>
            <a:r>
              <a:rPr b="1" lang="en">
                <a:solidFill>
                  <a:srgbClr val="FF00FF"/>
                </a:solidFill>
              </a:rPr>
              <a:t>a</a:t>
            </a:r>
            <a:r>
              <a:rPr lang="en">
                <a:solidFill>
                  <a:srgbClr val="FF0000"/>
                </a:solidFill>
              </a:rPr>
              <a:t> </a:t>
            </a:r>
            <a:r>
              <a:rPr b="1" lang="en">
                <a:solidFill>
                  <a:srgbClr val="FF0000"/>
                </a:solidFill>
              </a:rPr>
              <a:t>back edge</a:t>
            </a:r>
            <a:r>
              <a:rPr lang="en">
                <a:solidFill>
                  <a:srgbClr val="FF0000"/>
                </a:solidFill>
              </a:rPr>
              <a:t> </a:t>
            </a:r>
            <a:r>
              <a:rPr lang="en">
                <a:solidFill>
                  <a:schemeClr val="dk1"/>
                </a:solidFill>
              </a:rPr>
              <a:t>to an </a:t>
            </a:r>
            <a:r>
              <a:rPr lang="en" u="sng">
                <a:solidFill>
                  <a:schemeClr val="dk1"/>
                </a:solidFill>
              </a:rPr>
              <a:t>ancestor</a:t>
            </a:r>
            <a:endParaRPr u="sng">
              <a:solidFill>
                <a:schemeClr val="dk1"/>
              </a:solidFill>
            </a:endParaRPr>
          </a:p>
          <a:p>
            <a:pPr indent="0" lvl="0" marL="0" rtl="0" algn="l">
              <a:spcBef>
                <a:spcPts val="0"/>
              </a:spcBef>
              <a:spcAft>
                <a:spcPts val="0"/>
              </a:spcAft>
              <a:buNone/>
            </a:pPr>
            <a:r>
              <a:t/>
            </a:r>
            <a:endParaRPr u="sng">
              <a:solidFill>
                <a:schemeClr val="dk1"/>
              </a:solidFill>
            </a:endParaRPr>
          </a:p>
          <a:p>
            <a:pPr indent="457200" lvl="0" marL="1371600" rtl="0" algn="l">
              <a:spcBef>
                <a:spcPts val="0"/>
              </a:spcBef>
              <a:spcAft>
                <a:spcPts val="0"/>
              </a:spcAft>
              <a:buNone/>
            </a:pPr>
            <a:r>
              <a:rPr b="1" lang="en">
                <a:solidFill>
                  <a:srgbClr val="FF9900"/>
                </a:solidFill>
                <a:latin typeface="Courier New"/>
                <a:ea typeface="Courier New"/>
                <a:cs typeface="Courier New"/>
                <a:sym typeface="Courier New"/>
              </a:rPr>
              <a:t>Low[v] = min(low[v],disc[u])</a:t>
            </a:r>
            <a:endParaRPr b="1">
              <a:solidFill>
                <a:srgbClr val="FF9900"/>
              </a:solidFill>
              <a:latin typeface="Courier New"/>
              <a:ea typeface="Courier New"/>
              <a:cs typeface="Courier New"/>
              <a:sym typeface="Courier New"/>
            </a:endParaRPr>
          </a:p>
        </p:txBody>
      </p:sp>
      <p:sp>
        <p:nvSpPr>
          <p:cNvPr id="782" name="Google Shape;782;p43"/>
          <p:cNvSpPr txBox="1"/>
          <p:nvPr/>
        </p:nvSpPr>
        <p:spPr>
          <a:xfrm>
            <a:off x="185075" y="246750"/>
            <a:ext cx="5641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Articulation point (aka cut vertex)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pic>
        <p:nvPicPr>
          <p:cNvPr id="787" name="Google Shape;787;p44"/>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788" name="Google Shape;788;p44"/>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789" name="Google Shape;789;p44"/>
          <p:cNvSpPr txBox="1"/>
          <p:nvPr/>
        </p:nvSpPr>
        <p:spPr>
          <a:xfrm>
            <a:off x="185075" y="246750"/>
            <a:ext cx="5641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Contd…</a:t>
            </a:r>
            <a:r>
              <a:rPr lang="en" sz="2200">
                <a:solidFill>
                  <a:schemeClr val="dk1"/>
                </a:solidFill>
              </a:rPr>
              <a:t> </a:t>
            </a:r>
            <a:endParaRPr/>
          </a:p>
        </p:txBody>
      </p:sp>
      <p:pic>
        <p:nvPicPr>
          <p:cNvPr id="790" name="Google Shape;790;p44"/>
          <p:cNvPicPr preferRelativeResize="0"/>
          <p:nvPr/>
        </p:nvPicPr>
        <p:blipFill>
          <a:blip r:embed="rId4">
            <a:alphaModFix/>
          </a:blip>
          <a:stretch>
            <a:fillRect/>
          </a:stretch>
        </p:blipFill>
        <p:spPr>
          <a:xfrm>
            <a:off x="446475" y="1480349"/>
            <a:ext cx="3089318" cy="992800"/>
          </a:xfrm>
          <a:prstGeom prst="rect">
            <a:avLst/>
          </a:prstGeom>
          <a:noFill/>
          <a:ln>
            <a:noFill/>
          </a:ln>
        </p:spPr>
      </p:pic>
      <p:cxnSp>
        <p:nvCxnSpPr>
          <p:cNvPr id="791" name="Google Shape;791;p44"/>
          <p:cNvCxnSpPr/>
          <p:nvPr/>
        </p:nvCxnSpPr>
        <p:spPr>
          <a:xfrm flipH="1">
            <a:off x="2308466" y="2427750"/>
            <a:ext cx="6900" cy="288000"/>
          </a:xfrm>
          <a:prstGeom prst="straightConnector1">
            <a:avLst/>
          </a:prstGeom>
          <a:noFill/>
          <a:ln cap="flat" cmpd="sng" w="9525">
            <a:solidFill>
              <a:srgbClr val="FF0000"/>
            </a:solidFill>
            <a:prstDash val="solid"/>
            <a:round/>
            <a:headEnd len="med" w="med" type="triangle"/>
            <a:tailEnd len="med" w="med" type="none"/>
          </a:ln>
        </p:spPr>
      </p:cxnSp>
      <p:sp>
        <p:nvSpPr>
          <p:cNvPr id="792" name="Google Shape;792;p44"/>
          <p:cNvSpPr txBox="1"/>
          <p:nvPr/>
        </p:nvSpPr>
        <p:spPr>
          <a:xfrm>
            <a:off x="2086482" y="2603393"/>
            <a:ext cx="507300" cy="2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FF0000"/>
                </a:solidFill>
              </a:rPr>
              <a:t>Start</a:t>
            </a:r>
            <a:endParaRPr sz="900">
              <a:solidFill>
                <a:srgbClr val="FF0000"/>
              </a:solidFill>
            </a:endParaRPr>
          </a:p>
        </p:txBody>
      </p:sp>
      <p:sp>
        <p:nvSpPr>
          <p:cNvPr id="793" name="Google Shape;793;p44"/>
          <p:cNvSpPr txBox="1"/>
          <p:nvPr/>
        </p:nvSpPr>
        <p:spPr>
          <a:xfrm>
            <a:off x="212500" y="984050"/>
            <a:ext cx="4400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a:solidFill>
                  <a:schemeClr val="dk1"/>
                </a:solidFill>
              </a:rPr>
              <a:t>Find </a:t>
            </a:r>
            <a:r>
              <a:rPr lang="en">
                <a:solidFill>
                  <a:schemeClr val="dk1"/>
                </a:solidFill>
              </a:rPr>
              <a:t>articulation points of the below graph</a:t>
            </a:r>
            <a:endParaRPr/>
          </a:p>
        </p:txBody>
      </p:sp>
      <p:pic>
        <p:nvPicPr>
          <p:cNvPr id="794" name="Google Shape;794;p44"/>
          <p:cNvPicPr preferRelativeResize="0"/>
          <p:nvPr/>
        </p:nvPicPr>
        <p:blipFill>
          <a:blip r:embed="rId5">
            <a:alphaModFix/>
          </a:blip>
          <a:stretch>
            <a:fillRect/>
          </a:stretch>
        </p:blipFill>
        <p:spPr>
          <a:xfrm>
            <a:off x="6381625" y="1411675"/>
            <a:ext cx="2049500" cy="281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pic>
        <p:nvPicPr>
          <p:cNvPr id="799" name="Google Shape;799;p45"/>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800" name="Google Shape;800;p45"/>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801" name="Google Shape;801;p45"/>
          <p:cNvSpPr txBox="1"/>
          <p:nvPr/>
        </p:nvSpPr>
        <p:spPr>
          <a:xfrm>
            <a:off x="185075" y="246750"/>
            <a:ext cx="5641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Contd… </a:t>
            </a:r>
            <a:endParaRPr/>
          </a:p>
        </p:txBody>
      </p:sp>
      <p:sp>
        <p:nvSpPr>
          <p:cNvPr id="802" name="Google Shape;802;p45"/>
          <p:cNvSpPr txBox="1"/>
          <p:nvPr/>
        </p:nvSpPr>
        <p:spPr>
          <a:xfrm>
            <a:off x="212500" y="984050"/>
            <a:ext cx="8547600" cy="160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a:solidFill>
                  <a:schemeClr val="dk1"/>
                </a:solidFill>
              </a:rPr>
              <a:t>Let G be a connected graph of order </a:t>
            </a:r>
            <a:r>
              <a:rPr lang="en">
                <a:solidFill>
                  <a:schemeClr val="dk1"/>
                </a:solidFill>
                <a:latin typeface="Lobster"/>
                <a:ea typeface="Lobster"/>
                <a:cs typeface="Lobster"/>
                <a:sym typeface="Lobster"/>
              </a:rPr>
              <a:t>n</a:t>
            </a:r>
            <a:r>
              <a:rPr lang="en">
                <a:solidFill>
                  <a:schemeClr val="dk1"/>
                </a:solidFill>
              </a:rPr>
              <a:t>. What is the maximum number of cut vertices that G can contain?</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Ans: n-2</a:t>
            </a:r>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pic>
        <p:nvPicPr>
          <p:cNvPr id="807" name="Google Shape;807;p46"/>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808" name="Google Shape;808;p46"/>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809" name="Google Shape;809;p46"/>
          <p:cNvSpPr txBox="1"/>
          <p:nvPr/>
        </p:nvSpPr>
        <p:spPr>
          <a:xfrm>
            <a:off x="185075" y="2467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Questions</a:t>
            </a:r>
            <a:endParaRPr/>
          </a:p>
        </p:txBody>
      </p:sp>
      <p:sp>
        <p:nvSpPr>
          <p:cNvPr id="810" name="Google Shape;810;p46"/>
          <p:cNvSpPr/>
          <p:nvPr/>
        </p:nvSpPr>
        <p:spPr>
          <a:xfrm>
            <a:off x="7450046" y="19100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a:t>
            </a:r>
            <a:endParaRPr/>
          </a:p>
        </p:txBody>
      </p:sp>
      <p:sp>
        <p:nvSpPr>
          <p:cNvPr id="811" name="Google Shape;811;p46"/>
          <p:cNvSpPr/>
          <p:nvPr/>
        </p:nvSpPr>
        <p:spPr>
          <a:xfrm>
            <a:off x="6626000" y="29106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e</a:t>
            </a:r>
            <a:endParaRPr/>
          </a:p>
        </p:txBody>
      </p:sp>
      <p:sp>
        <p:nvSpPr>
          <p:cNvPr id="812" name="Google Shape;812;p46"/>
          <p:cNvSpPr/>
          <p:nvPr/>
        </p:nvSpPr>
        <p:spPr>
          <a:xfrm>
            <a:off x="7450046" y="29106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b</a:t>
            </a:r>
            <a:endParaRPr/>
          </a:p>
        </p:txBody>
      </p:sp>
      <p:sp>
        <p:nvSpPr>
          <p:cNvPr id="813" name="Google Shape;813;p46"/>
          <p:cNvSpPr/>
          <p:nvPr/>
        </p:nvSpPr>
        <p:spPr>
          <a:xfrm>
            <a:off x="8274092" y="2910619"/>
            <a:ext cx="380400" cy="323400"/>
          </a:xfrm>
          <a:prstGeom prst="ellipse">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f</a:t>
            </a:r>
            <a:endParaRPr/>
          </a:p>
        </p:txBody>
      </p:sp>
      <p:sp>
        <p:nvSpPr>
          <p:cNvPr id="814" name="Google Shape;814;p46"/>
          <p:cNvSpPr/>
          <p:nvPr/>
        </p:nvSpPr>
        <p:spPr>
          <a:xfrm>
            <a:off x="7450055" y="3796356"/>
            <a:ext cx="380400" cy="3234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h</a:t>
            </a:r>
            <a:endParaRPr/>
          </a:p>
        </p:txBody>
      </p:sp>
      <p:sp>
        <p:nvSpPr>
          <p:cNvPr id="815" name="Google Shape;815;p46"/>
          <p:cNvSpPr/>
          <p:nvPr/>
        </p:nvSpPr>
        <p:spPr>
          <a:xfrm>
            <a:off x="7450045" y="4581628"/>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g</a:t>
            </a:r>
            <a:endParaRPr/>
          </a:p>
        </p:txBody>
      </p:sp>
      <p:cxnSp>
        <p:nvCxnSpPr>
          <p:cNvPr id="816" name="Google Shape;816;p46"/>
          <p:cNvCxnSpPr>
            <a:stCxn id="810" idx="3"/>
            <a:endCxn id="811" idx="7"/>
          </p:cNvCxnSpPr>
          <p:nvPr/>
        </p:nvCxnSpPr>
        <p:spPr>
          <a:xfrm flipH="1">
            <a:off x="6950754" y="2186064"/>
            <a:ext cx="555000" cy="771900"/>
          </a:xfrm>
          <a:prstGeom prst="straightConnector1">
            <a:avLst/>
          </a:prstGeom>
          <a:noFill/>
          <a:ln cap="flat" cmpd="sng" w="9525">
            <a:solidFill>
              <a:schemeClr val="dk2"/>
            </a:solidFill>
            <a:prstDash val="solid"/>
            <a:round/>
            <a:headEnd len="med" w="med" type="none"/>
            <a:tailEnd len="med" w="med" type="none"/>
          </a:ln>
        </p:spPr>
      </p:cxnSp>
      <p:cxnSp>
        <p:nvCxnSpPr>
          <p:cNvPr id="817" name="Google Shape;817;p46"/>
          <p:cNvCxnSpPr>
            <a:stCxn id="810" idx="5"/>
            <a:endCxn id="813" idx="0"/>
          </p:cNvCxnSpPr>
          <p:nvPr/>
        </p:nvCxnSpPr>
        <p:spPr>
          <a:xfrm>
            <a:off x="7774738" y="2186064"/>
            <a:ext cx="689700" cy="724500"/>
          </a:xfrm>
          <a:prstGeom prst="straightConnector1">
            <a:avLst/>
          </a:prstGeom>
          <a:noFill/>
          <a:ln cap="flat" cmpd="sng" w="9525">
            <a:solidFill>
              <a:schemeClr val="dk2"/>
            </a:solidFill>
            <a:prstDash val="solid"/>
            <a:round/>
            <a:headEnd len="med" w="med" type="none"/>
            <a:tailEnd len="med" w="med" type="none"/>
          </a:ln>
        </p:spPr>
      </p:cxnSp>
      <p:cxnSp>
        <p:nvCxnSpPr>
          <p:cNvPr id="818" name="Google Shape;818;p46"/>
          <p:cNvCxnSpPr>
            <a:stCxn id="810" idx="4"/>
            <a:endCxn id="812" idx="0"/>
          </p:cNvCxnSpPr>
          <p:nvPr/>
        </p:nvCxnSpPr>
        <p:spPr>
          <a:xfrm>
            <a:off x="7640246" y="2233425"/>
            <a:ext cx="0" cy="677100"/>
          </a:xfrm>
          <a:prstGeom prst="straightConnector1">
            <a:avLst/>
          </a:prstGeom>
          <a:noFill/>
          <a:ln cap="flat" cmpd="sng" w="9525">
            <a:solidFill>
              <a:schemeClr val="dk2"/>
            </a:solidFill>
            <a:prstDash val="solid"/>
            <a:round/>
            <a:headEnd len="med" w="med" type="none"/>
            <a:tailEnd len="med" w="med" type="none"/>
          </a:ln>
        </p:spPr>
      </p:cxnSp>
      <p:cxnSp>
        <p:nvCxnSpPr>
          <p:cNvPr id="819" name="Google Shape;819;p46"/>
          <p:cNvCxnSpPr>
            <a:stCxn id="811" idx="6"/>
            <a:endCxn id="812" idx="2"/>
          </p:cNvCxnSpPr>
          <p:nvPr/>
        </p:nvCxnSpPr>
        <p:spPr>
          <a:xfrm>
            <a:off x="7006400" y="3072329"/>
            <a:ext cx="443700" cy="0"/>
          </a:xfrm>
          <a:prstGeom prst="straightConnector1">
            <a:avLst/>
          </a:prstGeom>
          <a:noFill/>
          <a:ln cap="flat" cmpd="sng" w="9525">
            <a:solidFill>
              <a:schemeClr val="dk2"/>
            </a:solidFill>
            <a:prstDash val="solid"/>
            <a:round/>
            <a:headEnd len="med" w="med" type="none"/>
            <a:tailEnd len="med" w="med" type="none"/>
          </a:ln>
        </p:spPr>
      </p:cxnSp>
      <p:cxnSp>
        <p:nvCxnSpPr>
          <p:cNvPr id="820" name="Google Shape;820;p46"/>
          <p:cNvCxnSpPr>
            <a:stCxn id="812" idx="6"/>
            <a:endCxn id="813" idx="2"/>
          </p:cNvCxnSpPr>
          <p:nvPr/>
        </p:nvCxnSpPr>
        <p:spPr>
          <a:xfrm>
            <a:off x="7830446" y="3072329"/>
            <a:ext cx="443700" cy="0"/>
          </a:xfrm>
          <a:prstGeom prst="straightConnector1">
            <a:avLst/>
          </a:prstGeom>
          <a:noFill/>
          <a:ln cap="flat" cmpd="sng" w="9525">
            <a:solidFill>
              <a:schemeClr val="dk2"/>
            </a:solidFill>
            <a:prstDash val="solid"/>
            <a:round/>
            <a:headEnd len="med" w="med" type="none"/>
            <a:tailEnd len="med" w="med" type="none"/>
          </a:ln>
        </p:spPr>
      </p:cxnSp>
      <p:cxnSp>
        <p:nvCxnSpPr>
          <p:cNvPr id="821" name="Google Shape;821;p46"/>
          <p:cNvCxnSpPr>
            <a:stCxn id="812" idx="4"/>
            <a:endCxn id="814" idx="0"/>
          </p:cNvCxnSpPr>
          <p:nvPr/>
        </p:nvCxnSpPr>
        <p:spPr>
          <a:xfrm>
            <a:off x="7640246" y="3234029"/>
            <a:ext cx="0" cy="562200"/>
          </a:xfrm>
          <a:prstGeom prst="straightConnector1">
            <a:avLst/>
          </a:prstGeom>
          <a:noFill/>
          <a:ln cap="flat" cmpd="sng" w="9525">
            <a:solidFill>
              <a:schemeClr val="dk2"/>
            </a:solidFill>
            <a:prstDash val="solid"/>
            <a:round/>
            <a:headEnd len="med" w="med" type="none"/>
            <a:tailEnd len="med" w="med" type="none"/>
          </a:ln>
        </p:spPr>
      </p:cxnSp>
      <p:cxnSp>
        <p:nvCxnSpPr>
          <p:cNvPr id="822" name="Google Shape;822;p46"/>
          <p:cNvCxnSpPr>
            <a:stCxn id="811" idx="4"/>
            <a:endCxn id="815" idx="1"/>
          </p:cNvCxnSpPr>
          <p:nvPr/>
        </p:nvCxnSpPr>
        <p:spPr>
          <a:xfrm>
            <a:off x="6816200" y="3234029"/>
            <a:ext cx="689700" cy="1395000"/>
          </a:xfrm>
          <a:prstGeom prst="straightConnector1">
            <a:avLst/>
          </a:prstGeom>
          <a:noFill/>
          <a:ln cap="flat" cmpd="sng" w="9525">
            <a:solidFill>
              <a:schemeClr val="dk2"/>
            </a:solidFill>
            <a:prstDash val="solid"/>
            <a:round/>
            <a:headEnd len="med" w="med" type="none"/>
            <a:tailEnd len="med" w="med" type="none"/>
          </a:ln>
        </p:spPr>
      </p:cxnSp>
      <p:cxnSp>
        <p:nvCxnSpPr>
          <p:cNvPr id="823" name="Google Shape;823;p46"/>
          <p:cNvCxnSpPr>
            <a:stCxn id="813" idx="4"/>
            <a:endCxn id="814" idx="6"/>
          </p:cNvCxnSpPr>
          <p:nvPr/>
        </p:nvCxnSpPr>
        <p:spPr>
          <a:xfrm flipH="1">
            <a:off x="7830392" y="3234019"/>
            <a:ext cx="633900" cy="723900"/>
          </a:xfrm>
          <a:prstGeom prst="straightConnector1">
            <a:avLst/>
          </a:prstGeom>
          <a:noFill/>
          <a:ln cap="flat" cmpd="sng" w="9525">
            <a:solidFill>
              <a:schemeClr val="dk2"/>
            </a:solidFill>
            <a:prstDash val="solid"/>
            <a:round/>
            <a:headEnd len="med" w="med" type="none"/>
            <a:tailEnd len="med" w="med" type="none"/>
          </a:ln>
        </p:spPr>
      </p:cxnSp>
      <p:cxnSp>
        <p:nvCxnSpPr>
          <p:cNvPr id="824" name="Google Shape;824;p46"/>
          <p:cNvCxnSpPr>
            <a:stCxn id="813" idx="4"/>
            <a:endCxn id="815" idx="7"/>
          </p:cNvCxnSpPr>
          <p:nvPr/>
        </p:nvCxnSpPr>
        <p:spPr>
          <a:xfrm flipH="1">
            <a:off x="7774592" y="3234019"/>
            <a:ext cx="689700" cy="1395000"/>
          </a:xfrm>
          <a:prstGeom prst="straightConnector1">
            <a:avLst/>
          </a:prstGeom>
          <a:noFill/>
          <a:ln cap="flat" cmpd="sng" w="9525">
            <a:solidFill>
              <a:schemeClr val="dk2"/>
            </a:solidFill>
            <a:prstDash val="solid"/>
            <a:round/>
            <a:headEnd len="med" w="med" type="none"/>
            <a:tailEnd len="med" w="med" type="none"/>
          </a:ln>
        </p:spPr>
      </p:cxnSp>
      <p:cxnSp>
        <p:nvCxnSpPr>
          <p:cNvPr id="825" name="Google Shape;825;p46"/>
          <p:cNvCxnSpPr>
            <a:stCxn id="814" idx="4"/>
            <a:endCxn id="815" idx="0"/>
          </p:cNvCxnSpPr>
          <p:nvPr/>
        </p:nvCxnSpPr>
        <p:spPr>
          <a:xfrm>
            <a:off x="7640255" y="4119756"/>
            <a:ext cx="0" cy="462000"/>
          </a:xfrm>
          <a:prstGeom prst="straightConnector1">
            <a:avLst/>
          </a:prstGeom>
          <a:noFill/>
          <a:ln cap="flat" cmpd="sng" w="9525">
            <a:solidFill>
              <a:schemeClr val="dk2"/>
            </a:solidFill>
            <a:prstDash val="solid"/>
            <a:round/>
            <a:headEnd len="med" w="med" type="none"/>
            <a:tailEnd len="med" w="med" type="none"/>
          </a:ln>
        </p:spPr>
      </p:cxnSp>
      <p:sp>
        <p:nvSpPr>
          <p:cNvPr id="826" name="Google Shape;826;p46"/>
          <p:cNvSpPr txBox="1"/>
          <p:nvPr/>
        </p:nvSpPr>
        <p:spPr>
          <a:xfrm>
            <a:off x="160350" y="1123475"/>
            <a:ext cx="6521400" cy="15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Apply the DFS(a) algorithm, and find the DFA correct sequences </a:t>
            </a:r>
            <a:endParaRPr>
              <a:solidFill>
                <a:schemeClr val="dk2"/>
              </a:solidFill>
            </a:endParaRPr>
          </a:p>
          <a:p>
            <a:pPr indent="0" lvl="0" marL="0" rtl="0" algn="l">
              <a:spcBef>
                <a:spcPts val="0"/>
              </a:spcBef>
              <a:spcAft>
                <a:spcPts val="0"/>
              </a:spcAft>
              <a:buNone/>
            </a:pPr>
            <a:r>
              <a:t/>
            </a:r>
            <a:endParaRPr>
              <a:solidFill>
                <a:schemeClr val="dk2"/>
              </a:solidFill>
            </a:endParaRPr>
          </a:p>
          <a:p>
            <a:pPr indent="-317500" lvl="0" marL="457200" rtl="0" algn="l">
              <a:spcBef>
                <a:spcPts val="0"/>
              </a:spcBef>
              <a:spcAft>
                <a:spcPts val="0"/>
              </a:spcAft>
              <a:buClr>
                <a:schemeClr val="dk2"/>
              </a:buClr>
              <a:buSzPts val="1400"/>
              <a:buAutoNum type="arabicPeriod"/>
            </a:pPr>
            <a:r>
              <a:rPr lang="en">
                <a:solidFill>
                  <a:schemeClr val="dk2"/>
                </a:solidFill>
              </a:rPr>
              <a:t>a b e g h f</a:t>
            </a:r>
            <a:endParaRPr>
              <a:solidFill>
                <a:schemeClr val="dk2"/>
              </a:solidFill>
            </a:endParaRPr>
          </a:p>
          <a:p>
            <a:pPr indent="-317500" lvl="0" marL="457200" rtl="0" algn="l">
              <a:spcBef>
                <a:spcPts val="0"/>
              </a:spcBef>
              <a:spcAft>
                <a:spcPts val="0"/>
              </a:spcAft>
              <a:buClr>
                <a:schemeClr val="dk2"/>
              </a:buClr>
              <a:buSzPts val="1400"/>
              <a:buAutoNum type="arabicPeriod"/>
            </a:pPr>
            <a:r>
              <a:rPr lang="en">
                <a:solidFill>
                  <a:schemeClr val="dk2"/>
                </a:solidFill>
              </a:rPr>
              <a:t>a b f e h g</a:t>
            </a:r>
            <a:endParaRPr>
              <a:solidFill>
                <a:schemeClr val="dk2"/>
              </a:solidFill>
            </a:endParaRPr>
          </a:p>
          <a:p>
            <a:pPr indent="-317500" lvl="0" marL="457200" rtl="0" algn="l">
              <a:spcBef>
                <a:spcPts val="0"/>
              </a:spcBef>
              <a:spcAft>
                <a:spcPts val="0"/>
              </a:spcAft>
              <a:buClr>
                <a:schemeClr val="dk2"/>
              </a:buClr>
              <a:buSzPts val="1400"/>
              <a:buAutoNum type="arabicPeriod"/>
            </a:pPr>
            <a:r>
              <a:rPr lang="en">
                <a:solidFill>
                  <a:schemeClr val="dk2"/>
                </a:solidFill>
              </a:rPr>
              <a:t>a b f h g e </a:t>
            </a:r>
            <a:endParaRPr>
              <a:solidFill>
                <a:schemeClr val="dk2"/>
              </a:solidFill>
            </a:endParaRPr>
          </a:p>
          <a:p>
            <a:pPr indent="-317500" lvl="0" marL="457200" rtl="0" algn="l">
              <a:spcBef>
                <a:spcPts val="0"/>
              </a:spcBef>
              <a:spcAft>
                <a:spcPts val="0"/>
              </a:spcAft>
              <a:buClr>
                <a:schemeClr val="dk2"/>
              </a:buClr>
              <a:buSzPts val="1400"/>
              <a:buAutoNum type="arabicPeriod"/>
            </a:pPr>
            <a:r>
              <a:rPr lang="en">
                <a:solidFill>
                  <a:schemeClr val="dk2"/>
                </a:solidFill>
              </a:rPr>
              <a:t>a f g h b e</a:t>
            </a:r>
            <a:endParaRPr>
              <a:solidFill>
                <a:schemeClr val="dk2"/>
              </a:solidFill>
            </a:endParaRPr>
          </a:p>
        </p:txBody>
      </p:sp>
      <p:pic>
        <p:nvPicPr>
          <p:cNvPr descr="Tick and Cross marks with slight 3D-effect | Free SVG" id="827" name="Google Shape;827;p46"/>
          <p:cNvPicPr preferRelativeResize="0"/>
          <p:nvPr/>
        </p:nvPicPr>
        <p:blipFill rotWithShape="1">
          <a:blip r:embed="rId4">
            <a:alphaModFix/>
          </a:blip>
          <a:srcRect b="54688" l="27849" r="28231" t="0"/>
          <a:stretch/>
        </p:blipFill>
        <p:spPr>
          <a:xfrm>
            <a:off x="1656225" y="1618328"/>
            <a:ext cx="210799" cy="217472"/>
          </a:xfrm>
          <a:prstGeom prst="rect">
            <a:avLst/>
          </a:prstGeom>
          <a:noFill/>
          <a:ln>
            <a:noFill/>
          </a:ln>
        </p:spPr>
      </p:pic>
      <p:pic>
        <p:nvPicPr>
          <p:cNvPr descr="Tick and Cross marks with slight 3D-effect | Free SVG" id="828" name="Google Shape;828;p46"/>
          <p:cNvPicPr preferRelativeResize="0"/>
          <p:nvPr/>
        </p:nvPicPr>
        <p:blipFill rotWithShape="1">
          <a:blip r:embed="rId4">
            <a:alphaModFix/>
          </a:blip>
          <a:srcRect b="0" l="27145" r="28932" t="47748"/>
          <a:stretch/>
        </p:blipFill>
        <p:spPr>
          <a:xfrm>
            <a:off x="1670213" y="1876925"/>
            <a:ext cx="182805" cy="217474"/>
          </a:xfrm>
          <a:prstGeom prst="rect">
            <a:avLst/>
          </a:prstGeom>
          <a:noFill/>
          <a:ln>
            <a:noFill/>
          </a:ln>
        </p:spPr>
      </p:pic>
      <p:pic>
        <p:nvPicPr>
          <p:cNvPr descr="Tick and Cross marks with slight 3D-effect | Free SVG" id="829" name="Google Shape;829;p46"/>
          <p:cNvPicPr preferRelativeResize="0"/>
          <p:nvPr/>
        </p:nvPicPr>
        <p:blipFill rotWithShape="1">
          <a:blip r:embed="rId4">
            <a:alphaModFix/>
          </a:blip>
          <a:srcRect b="54688" l="27849" r="28231" t="0"/>
          <a:stretch/>
        </p:blipFill>
        <p:spPr>
          <a:xfrm>
            <a:off x="1656213" y="2094400"/>
            <a:ext cx="210806" cy="217474"/>
          </a:xfrm>
          <a:prstGeom prst="rect">
            <a:avLst/>
          </a:prstGeom>
          <a:noFill/>
          <a:ln>
            <a:noFill/>
          </a:ln>
        </p:spPr>
      </p:pic>
      <p:pic>
        <p:nvPicPr>
          <p:cNvPr descr="Tick and Cross marks with slight 3D-effect | Free SVG" id="830" name="Google Shape;830;p46"/>
          <p:cNvPicPr preferRelativeResize="0"/>
          <p:nvPr/>
        </p:nvPicPr>
        <p:blipFill rotWithShape="1">
          <a:blip r:embed="rId4">
            <a:alphaModFix/>
          </a:blip>
          <a:srcRect b="54688" l="27849" r="28231" t="0"/>
          <a:stretch/>
        </p:blipFill>
        <p:spPr>
          <a:xfrm>
            <a:off x="1656213" y="2311875"/>
            <a:ext cx="210806" cy="2174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47"/>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836" name="Google Shape;836;p47"/>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837" name="Google Shape;837;p47"/>
          <p:cNvSpPr txBox="1"/>
          <p:nvPr/>
        </p:nvSpPr>
        <p:spPr>
          <a:xfrm>
            <a:off x="185075" y="2467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Questions</a:t>
            </a:r>
            <a:endParaRPr/>
          </a:p>
        </p:txBody>
      </p:sp>
      <p:sp>
        <p:nvSpPr>
          <p:cNvPr id="838" name="Google Shape;838;p47"/>
          <p:cNvSpPr/>
          <p:nvPr/>
        </p:nvSpPr>
        <p:spPr>
          <a:xfrm>
            <a:off x="7576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9" name="Google Shape;839;p47"/>
          <p:cNvSpPr/>
          <p:nvPr/>
        </p:nvSpPr>
        <p:spPr>
          <a:xfrm>
            <a:off x="7576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0" name="Google Shape;840;p47"/>
          <p:cNvSpPr/>
          <p:nvPr/>
        </p:nvSpPr>
        <p:spPr>
          <a:xfrm>
            <a:off x="7576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41" name="Google Shape;841;p47"/>
          <p:cNvCxnSpPr>
            <a:stCxn id="838" idx="4"/>
            <a:endCxn id="839" idx="0"/>
          </p:cNvCxnSpPr>
          <p:nvPr/>
        </p:nvCxnSpPr>
        <p:spPr>
          <a:xfrm>
            <a:off x="8811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42" name="Google Shape;842;p47"/>
          <p:cNvCxnSpPr>
            <a:stCxn id="839" idx="4"/>
            <a:endCxn id="840" idx="0"/>
          </p:cNvCxnSpPr>
          <p:nvPr/>
        </p:nvCxnSpPr>
        <p:spPr>
          <a:xfrm>
            <a:off x="881100" y="2774700"/>
            <a:ext cx="0" cy="330900"/>
          </a:xfrm>
          <a:prstGeom prst="straightConnector1">
            <a:avLst/>
          </a:prstGeom>
          <a:noFill/>
          <a:ln cap="flat" cmpd="sng" w="9525">
            <a:solidFill>
              <a:schemeClr val="dk2"/>
            </a:solidFill>
            <a:prstDash val="solid"/>
            <a:round/>
            <a:headEnd len="med" w="med" type="none"/>
            <a:tailEnd len="med" w="med" type="none"/>
          </a:ln>
        </p:spPr>
      </p:cxnSp>
      <p:sp>
        <p:nvSpPr>
          <p:cNvPr id="843" name="Google Shape;843;p47"/>
          <p:cNvSpPr/>
          <p:nvPr/>
        </p:nvSpPr>
        <p:spPr>
          <a:xfrm>
            <a:off x="14241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4" name="Google Shape;844;p47"/>
          <p:cNvSpPr/>
          <p:nvPr/>
        </p:nvSpPr>
        <p:spPr>
          <a:xfrm>
            <a:off x="14241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5" name="Google Shape;845;p47"/>
          <p:cNvSpPr/>
          <p:nvPr/>
        </p:nvSpPr>
        <p:spPr>
          <a:xfrm>
            <a:off x="14241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46" name="Google Shape;846;p47"/>
          <p:cNvCxnSpPr>
            <a:stCxn id="843" idx="4"/>
            <a:endCxn id="844" idx="0"/>
          </p:cNvCxnSpPr>
          <p:nvPr/>
        </p:nvCxnSpPr>
        <p:spPr>
          <a:xfrm>
            <a:off x="15476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47" name="Google Shape;847;p47"/>
          <p:cNvCxnSpPr>
            <a:stCxn id="844" idx="4"/>
            <a:endCxn id="845" idx="0"/>
          </p:cNvCxnSpPr>
          <p:nvPr/>
        </p:nvCxnSpPr>
        <p:spPr>
          <a:xfrm>
            <a:off x="1547600" y="2774700"/>
            <a:ext cx="0" cy="330900"/>
          </a:xfrm>
          <a:prstGeom prst="straightConnector1">
            <a:avLst/>
          </a:prstGeom>
          <a:noFill/>
          <a:ln cap="flat" cmpd="sng" w="9525">
            <a:solidFill>
              <a:schemeClr val="dk2"/>
            </a:solidFill>
            <a:prstDash val="solid"/>
            <a:round/>
            <a:headEnd len="med" w="med" type="none"/>
            <a:tailEnd len="med" w="med" type="none"/>
          </a:ln>
        </p:spPr>
      </p:cxnSp>
      <p:sp>
        <p:nvSpPr>
          <p:cNvPr id="848" name="Google Shape;848;p47"/>
          <p:cNvSpPr/>
          <p:nvPr/>
        </p:nvSpPr>
        <p:spPr>
          <a:xfrm>
            <a:off x="20906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9" name="Google Shape;849;p47"/>
          <p:cNvSpPr/>
          <p:nvPr/>
        </p:nvSpPr>
        <p:spPr>
          <a:xfrm>
            <a:off x="20906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0" name="Google Shape;850;p47"/>
          <p:cNvSpPr/>
          <p:nvPr/>
        </p:nvSpPr>
        <p:spPr>
          <a:xfrm>
            <a:off x="20906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51" name="Google Shape;851;p47"/>
          <p:cNvCxnSpPr>
            <a:stCxn id="848" idx="4"/>
            <a:endCxn id="849" idx="0"/>
          </p:cNvCxnSpPr>
          <p:nvPr/>
        </p:nvCxnSpPr>
        <p:spPr>
          <a:xfrm>
            <a:off x="22141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52" name="Google Shape;852;p47"/>
          <p:cNvCxnSpPr>
            <a:stCxn id="849" idx="4"/>
            <a:endCxn id="850" idx="0"/>
          </p:cNvCxnSpPr>
          <p:nvPr/>
        </p:nvCxnSpPr>
        <p:spPr>
          <a:xfrm>
            <a:off x="2214100" y="2774700"/>
            <a:ext cx="0" cy="330900"/>
          </a:xfrm>
          <a:prstGeom prst="straightConnector1">
            <a:avLst/>
          </a:prstGeom>
          <a:noFill/>
          <a:ln cap="flat" cmpd="sng" w="9525">
            <a:solidFill>
              <a:schemeClr val="dk2"/>
            </a:solidFill>
            <a:prstDash val="solid"/>
            <a:round/>
            <a:headEnd len="med" w="med" type="none"/>
            <a:tailEnd len="med" w="med" type="none"/>
          </a:ln>
        </p:spPr>
      </p:cxnSp>
      <p:cxnSp>
        <p:nvCxnSpPr>
          <p:cNvPr id="853" name="Google Shape;853;p47"/>
          <p:cNvCxnSpPr>
            <a:stCxn id="840" idx="6"/>
            <a:endCxn id="845" idx="2"/>
          </p:cNvCxnSpPr>
          <p:nvPr/>
        </p:nvCxnSpPr>
        <p:spPr>
          <a:xfrm>
            <a:off x="1004550" y="323220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54" name="Google Shape;854;p47"/>
          <p:cNvCxnSpPr>
            <a:stCxn id="845" idx="6"/>
            <a:endCxn id="850" idx="2"/>
          </p:cNvCxnSpPr>
          <p:nvPr/>
        </p:nvCxnSpPr>
        <p:spPr>
          <a:xfrm>
            <a:off x="1671050" y="323220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55" name="Google Shape;855;p47"/>
          <p:cNvCxnSpPr>
            <a:stCxn id="838" idx="6"/>
            <a:endCxn id="843" idx="2"/>
          </p:cNvCxnSpPr>
          <p:nvPr/>
        </p:nvCxnSpPr>
        <p:spPr>
          <a:xfrm>
            <a:off x="1004550" y="2101675"/>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56" name="Google Shape;856;p47"/>
          <p:cNvCxnSpPr>
            <a:stCxn id="843" idx="6"/>
            <a:endCxn id="848" idx="2"/>
          </p:cNvCxnSpPr>
          <p:nvPr/>
        </p:nvCxnSpPr>
        <p:spPr>
          <a:xfrm>
            <a:off x="1671050" y="2101675"/>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57" name="Google Shape;857;p47"/>
          <p:cNvCxnSpPr>
            <a:stCxn id="839" idx="6"/>
            <a:endCxn id="844" idx="2"/>
          </p:cNvCxnSpPr>
          <p:nvPr/>
        </p:nvCxnSpPr>
        <p:spPr>
          <a:xfrm>
            <a:off x="1004550" y="264795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58" name="Google Shape;858;p47"/>
          <p:cNvCxnSpPr>
            <a:stCxn id="844" idx="6"/>
            <a:endCxn id="849" idx="2"/>
          </p:cNvCxnSpPr>
          <p:nvPr/>
        </p:nvCxnSpPr>
        <p:spPr>
          <a:xfrm>
            <a:off x="1671050" y="2647950"/>
            <a:ext cx="419700" cy="0"/>
          </a:xfrm>
          <a:prstGeom prst="straightConnector1">
            <a:avLst/>
          </a:prstGeom>
          <a:noFill/>
          <a:ln cap="flat" cmpd="sng" w="9525">
            <a:solidFill>
              <a:schemeClr val="dk2"/>
            </a:solidFill>
            <a:prstDash val="solid"/>
            <a:round/>
            <a:headEnd len="med" w="med" type="none"/>
            <a:tailEnd len="med" w="med" type="none"/>
          </a:ln>
        </p:spPr>
      </p:cxnSp>
      <p:sp>
        <p:nvSpPr>
          <p:cNvPr id="859" name="Google Shape;859;p47"/>
          <p:cNvSpPr/>
          <p:nvPr/>
        </p:nvSpPr>
        <p:spPr>
          <a:xfrm>
            <a:off x="35008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0" name="Google Shape;860;p47"/>
          <p:cNvSpPr/>
          <p:nvPr/>
        </p:nvSpPr>
        <p:spPr>
          <a:xfrm>
            <a:off x="35008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1" name="Google Shape;861;p47"/>
          <p:cNvSpPr/>
          <p:nvPr/>
        </p:nvSpPr>
        <p:spPr>
          <a:xfrm>
            <a:off x="35008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62" name="Google Shape;862;p47"/>
          <p:cNvCxnSpPr>
            <a:stCxn id="859" idx="4"/>
            <a:endCxn id="860" idx="0"/>
          </p:cNvCxnSpPr>
          <p:nvPr/>
        </p:nvCxnSpPr>
        <p:spPr>
          <a:xfrm>
            <a:off x="36243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63" name="Google Shape;863;p47"/>
          <p:cNvCxnSpPr>
            <a:stCxn id="860" idx="4"/>
            <a:endCxn id="861" idx="0"/>
          </p:cNvCxnSpPr>
          <p:nvPr/>
        </p:nvCxnSpPr>
        <p:spPr>
          <a:xfrm>
            <a:off x="3624300" y="2774700"/>
            <a:ext cx="0" cy="330900"/>
          </a:xfrm>
          <a:prstGeom prst="straightConnector1">
            <a:avLst/>
          </a:prstGeom>
          <a:noFill/>
          <a:ln cap="flat" cmpd="sng" w="9525">
            <a:solidFill>
              <a:schemeClr val="dk2"/>
            </a:solidFill>
            <a:prstDash val="solid"/>
            <a:round/>
            <a:headEnd len="med" w="med" type="none"/>
            <a:tailEnd len="med" w="med" type="none"/>
          </a:ln>
        </p:spPr>
      </p:cxnSp>
      <p:sp>
        <p:nvSpPr>
          <p:cNvPr id="864" name="Google Shape;864;p47"/>
          <p:cNvSpPr/>
          <p:nvPr/>
        </p:nvSpPr>
        <p:spPr>
          <a:xfrm>
            <a:off x="41673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5" name="Google Shape;865;p47"/>
          <p:cNvSpPr/>
          <p:nvPr/>
        </p:nvSpPr>
        <p:spPr>
          <a:xfrm>
            <a:off x="41673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6" name="Google Shape;866;p47"/>
          <p:cNvSpPr/>
          <p:nvPr/>
        </p:nvSpPr>
        <p:spPr>
          <a:xfrm>
            <a:off x="41673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67" name="Google Shape;867;p47"/>
          <p:cNvCxnSpPr>
            <a:stCxn id="864" idx="4"/>
            <a:endCxn id="865" idx="0"/>
          </p:cNvCxnSpPr>
          <p:nvPr/>
        </p:nvCxnSpPr>
        <p:spPr>
          <a:xfrm>
            <a:off x="42908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68" name="Google Shape;868;p47"/>
          <p:cNvCxnSpPr>
            <a:stCxn id="865" idx="4"/>
            <a:endCxn id="866" idx="0"/>
          </p:cNvCxnSpPr>
          <p:nvPr/>
        </p:nvCxnSpPr>
        <p:spPr>
          <a:xfrm>
            <a:off x="4290800" y="2774700"/>
            <a:ext cx="0" cy="330900"/>
          </a:xfrm>
          <a:prstGeom prst="straightConnector1">
            <a:avLst/>
          </a:prstGeom>
          <a:noFill/>
          <a:ln cap="flat" cmpd="sng" w="9525">
            <a:solidFill>
              <a:schemeClr val="dk2"/>
            </a:solidFill>
            <a:prstDash val="solid"/>
            <a:round/>
            <a:headEnd len="med" w="med" type="none"/>
            <a:tailEnd len="med" w="med" type="none"/>
          </a:ln>
        </p:spPr>
      </p:cxnSp>
      <p:sp>
        <p:nvSpPr>
          <p:cNvPr id="869" name="Google Shape;869;p47"/>
          <p:cNvSpPr/>
          <p:nvPr/>
        </p:nvSpPr>
        <p:spPr>
          <a:xfrm>
            <a:off x="4833850" y="1974925"/>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0" name="Google Shape;870;p47"/>
          <p:cNvSpPr/>
          <p:nvPr/>
        </p:nvSpPr>
        <p:spPr>
          <a:xfrm>
            <a:off x="48338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1" name="Google Shape;871;p47"/>
          <p:cNvSpPr/>
          <p:nvPr/>
        </p:nvSpPr>
        <p:spPr>
          <a:xfrm>
            <a:off x="48338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72" name="Google Shape;872;p47"/>
          <p:cNvCxnSpPr>
            <a:stCxn id="869" idx="4"/>
            <a:endCxn id="870" idx="0"/>
          </p:cNvCxnSpPr>
          <p:nvPr/>
        </p:nvCxnSpPr>
        <p:spPr>
          <a:xfrm>
            <a:off x="4957300" y="2228425"/>
            <a:ext cx="0" cy="292800"/>
          </a:xfrm>
          <a:prstGeom prst="straightConnector1">
            <a:avLst/>
          </a:prstGeom>
          <a:noFill/>
          <a:ln cap="flat" cmpd="sng" w="9525">
            <a:solidFill>
              <a:schemeClr val="dk2"/>
            </a:solidFill>
            <a:prstDash val="solid"/>
            <a:round/>
            <a:headEnd len="med" w="med" type="none"/>
            <a:tailEnd len="med" w="med" type="none"/>
          </a:ln>
        </p:spPr>
      </p:cxnSp>
      <p:cxnSp>
        <p:nvCxnSpPr>
          <p:cNvPr id="873" name="Google Shape;873;p47"/>
          <p:cNvCxnSpPr>
            <a:stCxn id="870" idx="4"/>
            <a:endCxn id="871" idx="0"/>
          </p:cNvCxnSpPr>
          <p:nvPr/>
        </p:nvCxnSpPr>
        <p:spPr>
          <a:xfrm>
            <a:off x="4957300" y="2774700"/>
            <a:ext cx="0" cy="330900"/>
          </a:xfrm>
          <a:prstGeom prst="straightConnector1">
            <a:avLst/>
          </a:prstGeom>
          <a:noFill/>
          <a:ln cap="flat" cmpd="sng" w="9525">
            <a:solidFill>
              <a:schemeClr val="dk2"/>
            </a:solidFill>
            <a:prstDash val="solid"/>
            <a:round/>
            <a:headEnd len="med" w="med" type="none"/>
            <a:tailEnd len="med" w="med" type="none"/>
          </a:ln>
        </p:spPr>
      </p:cxnSp>
      <p:cxnSp>
        <p:nvCxnSpPr>
          <p:cNvPr id="874" name="Google Shape;874;p47"/>
          <p:cNvCxnSpPr>
            <a:stCxn id="861" idx="6"/>
            <a:endCxn id="866" idx="2"/>
          </p:cNvCxnSpPr>
          <p:nvPr/>
        </p:nvCxnSpPr>
        <p:spPr>
          <a:xfrm>
            <a:off x="3747750" y="323220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75" name="Google Shape;875;p47"/>
          <p:cNvCxnSpPr>
            <a:stCxn id="866" idx="6"/>
            <a:endCxn id="871" idx="2"/>
          </p:cNvCxnSpPr>
          <p:nvPr/>
        </p:nvCxnSpPr>
        <p:spPr>
          <a:xfrm>
            <a:off x="4414250" y="323220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76" name="Google Shape;876;p47"/>
          <p:cNvCxnSpPr>
            <a:stCxn id="859" idx="6"/>
            <a:endCxn id="864" idx="2"/>
          </p:cNvCxnSpPr>
          <p:nvPr/>
        </p:nvCxnSpPr>
        <p:spPr>
          <a:xfrm>
            <a:off x="3747750" y="2101675"/>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77" name="Google Shape;877;p47"/>
          <p:cNvCxnSpPr>
            <a:stCxn id="864" idx="6"/>
            <a:endCxn id="869" idx="2"/>
          </p:cNvCxnSpPr>
          <p:nvPr/>
        </p:nvCxnSpPr>
        <p:spPr>
          <a:xfrm>
            <a:off x="4414250" y="2101675"/>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78" name="Google Shape;878;p47"/>
          <p:cNvCxnSpPr>
            <a:stCxn id="860" idx="6"/>
            <a:endCxn id="865" idx="2"/>
          </p:cNvCxnSpPr>
          <p:nvPr/>
        </p:nvCxnSpPr>
        <p:spPr>
          <a:xfrm>
            <a:off x="3747750" y="2647950"/>
            <a:ext cx="419700" cy="0"/>
          </a:xfrm>
          <a:prstGeom prst="straightConnector1">
            <a:avLst/>
          </a:prstGeom>
          <a:noFill/>
          <a:ln cap="flat" cmpd="sng" w="9525">
            <a:solidFill>
              <a:schemeClr val="dk2"/>
            </a:solidFill>
            <a:prstDash val="solid"/>
            <a:round/>
            <a:headEnd len="med" w="med" type="none"/>
            <a:tailEnd len="med" w="med" type="none"/>
          </a:ln>
        </p:spPr>
      </p:cxnSp>
      <p:cxnSp>
        <p:nvCxnSpPr>
          <p:cNvPr id="879" name="Google Shape;879;p47"/>
          <p:cNvCxnSpPr>
            <a:stCxn id="865" idx="6"/>
            <a:endCxn id="870" idx="2"/>
          </p:cNvCxnSpPr>
          <p:nvPr/>
        </p:nvCxnSpPr>
        <p:spPr>
          <a:xfrm>
            <a:off x="4414250" y="2647950"/>
            <a:ext cx="419700" cy="0"/>
          </a:xfrm>
          <a:prstGeom prst="straightConnector1">
            <a:avLst/>
          </a:prstGeom>
          <a:noFill/>
          <a:ln cap="flat" cmpd="sng" w="9525">
            <a:solidFill>
              <a:schemeClr val="dk2"/>
            </a:solidFill>
            <a:prstDash val="solid"/>
            <a:round/>
            <a:headEnd len="med" w="med" type="none"/>
            <a:tailEnd len="med" w="med" type="none"/>
          </a:ln>
        </p:spPr>
      </p:cxnSp>
      <p:sp>
        <p:nvSpPr>
          <p:cNvPr id="880" name="Google Shape;880;p47"/>
          <p:cNvSpPr/>
          <p:nvPr/>
        </p:nvSpPr>
        <p:spPr>
          <a:xfrm>
            <a:off x="2795750" y="31054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81" name="Google Shape;881;p47"/>
          <p:cNvCxnSpPr>
            <a:stCxn id="850" idx="6"/>
            <a:endCxn id="880" idx="2"/>
          </p:cNvCxnSpPr>
          <p:nvPr/>
        </p:nvCxnSpPr>
        <p:spPr>
          <a:xfrm>
            <a:off x="2337550" y="3232200"/>
            <a:ext cx="458100" cy="0"/>
          </a:xfrm>
          <a:prstGeom prst="straightConnector1">
            <a:avLst/>
          </a:prstGeom>
          <a:noFill/>
          <a:ln cap="flat" cmpd="sng" w="9525">
            <a:solidFill>
              <a:schemeClr val="dk2"/>
            </a:solidFill>
            <a:prstDash val="solid"/>
            <a:round/>
            <a:headEnd len="med" w="med" type="none"/>
            <a:tailEnd len="med" w="med" type="none"/>
          </a:ln>
        </p:spPr>
      </p:cxnSp>
      <p:cxnSp>
        <p:nvCxnSpPr>
          <p:cNvPr id="882" name="Google Shape;882;p47"/>
          <p:cNvCxnSpPr>
            <a:stCxn id="880" idx="6"/>
            <a:endCxn id="861" idx="2"/>
          </p:cNvCxnSpPr>
          <p:nvPr/>
        </p:nvCxnSpPr>
        <p:spPr>
          <a:xfrm>
            <a:off x="3042650" y="3232200"/>
            <a:ext cx="458100" cy="0"/>
          </a:xfrm>
          <a:prstGeom prst="straightConnector1">
            <a:avLst/>
          </a:prstGeom>
          <a:noFill/>
          <a:ln cap="flat" cmpd="sng" w="9525">
            <a:solidFill>
              <a:schemeClr val="dk2"/>
            </a:solidFill>
            <a:prstDash val="solid"/>
            <a:round/>
            <a:headEnd len="med" w="med" type="none"/>
            <a:tailEnd len="med" w="med" type="none"/>
          </a:ln>
        </p:spPr>
      </p:cxnSp>
      <p:sp>
        <p:nvSpPr>
          <p:cNvPr id="883" name="Google Shape;883;p47"/>
          <p:cNvSpPr/>
          <p:nvPr/>
        </p:nvSpPr>
        <p:spPr>
          <a:xfrm>
            <a:off x="5577650" y="252120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84" name="Google Shape;884;p47"/>
          <p:cNvCxnSpPr>
            <a:stCxn id="870" idx="6"/>
            <a:endCxn id="883" idx="2"/>
          </p:cNvCxnSpPr>
          <p:nvPr/>
        </p:nvCxnSpPr>
        <p:spPr>
          <a:xfrm>
            <a:off x="5080750" y="2647950"/>
            <a:ext cx="496800" cy="0"/>
          </a:xfrm>
          <a:prstGeom prst="straightConnector1">
            <a:avLst/>
          </a:prstGeom>
          <a:noFill/>
          <a:ln cap="flat" cmpd="sng" w="9525">
            <a:solidFill>
              <a:schemeClr val="dk2"/>
            </a:solidFill>
            <a:prstDash val="solid"/>
            <a:round/>
            <a:headEnd len="med" w="med" type="none"/>
            <a:tailEnd len="med" w="med" type="none"/>
          </a:ln>
        </p:spPr>
      </p:cxnSp>
      <p:sp>
        <p:nvSpPr>
          <p:cNvPr id="885" name="Google Shape;885;p47"/>
          <p:cNvSpPr txBox="1"/>
          <p:nvPr/>
        </p:nvSpPr>
        <p:spPr>
          <a:xfrm>
            <a:off x="356450" y="1131000"/>
            <a:ext cx="6107400" cy="33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If you use DFS, what could be the maximum stack length?</a:t>
            </a:r>
            <a:endParaRPr>
              <a:solidFill>
                <a:schemeClr val="dk2"/>
              </a:solidFill>
            </a:endParaRPr>
          </a:p>
        </p:txBody>
      </p:sp>
      <p:sp>
        <p:nvSpPr>
          <p:cNvPr id="886" name="Google Shape;886;p47"/>
          <p:cNvSpPr/>
          <p:nvPr/>
        </p:nvSpPr>
        <p:spPr>
          <a:xfrm>
            <a:off x="5577650" y="252120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1</a:t>
            </a:r>
            <a:endParaRPr sz="900"/>
          </a:p>
        </p:txBody>
      </p:sp>
      <p:sp>
        <p:nvSpPr>
          <p:cNvPr id="887" name="Google Shape;887;p47"/>
          <p:cNvSpPr/>
          <p:nvPr/>
        </p:nvSpPr>
        <p:spPr>
          <a:xfrm>
            <a:off x="4833850" y="252120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2</a:t>
            </a:r>
            <a:endParaRPr sz="900"/>
          </a:p>
        </p:txBody>
      </p:sp>
      <p:sp>
        <p:nvSpPr>
          <p:cNvPr id="888" name="Google Shape;888;p47"/>
          <p:cNvSpPr/>
          <p:nvPr/>
        </p:nvSpPr>
        <p:spPr>
          <a:xfrm>
            <a:off x="4833850" y="3105466"/>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3</a:t>
            </a:r>
            <a:endParaRPr sz="900"/>
          </a:p>
        </p:txBody>
      </p:sp>
      <p:sp>
        <p:nvSpPr>
          <p:cNvPr id="889" name="Google Shape;889;p47"/>
          <p:cNvSpPr/>
          <p:nvPr/>
        </p:nvSpPr>
        <p:spPr>
          <a:xfrm>
            <a:off x="4167350" y="3105475"/>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4</a:t>
            </a:r>
            <a:endParaRPr sz="900"/>
          </a:p>
        </p:txBody>
      </p:sp>
      <p:sp>
        <p:nvSpPr>
          <p:cNvPr id="890" name="Google Shape;890;p47"/>
          <p:cNvSpPr/>
          <p:nvPr/>
        </p:nvSpPr>
        <p:spPr>
          <a:xfrm>
            <a:off x="4167350" y="2540188"/>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5</a:t>
            </a:r>
            <a:endParaRPr sz="900"/>
          </a:p>
        </p:txBody>
      </p:sp>
      <p:sp>
        <p:nvSpPr>
          <p:cNvPr id="891" name="Google Shape;891;p47"/>
          <p:cNvSpPr/>
          <p:nvPr/>
        </p:nvSpPr>
        <p:spPr>
          <a:xfrm>
            <a:off x="4167350" y="19915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6</a:t>
            </a:r>
            <a:endParaRPr sz="900"/>
          </a:p>
        </p:txBody>
      </p:sp>
      <p:sp>
        <p:nvSpPr>
          <p:cNvPr id="892" name="Google Shape;892;p47"/>
          <p:cNvSpPr/>
          <p:nvPr/>
        </p:nvSpPr>
        <p:spPr>
          <a:xfrm>
            <a:off x="3500850" y="19915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7</a:t>
            </a:r>
            <a:endParaRPr sz="900"/>
          </a:p>
        </p:txBody>
      </p:sp>
      <p:sp>
        <p:nvSpPr>
          <p:cNvPr id="893" name="Google Shape;893;p47"/>
          <p:cNvSpPr/>
          <p:nvPr/>
        </p:nvSpPr>
        <p:spPr>
          <a:xfrm>
            <a:off x="3500900" y="2521200"/>
            <a:ext cx="246900" cy="253500"/>
          </a:xfrm>
          <a:prstGeom prst="ellipse">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8</a:t>
            </a:r>
            <a:endParaRPr sz="900"/>
          </a:p>
        </p:txBody>
      </p:sp>
      <p:sp>
        <p:nvSpPr>
          <p:cNvPr id="894" name="Google Shape;894;p47"/>
          <p:cNvSpPr/>
          <p:nvPr/>
        </p:nvSpPr>
        <p:spPr>
          <a:xfrm>
            <a:off x="3500850" y="3105475"/>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t>9</a:t>
            </a:r>
            <a:endParaRPr sz="900"/>
          </a:p>
        </p:txBody>
      </p:sp>
      <p:sp>
        <p:nvSpPr>
          <p:cNvPr id="895" name="Google Shape;895;p47"/>
          <p:cNvSpPr/>
          <p:nvPr/>
        </p:nvSpPr>
        <p:spPr>
          <a:xfrm>
            <a:off x="2795750" y="2571750"/>
            <a:ext cx="246900" cy="253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96" name="Google Shape;896;p47"/>
          <p:cNvCxnSpPr>
            <a:stCxn id="880" idx="0"/>
            <a:endCxn id="895" idx="4"/>
          </p:cNvCxnSpPr>
          <p:nvPr/>
        </p:nvCxnSpPr>
        <p:spPr>
          <a:xfrm rot="10800000">
            <a:off x="2919200" y="2825250"/>
            <a:ext cx="0" cy="280200"/>
          </a:xfrm>
          <a:prstGeom prst="straightConnector1">
            <a:avLst/>
          </a:prstGeom>
          <a:noFill/>
          <a:ln cap="flat" cmpd="sng" w="9525">
            <a:solidFill>
              <a:schemeClr val="dk2"/>
            </a:solidFill>
            <a:prstDash val="solid"/>
            <a:round/>
            <a:headEnd len="med" w="med" type="none"/>
            <a:tailEnd len="med" w="med" type="none"/>
          </a:ln>
        </p:spPr>
      </p:cxnSp>
      <p:sp>
        <p:nvSpPr>
          <p:cNvPr id="897" name="Google Shape;897;p47"/>
          <p:cNvSpPr/>
          <p:nvPr/>
        </p:nvSpPr>
        <p:spPr>
          <a:xfrm>
            <a:off x="2795750" y="3105475"/>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10</a:t>
            </a:r>
            <a:endParaRPr sz="800"/>
          </a:p>
        </p:txBody>
      </p:sp>
      <p:sp>
        <p:nvSpPr>
          <p:cNvPr id="898" name="Google Shape;898;p47"/>
          <p:cNvSpPr/>
          <p:nvPr/>
        </p:nvSpPr>
        <p:spPr>
          <a:xfrm>
            <a:off x="2109950" y="3105475"/>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11</a:t>
            </a:r>
            <a:endParaRPr sz="800"/>
          </a:p>
        </p:txBody>
      </p:sp>
      <p:sp>
        <p:nvSpPr>
          <p:cNvPr id="899" name="Google Shape;899;p47"/>
          <p:cNvSpPr/>
          <p:nvPr/>
        </p:nvSpPr>
        <p:spPr>
          <a:xfrm>
            <a:off x="2109950" y="252120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12</a:t>
            </a:r>
            <a:endParaRPr sz="800"/>
          </a:p>
        </p:txBody>
      </p:sp>
      <p:sp>
        <p:nvSpPr>
          <p:cNvPr id="900" name="Google Shape;900;p47"/>
          <p:cNvSpPr/>
          <p:nvPr/>
        </p:nvSpPr>
        <p:spPr>
          <a:xfrm>
            <a:off x="2090650" y="19915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13</a:t>
            </a:r>
            <a:endParaRPr sz="800"/>
          </a:p>
        </p:txBody>
      </p:sp>
      <p:sp>
        <p:nvSpPr>
          <p:cNvPr id="901" name="Google Shape;901;p47"/>
          <p:cNvSpPr/>
          <p:nvPr/>
        </p:nvSpPr>
        <p:spPr>
          <a:xfrm>
            <a:off x="1424150" y="19915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14</a:t>
            </a:r>
            <a:endParaRPr sz="800"/>
          </a:p>
        </p:txBody>
      </p:sp>
      <p:sp>
        <p:nvSpPr>
          <p:cNvPr id="902" name="Google Shape;902;p47"/>
          <p:cNvSpPr/>
          <p:nvPr/>
        </p:nvSpPr>
        <p:spPr>
          <a:xfrm>
            <a:off x="1424150" y="252120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15</a:t>
            </a:r>
            <a:endParaRPr sz="800"/>
          </a:p>
        </p:txBody>
      </p:sp>
      <p:sp>
        <p:nvSpPr>
          <p:cNvPr id="903" name="Google Shape;903;p47"/>
          <p:cNvSpPr/>
          <p:nvPr/>
        </p:nvSpPr>
        <p:spPr>
          <a:xfrm>
            <a:off x="1433800" y="31054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16</a:t>
            </a:r>
            <a:endParaRPr sz="800"/>
          </a:p>
        </p:txBody>
      </p:sp>
      <p:sp>
        <p:nvSpPr>
          <p:cNvPr id="904" name="Google Shape;904;p47"/>
          <p:cNvSpPr/>
          <p:nvPr/>
        </p:nvSpPr>
        <p:spPr>
          <a:xfrm>
            <a:off x="757650" y="3105475"/>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17</a:t>
            </a:r>
            <a:endParaRPr sz="800"/>
          </a:p>
        </p:txBody>
      </p:sp>
      <p:sp>
        <p:nvSpPr>
          <p:cNvPr id="905" name="Google Shape;905;p47"/>
          <p:cNvSpPr/>
          <p:nvPr/>
        </p:nvSpPr>
        <p:spPr>
          <a:xfrm>
            <a:off x="757650" y="2540188"/>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18</a:t>
            </a:r>
            <a:endParaRPr sz="800"/>
          </a:p>
        </p:txBody>
      </p:sp>
      <p:sp>
        <p:nvSpPr>
          <p:cNvPr id="906" name="Google Shape;906;p47"/>
          <p:cNvSpPr/>
          <p:nvPr/>
        </p:nvSpPr>
        <p:spPr>
          <a:xfrm>
            <a:off x="757650" y="1991550"/>
            <a:ext cx="246900" cy="2535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t>19</a:t>
            </a:r>
            <a:endParaRPr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pic>
        <p:nvPicPr>
          <p:cNvPr id="911" name="Google Shape;911;p48"/>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912" name="Google Shape;912;p48"/>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913" name="Google Shape;913;p48"/>
          <p:cNvSpPr txBox="1"/>
          <p:nvPr/>
        </p:nvSpPr>
        <p:spPr>
          <a:xfrm>
            <a:off x="185075" y="2467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Questions</a:t>
            </a:r>
            <a:endParaRPr/>
          </a:p>
        </p:txBody>
      </p:sp>
      <p:sp>
        <p:nvSpPr>
          <p:cNvPr id="914" name="Google Shape;914;p48"/>
          <p:cNvSpPr txBox="1"/>
          <p:nvPr/>
        </p:nvSpPr>
        <p:spPr>
          <a:xfrm>
            <a:off x="356450" y="1131000"/>
            <a:ext cx="8492700" cy="71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rPr>
              <a:t>Q.</a:t>
            </a:r>
            <a:r>
              <a:rPr lang="en">
                <a:solidFill>
                  <a:schemeClr val="dk1"/>
                </a:solidFill>
              </a:rPr>
              <a:t> Which undirected graph representation is most appropriate for determining whether or not a vertex is isolated (is not connected to any other vertex)?</a:t>
            </a:r>
            <a:endParaRPr>
              <a:solidFill>
                <a:schemeClr val="dk1"/>
              </a:solidFill>
            </a:endParaRPr>
          </a:p>
        </p:txBody>
      </p:sp>
      <p:sp>
        <p:nvSpPr>
          <p:cNvPr id="915" name="Google Shape;915;p48"/>
          <p:cNvSpPr txBox="1"/>
          <p:nvPr/>
        </p:nvSpPr>
        <p:spPr>
          <a:xfrm>
            <a:off x="315300" y="2093750"/>
            <a:ext cx="8239200" cy="9939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200" u="sng">
                <a:solidFill>
                  <a:srgbClr val="FF0000"/>
                </a:solidFill>
              </a:rPr>
              <a:t>Ans:</a:t>
            </a:r>
            <a:r>
              <a:rPr lang="en" sz="1200">
                <a:solidFill>
                  <a:schemeClr val="dk1"/>
                </a:solidFill>
              </a:rPr>
              <a:t> If we use the adjacency matrix, then we need to check the complete row to determine whether that vertex has edges or not. By using the adjacency list, it is very easy to check, and it can be done just by checking whether that vertex has NULL for next pointer or not [NULL indicates that the vertex is not connected to any other vertex].</a:t>
            </a:r>
            <a:endParaRPr sz="1200">
              <a:solidFill>
                <a:schemeClr val="dk1"/>
              </a:solidFill>
            </a:endParaRPr>
          </a:p>
          <a:p>
            <a:pPr indent="0" lvl="0" marL="0" rtl="0" algn="l">
              <a:lnSpc>
                <a:spcPct val="150000"/>
              </a:lnSpc>
              <a:spcBef>
                <a:spcPts val="0"/>
              </a:spcBef>
              <a:spcAft>
                <a:spcPts val="0"/>
              </a:spcAft>
              <a:buNone/>
            </a:pPr>
            <a:r>
              <a:t/>
            </a:r>
            <a:endParaRPr sz="1200">
              <a:solidFill>
                <a:schemeClr val="dk1"/>
              </a:solidFill>
            </a:endParaRPr>
          </a:p>
        </p:txBody>
      </p:sp>
      <p:sp>
        <p:nvSpPr>
          <p:cNvPr id="916" name="Google Shape;916;p48"/>
          <p:cNvSpPr txBox="1"/>
          <p:nvPr/>
        </p:nvSpPr>
        <p:spPr>
          <a:xfrm>
            <a:off x="315300" y="3488975"/>
            <a:ext cx="8335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0000"/>
                </a:solidFill>
              </a:rPr>
              <a:t>Q.</a:t>
            </a:r>
            <a:r>
              <a:rPr lang="en"/>
              <a:t> Count the number of connected components of Graph G which is represented in the adjacent matrix </a:t>
            </a:r>
            <a:r>
              <a:rPr lang="en">
                <a:solidFill>
                  <a:schemeClr val="dk1"/>
                </a:solidFill>
              </a:rPr>
              <a:t>using DFS</a:t>
            </a:r>
            <a:r>
              <a:rPr lang="en"/>
              <a:t>.</a:t>
            </a:r>
            <a:endParaRPr/>
          </a:p>
        </p:txBody>
      </p:sp>
      <p:sp>
        <p:nvSpPr>
          <p:cNvPr id="917" name="Google Shape;917;p48"/>
          <p:cNvSpPr txBox="1"/>
          <p:nvPr/>
        </p:nvSpPr>
        <p:spPr>
          <a:xfrm>
            <a:off x="281050" y="4256700"/>
            <a:ext cx="8150100" cy="692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u="sng">
                <a:solidFill>
                  <a:srgbClr val="FF0000"/>
                </a:solidFill>
              </a:rPr>
              <a:t>Ans:</a:t>
            </a:r>
            <a:r>
              <a:rPr lang="en"/>
              <a:t> </a:t>
            </a:r>
            <a:r>
              <a:rPr lang="en" sz="1200"/>
              <a:t>Same as BFS. </a:t>
            </a:r>
            <a:r>
              <a:rPr lang="en" sz="1200"/>
              <a:t>Time Complexity: Same as that of DFS and it depends on implementation. With adjacency matrix the complexity is O(|E| + |V|) and with </a:t>
            </a:r>
            <a:r>
              <a:rPr lang="en" sz="1200">
                <a:solidFill>
                  <a:schemeClr val="accent1"/>
                </a:solidFill>
              </a:rPr>
              <a:t>adjacency matrix the complexity is O(|V|</a:t>
            </a:r>
            <a:r>
              <a:rPr baseline="30000" lang="en" sz="1200">
                <a:solidFill>
                  <a:schemeClr val="accent1"/>
                </a:solidFill>
              </a:rPr>
              <a:t>2</a:t>
            </a:r>
            <a:r>
              <a:rPr lang="en" sz="1200"/>
              <a:t>).</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pic>
        <p:nvPicPr>
          <p:cNvPr id="922" name="Google Shape;922;p49"/>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923" name="Google Shape;923;p49"/>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924" name="Google Shape;924;p49"/>
          <p:cNvSpPr txBox="1"/>
          <p:nvPr/>
        </p:nvSpPr>
        <p:spPr>
          <a:xfrm>
            <a:off x="185075" y="2467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Questions</a:t>
            </a:r>
            <a:endParaRPr/>
          </a:p>
        </p:txBody>
      </p:sp>
      <p:sp>
        <p:nvSpPr>
          <p:cNvPr id="925" name="Google Shape;925;p49"/>
          <p:cNvSpPr txBox="1"/>
          <p:nvPr/>
        </p:nvSpPr>
        <p:spPr>
          <a:xfrm>
            <a:off x="356450" y="1131000"/>
            <a:ext cx="8492700" cy="71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rPr>
              <a:t>Q.</a:t>
            </a:r>
            <a:r>
              <a:rPr lang="en">
                <a:solidFill>
                  <a:schemeClr val="dk1"/>
                </a:solidFill>
              </a:rPr>
              <a:t> Detect strongly connected components in graph using DFS?</a:t>
            </a:r>
            <a:endParaRPr>
              <a:solidFill>
                <a:schemeClr val="dk1"/>
              </a:solidFill>
            </a:endParaRPr>
          </a:p>
        </p:txBody>
      </p:sp>
      <p:sp>
        <p:nvSpPr>
          <p:cNvPr id="926" name="Google Shape;926;p49"/>
          <p:cNvSpPr txBox="1"/>
          <p:nvPr/>
        </p:nvSpPr>
        <p:spPr>
          <a:xfrm>
            <a:off x="556775" y="2034375"/>
            <a:ext cx="4711200" cy="6150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1200"/>
              </a:spcBef>
              <a:spcAft>
                <a:spcPts val="0"/>
              </a:spcAft>
              <a:buClr>
                <a:schemeClr val="dk1"/>
              </a:buClr>
              <a:buSzPts val="1300"/>
              <a:buAutoNum type="arabicPeriod"/>
            </a:pPr>
            <a:r>
              <a:rPr lang="en" sz="1300">
                <a:solidFill>
                  <a:schemeClr val="dk1"/>
                </a:solidFill>
              </a:rPr>
              <a:t>Kosaraju's Algorithm</a:t>
            </a:r>
            <a:endParaRPr sz="1300">
              <a:solidFill>
                <a:schemeClr val="dk1"/>
              </a:solidFill>
            </a:endParaRPr>
          </a:p>
          <a:p>
            <a:pPr indent="-311150" lvl="0" marL="457200" rtl="0" algn="l">
              <a:lnSpc>
                <a:spcPct val="115000"/>
              </a:lnSpc>
              <a:spcBef>
                <a:spcPts val="0"/>
              </a:spcBef>
              <a:spcAft>
                <a:spcPts val="0"/>
              </a:spcAft>
              <a:buClr>
                <a:schemeClr val="dk1"/>
              </a:buClr>
              <a:buSzPts val="1300"/>
              <a:buAutoNum type="arabicPeriod"/>
            </a:pPr>
            <a:r>
              <a:rPr lang="en" sz="1300">
                <a:solidFill>
                  <a:schemeClr val="dk1"/>
                </a:solidFill>
              </a:rPr>
              <a:t>Tarjan's Algorithm </a:t>
            </a:r>
            <a:endParaRPr sz="13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50"/>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932" name="Google Shape;932;p50"/>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933" name="Google Shape;933;p50"/>
          <p:cNvSpPr txBox="1"/>
          <p:nvPr/>
        </p:nvSpPr>
        <p:spPr>
          <a:xfrm>
            <a:off x="185075" y="246750"/>
            <a:ext cx="6407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Shortest path algorithms (</a:t>
            </a:r>
            <a:r>
              <a:rPr lang="en" sz="2200">
                <a:solidFill>
                  <a:schemeClr val="accent1"/>
                </a:solidFill>
              </a:rPr>
              <a:t>Weighted graphs</a:t>
            </a:r>
            <a:r>
              <a:rPr lang="en" sz="2200">
                <a:solidFill>
                  <a:schemeClr val="dk1"/>
                </a:solidFill>
              </a:rPr>
              <a:t>)</a:t>
            </a:r>
            <a:endParaRPr/>
          </a:p>
        </p:txBody>
      </p:sp>
      <p:sp>
        <p:nvSpPr>
          <p:cNvPr id="934" name="Google Shape;934;p50"/>
          <p:cNvSpPr/>
          <p:nvPr/>
        </p:nvSpPr>
        <p:spPr>
          <a:xfrm>
            <a:off x="1724421" y="20031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t>
            </a:r>
            <a:endParaRPr/>
          </a:p>
        </p:txBody>
      </p:sp>
      <p:sp>
        <p:nvSpPr>
          <p:cNvPr id="935" name="Google Shape;935;p50"/>
          <p:cNvSpPr/>
          <p:nvPr/>
        </p:nvSpPr>
        <p:spPr>
          <a:xfrm>
            <a:off x="962050" y="30037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t>
            </a:r>
            <a:endParaRPr/>
          </a:p>
        </p:txBody>
      </p:sp>
      <p:sp>
        <p:nvSpPr>
          <p:cNvPr id="936" name="Google Shape;936;p50"/>
          <p:cNvSpPr/>
          <p:nvPr/>
        </p:nvSpPr>
        <p:spPr>
          <a:xfrm>
            <a:off x="2478421" y="30037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N</a:t>
            </a:r>
            <a:endParaRPr/>
          </a:p>
        </p:txBody>
      </p:sp>
      <p:sp>
        <p:nvSpPr>
          <p:cNvPr id="937" name="Google Shape;937;p50"/>
          <p:cNvSpPr/>
          <p:nvPr/>
        </p:nvSpPr>
        <p:spPr>
          <a:xfrm>
            <a:off x="1724420" y="38933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endParaRPr/>
          </a:p>
        </p:txBody>
      </p:sp>
      <p:cxnSp>
        <p:nvCxnSpPr>
          <p:cNvPr id="938" name="Google Shape;938;p50"/>
          <p:cNvCxnSpPr>
            <a:stCxn id="934" idx="3"/>
            <a:endCxn id="935" idx="0"/>
          </p:cNvCxnSpPr>
          <p:nvPr/>
        </p:nvCxnSpPr>
        <p:spPr>
          <a:xfrm flipH="1">
            <a:off x="1152229" y="2279164"/>
            <a:ext cx="627900" cy="724500"/>
          </a:xfrm>
          <a:prstGeom prst="straightConnector1">
            <a:avLst/>
          </a:prstGeom>
          <a:noFill/>
          <a:ln cap="flat" cmpd="sng" w="9525">
            <a:solidFill>
              <a:schemeClr val="dk2"/>
            </a:solidFill>
            <a:prstDash val="solid"/>
            <a:round/>
            <a:headEnd len="med" w="med" type="none"/>
            <a:tailEnd len="med" w="med" type="triangle"/>
          </a:ln>
        </p:spPr>
      </p:cxnSp>
      <p:cxnSp>
        <p:nvCxnSpPr>
          <p:cNvPr id="939" name="Google Shape;939;p50"/>
          <p:cNvCxnSpPr>
            <a:stCxn id="934" idx="5"/>
            <a:endCxn id="936" idx="0"/>
          </p:cNvCxnSpPr>
          <p:nvPr/>
        </p:nvCxnSpPr>
        <p:spPr>
          <a:xfrm>
            <a:off x="2049113" y="2279164"/>
            <a:ext cx="619500" cy="724500"/>
          </a:xfrm>
          <a:prstGeom prst="straightConnector1">
            <a:avLst/>
          </a:prstGeom>
          <a:noFill/>
          <a:ln cap="flat" cmpd="sng" w="9525">
            <a:solidFill>
              <a:schemeClr val="dk2"/>
            </a:solidFill>
            <a:prstDash val="solid"/>
            <a:round/>
            <a:headEnd len="med" w="med" type="none"/>
            <a:tailEnd len="med" w="med" type="triangle"/>
          </a:ln>
        </p:spPr>
      </p:cxnSp>
      <p:cxnSp>
        <p:nvCxnSpPr>
          <p:cNvPr id="940" name="Google Shape;940;p50"/>
          <p:cNvCxnSpPr>
            <a:stCxn id="935" idx="4"/>
            <a:endCxn id="937" idx="1"/>
          </p:cNvCxnSpPr>
          <p:nvPr/>
        </p:nvCxnSpPr>
        <p:spPr>
          <a:xfrm>
            <a:off x="1152250" y="3327129"/>
            <a:ext cx="627900" cy="613500"/>
          </a:xfrm>
          <a:prstGeom prst="straightConnector1">
            <a:avLst/>
          </a:prstGeom>
          <a:noFill/>
          <a:ln cap="flat" cmpd="sng" w="9525">
            <a:solidFill>
              <a:schemeClr val="dk2"/>
            </a:solidFill>
            <a:prstDash val="solid"/>
            <a:round/>
            <a:headEnd len="med" w="med" type="none"/>
            <a:tailEnd len="med" w="med" type="triangle"/>
          </a:ln>
        </p:spPr>
      </p:cxnSp>
      <p:cxnSp>
        <p:nvCxnSpPr>
          <p:cNvPr id="941" name="Google Shape;941;p50"/>
          <p:cNvCxnSpPr>
            <a:stCxn id="936" idx="4"/>
            <a:endCxn id="937" idx="7"/>
          </p:cNvCxnSpPr>
          <p:nvPr/>
        </p:nvCxnSpPr>
        <p:spPr>
          <a:xfrm flipH="1">
            <a:off x="2049121" y="3327129"/>
            <a:ext cx="619500" cy="613500"/>
          </a:xfrm>
          <a:prstGeom prst="straightConnector1">
            <a:avLst/>
          </a:prstGeom>
          <a:noFill/>
          <a:ln cap="flat" cmpd="sng" w="9525">
            <a:solidFill>
              <a:schemeClr val="dk2"/>
            </a:solidFill>
            <a:prstDash val="solid"/>
            <a:round/>
            <a:headEnd len="med" w="med" type="none"/>
            <a:tailEnd len="med" w="med" type="triangle"/>
          </a:ln>
        </p:spPr>
      </p:cxnSp>
      <p:sp>
        <p:nvSpPr>
          <p:cNvPr id="942" name="Google Shape;942;p50"/>
          <p:cNvSpPr txBox="1"/>
          <p:nvPr/>
        </p:nvSpPr>
        <p:spPr>
          <a:xfrm>
            <a:off x="1183775" y="2464800"/>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1</a:t>
            </a:r>
            <a:endParaRPr sz="1100">
              <a:solidFill>
                <a:schemeClr val="dk2"/>
              </a:solidFill>
            </a:endParaRPr>
          </a:p>
        </p:txBody>
      </p:sp>
      <p:sp>
        <p:nvSpPr>
          <p:cNvPr id="943" name="Google Shape;943;p50"/>
          <p:cNvSpPr txBox="1"/>
          <p:nvPr/>
        </p:nvSpPr>
        <p:spPr>
          <a:xfrm>
            <a:off x="2434625" y="2464800"/>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1</a:t>
            </a:r>
            <a:endParaRPr sz="1100">
              <a:solidFill>
                <a:schemeClr val="dk2"/>
              </a:solidFill>
            </a:endParaRPr>
          </a:p>
        </p:txBody>
      </p:sp>
      <p:sp>
        <p:nvSpPr>
          <p:cNvPr id="944" name="Google Shape;944;p50"/>
          <p:cNvSpPr txBox="1"/>
          <p:nvPr/>
        </p:nvSpPr>
        <p:spPr>
          <a:xfrm>
            <a:off x="2381400" y="3500225"/>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1</a:t>
            </a:r>
            <a:endParaRPr sz="1100">
              <a:solidFill>
                <a:schemeClr val="dk2"/>
              </a:solidFill>
            </a:endParaRPr>
          </a:p>
        </p:txBody>
      </p:sp>
      <p:sp>
        <p:nvSpPr>
          <p:cNvPr id="945" name="Google Shape;945;p50"/>
          <p:cNvSpPr txBox="1"/>
          <p:nvPr/>
        </p:nvSpPr>
        <p:spPr>
          <a:xfrm>
            <a:off x="1231425" y="3537059"/>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1</a:t>
            </a:r>
            <a:endParaRPr sz="1100">
              <a:solidFill>
                <a:schemeClr val="dk2"/>
              </a:solidFill>
            </a:endParaRPr>
          </a:p>
        </p:txBody>
      </p:sp>
      <p:sp>
        <p:nvSpPr>
          <p:cNvPr id="946" name="Google Shape;946;p50"/>
          <p:cNvSpPr/>
          <p:nvPr/>
        </p:nvSpPr>
        <p:spPr>
          <a:xfrm>
            <a:off x="5458221" y="1926925"/>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t>
            </a:r>
            <a:endParaRPr/>
          </a:p>
        </p:txBody>
      </p:sp>
      <p:sp>
        <p:nvSpPr>
          <p:cNvPr id="947" name="Google Shape;947;p50"/>
          <p:cNvSpPr/>
          <p:nvPr/>
        </p:nvSpPr>
        <p:spPr>
          <a:xfrm>
            <a:off x="4695850" y="2927529"/>
            <a:ext cx="380400" cy="323400"/>
          </a:xfrm>
          <a:prstGeom prst="ellipse">
            <a:avLst/>
          </a:prstGeom>
          <a:solidFill>
            <a:srgbClr val="6FA8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M</a:t>
            </a:r>
            <a:endParaRPr/>
          </a:p>
        </p:txBody>
      </p:sp>
      <p:sp>
        <p:nvSpPr>
          <p:cNvPr id="948" name="Google Shape;948;p50"/>
          <p:cNvSpPr/>
          <p:nvPr/>
        </p:nvSpPr>
        <p:spPr>
          <a:xfrm>
            <a:off x="6212221" y="2927529"/>
            <a:ext cx="380400" cy="3234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N</a:t>
            </a:r>
            <a:endParaRPr/>
          </a:p>
        </p:txBody>
      </p:sp>
      <p:sp>
        <p:nvSpPr>
          <p:cNvPr id="949" name="Google Shape;949;p50"/>
          <p:cNvSpPr/>
          <p:nvPr/>
        </p:nvSpPr>
        <p:spPr>
          <a:xfrm>
            <a:off x="5458220" y="38171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endParaRPr/>
          </a:p>
        </p:txBody>
      </p:sp>
      <p:cxnSp>
        <p:nvCxnSpPr>
          <p:cNvPr id="950" name="Google Shape;950;p50"/>
          <p:cNvCxnSpPr>
            <a:stCxn id="946" idx="3"/>
            <a:endCxn id="947" idx="0"/>
          </p:cNvCxnSpPr>
          <p:nvPr/>
        </p:nvCxnSpPr>
        <p:spPr>
          <a:xfrm flipH="1">
            <a:off x="4886029" y="2202964"/>
            <a:ext cx="627900" cy="724500"/>
          </a:xfrm>
          <a:prstGeom prst="straightConnector1">
            <a:avLst/>
          </a:prstGeom>
          <a:noFill/>
          <a:ln cap="flat" cmpd="sng" w="9525">
            <a:solidFill>
              <a:schemeClr val="dk2"/>
            </a:solidFill>
            <a:prstDash val="solid"/>
            <a:round/>
            <a:headEnd len="med" w="med" type="none"/>
            <a:tailEnd len="med" w="med" type="triangle"/>
          </a:ln>
        </p:spPr>
      </p:cxnSp>
      <p:cxnSp>
        <p:nvCxnSpPr>
          <p:cNvPr id="951" name="Google Shape;951;p50"/>
          <p:cNvCxnSpPr>
            <a:stCxn id="946" idx="5"/>
            <a:endCxn id="948" idx="0"/>
          </p:cNvCxnSpPr>
          <p:nvPr/>
        </p:nvCxnSpPr>
        <p:spPr>
          <a:xfrm>
            <a:off x="5782913" y="2202964"/>
            <a:ext cx="619500" cy="724500"/>
          </a:xfrm>
          <a:prstGeom prst="straightConnector1">
            <a:avLst/>
          </a:prstGeom>
          <a:noFill/>
          <a:ln cap="flat" cmpd="sng" w="9525">
            <a:solidFill>
              <a:schemeClr val="dk2"/>
            </a:solidFill>
            <a:prstDash val="solid"/>
            <a:round/>
            <a:headEnd len="med" w="med" type="none"/>
            <a:tailEnd len="med" w="med" type="triangle"/>
          </a:ln>
        </p:spPr>
      </p:cxnSp>
      <p:cxnSp>
        <p:nvCxnSpPr>
          <p:cNvPr id="952" name="Google Shape;952;p50"/>
          <p:cNvCxnSpPr>
            <a:stCxn id="947" idx="4"/>
            <a:endCxn id="949" idx="1"/>
          </p:cNvCxnSpPr>
          <p:nvPr/>
        </p:nvCxnSpPr>
        <p:spPr>
          <a:xfrm>
            <a:off x="4886050" y="3250929"/>
            <a:ext cx="627900" cy="613500"/>
          </a:xfrm>
          <a:prstGeom prst="straightConnector1">
            <a:avLst/>
          </a:prstGeom>
          <a:noFill/>
          <a:ln cap="flat" cmpd="sng" w="9525">
            <a:solidFill>
              <a:schemeClr val="dk2"/>
            </a:solidFill>
            <a:prstDash val="solid"/>
            <a:round/>
            <a:headEnd len="med" w="med" type="none"/>
            <a:tailEnd len="med" w="med" type="triangle"/>
          </a:ln>
        </p:spPr>
      </p:cxnSp>
      <p:cxnSp>
        <p:nvCxnSpPr>
          <p:cNvPr id="953" name="Google Shape;953;p50"/>
          <p:cNvCxnSpPr>
            <a:stCxn id="948" idx="4"/>
            <a:endCxn id="949" idx="7"/>
          </p:cNvCxnSpPr>
          <p:nvPr/>
        </p:nvCxnSpPr>
        <p:spPr>
          <a:xfrm flipH="1">
            <a:off x="5782921" y="3250929"/>
            <a:ext cx="619500" cy="613500"/>
          </a:xfrm>
          <a:prstGeom prst="straightConnector1">
            <a:avLst/>
          </a:prstGeom>
          <a:noFill/>
          <a:ln cap="flat" cmpd="sng" w="9525">
            <a:solidFill>
              <a:schemeClr val="dk2"/>
            </a:solidFill>
            <a:prstDash val="solid"/>
            <a:round/>
            <a:headEnd len="med" w="med" type="none"/>
            <a:tailEnd len="med" w="med" type="triangle"/>
          </a:ln>
        </p:spPr>
      </p:cxnSp>
      <p:sp>
        <p:nvSpPr>
          <p:cNvPr id="954" name="Google Shape;954;p50"/>
          <p:cNvSpPr txBox="1"/>
          <p:nvPr/>
        </p:nvSpPr>
        <p:spPr>
          <a:xfrm>
            <a:off x="4917575" y="2388600"/>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7</a:t>
            </a:r>
            <a:endParaRPr sz="1100">
              <a:solidFill>
                <a:schemeClr val="dk2"/>
              </a:solidFill>
            </a:endParaRPr>
          </a:p>
        </p:txBody>
      </p:sp>
      <p:sp>
        <p:nvSpPr>
          <p:cNvPr id="955" name="Google Shape;955;p50"/>
          <p:cNvSpPr txBox="1"/>
          <p:nvPr/>
        </p:nvSpPr>
        <p:spPr>
          <a:xfrm>
            <a:off x="6168425" y="2388600"/>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5</a:t>
            </a:r>
            <a:endParaRPr sz="1100">
              <a:solidFill>
                <a:schemeClr val="dk2"/>
              </a:solidFill>
            </a:endParaRPr>
          </a:p>
        </p:txBody>
      </p:sp>
      <p:sp>
        <p:nvSpPr>
          <p:cNvPr id="956" name="Google Shape;956;p50"/>
          <p:cNvSpPr txBox="1"/>
          <p:nvPr/>
        </p:nvSpPr>
        <p:spPr>
          <a:xfrm>
            <a:off x="6115200" y="3424025"/>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1</a:t>
            </a:r>
            <a:endParaRPr sz="1100">
              <a:solidFill>
                <a:schemeClr val="dk2"/>
              </a:solidFill>
            </a:endParaRPr>
          </a:p>
        </p:txBody>
      </p:sp>
      <p:sp>
        <p:nvSpPr>
          <p:cNvPr id="957" name="Google Shape;957;p50"/>
          <p:cNvSpPr txBox="1"/>
          <p:nvPr/>
        </p:nvSpPr>
        <p:spPr>
          <a:xfrm>
            <a:off x="4965225" y="3460859"/>
            <a:ext cx="234000" cy="2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2</a:t>
            </a:r>
            <a:endParaRPr sz="1100">
              <a:solidFill>
                <a:schemeClr val="dk2"/>
              </a:solidFill>
            </a:endParaRPr>
          </a:p>
        </p:txBody>
      </p:sp>
      <p:sp>
        <p:nvSpPr>
          <p:cNvPr id="958" name="Google Shape;958;p50"/>
          <p:cNvSpPr txBox="1"/>
          <p:nvPr/>
        </p:nvSpPr>
        <p:spPr>
          <a:xfrm>
            <a:off x="186025" y="1069300"/>
            <a:ext cx="8231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Can we use BFS algorithm to find the shortest path from source (         )  to destination (         )  for the below graphs?</a:t>
            </a:r>
            <a:endParaRPr/>
          </a:p>
        </p:txBody>
      </p:sp>
      <p:sp>
        <p:nvSpPr>
          <p:cNvPr id="959" name="Google Shape;959;p50"/>
          <p:cNvSpPr/>
          <p:nvPr/>
        </p:nvSpPr>
        <p:spPr>
          <a:xfrm>
            <a:off x="5445630" y="1107700"/>
            <a:ext cx="380400" cy="3234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S</a:t>
            </a:r>
            <a:endParaRPr/>
          </a:p>
        </p:txBody>
      </p:sp>
      <p:sp>
        <p:nvSpPr>
          <p:cNvPr id="960" name="Google Shape;960;p50"/>
          <p:cNvSpPr/>
          <p:nvPr/>
        </p:nvSpPr>
        <p:spPr>
          <a:xfrm>
            <a:off x="7212195" y="1107703"/>
            <a:ext cx="380400" cy="3234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endParaRPr/>
          </a:p>
        </p:txBody>
      </p:sp>
      <p:sp>
        <p:nvSpPr>
          <p:cNvPr id="961" name="Google Shape;961;p50"/>
          <p:cNvSpPr txBox="1"/>
          <p:nvPr/>
        </p:nvSpPr>
        <p:spPr>
          <a:xfrm>
            <a:off x="2539200" y="4712900"/>
            <a:ext cx="6604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rgbClr val="FF0000"/>
                </a:solidFill>
              </a:rPr>
              <a:t>Note:</a:t>
            </a:r>
            <a:r>
              <a:rPr lang="en" sz="1200">
                <a:solidFill>
                  <a:schemeClr val="dk1"/>
                </a:solidFill>
              </a:rPr>
              <a:t> BFS cannot guarantee that the front vertex of the queue is the closest to the source </a:t>
            </a:r>
            <a:endParaRPr sz="1200"/>
          </a:p>
        </p:txBody>
      </p:sp>
      <p:pic>
        <p:nvPicPr>
          <p:cNvPr descr="Tick and Cross marks with slight 3D-effect | Free SVG" id="962" name="Google Shape;962;p50"/>
          <p:cNvPicPr preferRelativeResize="0"/>
          <p:nvPr/>
        </p:nvPicPr>
        <p:blipFill rotWithShape="1">
          <a:blip r:embed="rId4">
            <a:alphaModFix/>
          </a:blip>
          <a:srcRect b="54688" l="27849" r="28231" t="0"/>
          <a:stretch/>
        </p:blipFill>
        <p:spPr>
          <a:xfrm>
            <a:off x="1696159" y="4264080"/>
            <a:ext cx="380400" cy="392445"/>
          </a:xfrm>
          <a:prstGeom prst="rect">
            <a:avLst/>
          </a:prstGeom>
          <a:noFill/>
          <a:ln>
            <a:noFill/>
          </a:ln>
        </p:spPr>
      </p:pic>
      <p:pic>
        <p:nvPicPr>
          <p:cNvPr descr="Tick and Cross marks with slight 3D-effect | Free SVG" id="963" name="Google Shape;963;p50"/>
          <p:cNvPicPr preferRelativeResize="0"/>
          <p:nvPr/>
        </p:nvPicPr>
        <p:blipFill rotWithShape="1">
          <a:blip r:embed="rId4">
            <a:alphaModFix/>
          </a:blip>
          <a:srcRect b="0" l="27145" r="28932" t="47748"/>
          <a:stretch/>
        </p:blipFill>
        <p:spPr>
          <a:xfrm>
            <a:off x="5458237" y="4242500"/>
            <a:ext cx="380400" cy="452557"/>
          </a:xfrm>
          <a:prstGeom prst="rect">
            <a:avLst/>
          </a:prstGeom>
          <a:noFill/>
          <a:ln>
            <a:noFill/>
          </a:ln>
        </p:spPr>
      </p:pic>
      <p:pic>
        <p:nvPicPr>
          <p:cNvPr id="964" name="Google Shape;964;p50"/>
          <p:cNvPicPr preferRelativeResize="0"/>
          <p:nvPr/>
        </p:nvPicPr>
        <p:blipFill>
          <a:blip r:embed="rId5">
            <a:alphaModFix/>
          </a:blip>
          <a:stretch>
            <a:fillRect/>
          </a:stretch>
        </p:blipFill>
        <p:spPr>
          <a:xfrm>
            <a:off x="7676475" y="2340319"/>
            <a:ext cx="740950" cy="986811"/>
          </a:xfrm>
          <a:prstGeom prst="rect">
            <a:avLst/>
          </a:prstGeom>
          <a:noFill/>
          <a:ln>
            <a:noFill/>
          </a:ln>
        </p:spPr>
      </p:pic>
      <p:sp>
        <p:nvSpPr>
          <p:cNvPr id="965" name="Google Shape;965;p50"/>
          <p:cNvSpPr/>
          <p:nvPr/>
        </p:nvSpPr>
        <p:spPr>
          <a:xfrm>
            <a:off x="7231575" y="3091400"/>
            <a:ext cx="1706832" cy="891108"/>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Dijkstra’s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pic>
        <p:nvPicPr>
          <p:cNvPr id="970" name="Google Shape;970;p51"/>
          <p:cNvPicPr preferRelativeResize="0"/>
          <p:nvPr/>
        </p:nvPicPr>
        <p:blipFill>
          <a:blip r:embed="rId3">
            <a:alphaModFix/>
          </a:blip>
          <a:stretch>
            <a:fillRect/>
          </a:stretch>
        </p:blipFill>
        <p:spPr>
          <a:xfrm>
            <a:off x="8357275" y="0"/>
            <a:ext cx="740949" cy="844051"/>
          </a:xfrm>
          <a:prstGeom prst="rect">
            <a:avLst/>
          </a:prstGeom>
          <a:noFill/>
          <a:ln>
            <a:noFill/>
          </a:ln>
        </p:spPr>
      </p:pic>
      <p:cxnSp>
        <p:nvCxnSpPr>
          <p:cNvPr id="971" name="Google Shape;971;p51"/>
          <p:cNvCxnSpPr/>
          <p:nvPr/>
        </p:nvCxnSpPr>
        <p:spPr>
          <a:xfrm flipH="1" rot="10800000">
            <a:off x="-3600" y="866050"/>
            <a:ext cx="9151200" cy="21900"/>
          </a:xfrm>
          <a:prstGeom prst="straightConnector1">
            <a:avLst/>
          </a:prstGeom>
          <a:noFill/>
          <a:ln cap="flat" cmpd="sng" w="9525">
            <a:solidFill>
              <a:srgbClr val="FF0000"/>
            </a:solidFill>
            <a:prstDash val="solid"/>
            <a:round/>
            <a:headEnd len="med" w="med" type="none"/>
            <a:tailEnd len="med" w="med" type="none"/>
          </a:ln>
        </p:spPr>
      </p:cxnSp>
      <p:sp>
        <p:nvSpPr>
          <p:cNvPr id="972" name="Google Shape;972;p51"/>
          <p:cNvSpPr txBox="1"/>
          <p:nvPr/>
        </p:nvSpPr>
        <p:spPr>
          <a:xfrm>
            <a:off x="185075" y="246750"/>
            <a:ext cx="6888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rPr>
              <a:t>Shortest path algorithms (</a:t>
            </a:r>
            <a:r>
              <a:rPr lang="en" sz="2200">
                <a:solidFill>
                  <a:schemeClr val="accent1"/>
                </a:solidFill>
              </a:rPr>
              <a:t>Unweighted graph</a:t>
            </a:r>
            <a:r>
              <a:rPr lang="en" sz="2200">
                <a:solidFill>
                  <a:schemeClr val="dk1"/>
                </a:solidFill>
              </a:rPr>
              <a:t>)</a:t>
            </a:r>
            <a:endParaRPr/>
          </a:p>
        </p:txBody>
      </p:sp>
      <p:sp>
        <p:nvSpPr>
          <p:cNvPr id="973" name="Google Shape;973;p51"/>
          <p:cNvSpPr txBox="1"/>
          <p:nvPr/>
        </p:nvSpPr>
        <p:spPr>
          <a:xfrm>
            <a:off x="123375" y="11858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Use BFS vs DFS:</a:t>
            </a:r>
            <a:endParaRPr/>
          </a:p>
        </p:txBody>
      </p:sp>
      <p:sp>
        <p:nvSpPr>
          <p:cNvPr id="974" name="Google Shape;974;p51"/>
          <p:cNvSpPr txBox="1"/>
          <p:nvPr/>
        </p:nvSpPr>
        <p:spPr>
          <a:xfrm>
            <a:off x="185075" y="1720500"/>
            <a:ext cx="6957300" cy="124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300">
                <a:solidFill>
                  <a:schemeClr val="dk1"/>
                </a:solidFill>
              </a:rPr>
              <a:t>Why BFS?</a:t>
            </a:r>
            <a:endParaRPr b="1" sz="1300">
              <a:solidFill>
                <a:schemeClr val="dk1"/>
              </a:solidFill>
            </a:endParaRPr>
          </a:p>
          <a:p>
            <a:pPr indent="-298450" lvl="0" marL="457200" rtl="0" algn="l">
              <a:lnSpc>
                <a:spcPct val="150000"/>
              </a:lnSpc>
              <a:spcBef>
                <a:spcPts val="1200"/>
              </a:spcBef>
              <a:spcAft>
                <a:spcPts val="0"/>
              </a:spcAft>
              <a:buClr>
                <a:schemeClr val="dk1"/>
              </a:buClr>
              <a:buSzPts val="1100"/>
              <a:buChar char="●"/>
            </a:pPr>
            <a:r>
              <a:rPr lang="en" sz="1100">
                <a:solidFill>
                  <a:schemeClr val="dk1"/>
                </a:solidFill>
              </a:rPr>
              <a:t>BFS explores </a:t>
            </a:r>
            <a:r>
              <a:rPr b="1" lang="en" sz="1100">
                <a:solidFill>
                  <a:schemeClr val="dk1"/>
                </a:solidFill>
              </a:rPr>
              <a:t>level by level</a:t>
            </a:r>
            <a:r>
              <a:rPr lang="en" sz="1100">
                <a:solidFill>
                  <a:schemeClr val="dk1"/>
                </a:solidFill>
              </a:rPr>
              <a:t> (or layer by layer) from the source node.</a:t>
            </a:r>
            <a:endParaRPr sz="1100">
              <a:solidFill>
                <a:schemeClr val="dk1"/>
              </a:solidFill>
            </a:endParaRPr>
          </a:p>
          <a:p>
            <a:pPr indent="-298450" lvl="0" marL="457200" rtl="0" algn="l">
              <a:lnSpc>
                <a:spcPct val="150000"/>
              </a:lnSpc>
              <a:spcBef>
                <a:spcPts val="0"/>
              </a:spcBef>
              <a:spcAft>
                <a:spcPts val="0"/>
              </a:spcAft>
              <a:buClr>
                <a:schemeClr val="dk1"/>
              </a:buClr>
              <a:buSzPts val="1100"/>
              <a:buChar char="●"/>
            </a:pPr>
            <a:r>
              <a:rPr lang="en" sz="1100">
                <a:solidFill>
                  <a:schemeClr val="dk1"/>
                </a:solidFill>
              </a:rPr>
              <a:t>The first time BFS reaches a node, it guarantees the </a:t>
            </a:r>
            <a:r>
              <a:rPr b="1" lang="en" sz="1100">
                <a:solidFill>
                  <a:srgbClr val="FF00FF"/>
                </a:solidFill>
              </a:rPr>
              <a:t>shortest path</a:t>
            </a:r>
            <a:r>
              <a:rPr lang="en" sz="1100">
                <a:solidFill>
                  <a:schemeClr val="dk1"/>
                </a:solidFill>
              </a:rPr>
              <a:t> to that node because BFS always takes the </a:t>
            </a:r>
            <a:r>
              <a:rPr b="1" lang="en" sz="1100">
                <a:solidFill>
                  <a:srgbClr val="FF00FF"/>
                </a:solidFill>
              </a:rPr>
              <a:t>smallest number of edges</a:t>
            </a:r>
            <a:r>
              <a:rPr lang="en" sz="1100">
                <a:solidFill>
                  <a:schemeClr val="dk1"/>
                </a:solidFill>
              </a:rPr>
              <a:t> to reach a node.</a:t>
            </a:r>
            <a:endParaRPr sz="1100">
              <a:solidFill>
                <a:schemeClr val="dk1"/>
              </a:solidFill>
            </a:endParaRPr>
          </a:p>
        </p:txBody>
      </p:sp>
      <p:sp>
        <p:nvSpPr>
          <p:cNvPr id="975" name="Google Shape;975;p51"/>
          <p:cNvSpPr txBox="1"/>
          <p:nvPr/>
        </p:nvSpPr>
        <p:spPr>
          <a:xfrm>
            <a:off x="260475" y="3488975"/>
            <a:ext cx="6539400" cy="114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 sz="1300">
                <a:solidFill>
                  <a:schemeClr val="dk1"/>
                </a:solidFill>
              </a:rPr>
              <a:t>Why  not DFS?</a:t>
            </a:r>
            <a:endParaRPr sz="1100">
              <a:solidFill>
                <a:schemeClr val="dk1"/>
              </a:solidFill>
            </a:endParaRPr>
          </a:p>
          <a:p>
            <a:pPr indent="-298450" lvl="0" marL="457200" rtl="0" algn="l">
              <a:lnSpc>
                <a:spcPct val="150000"/>
              </a:lnSpc>
              <a:spcBef>
                <a:spcPts val="400"/>
              </a:spcBef>
              <a:spcAft>
                <a:spcPts val="0"/>
              </a:spcAft>
              <a:buClr>
                <a:schemeClr val="dk1"/>
              </a:buClr>
              <a:buSzPts val="1100"/>
              <a:buChar char="●"/>
            </a:pPr>
            <a:r>
              <a:rPr lang="en" sz="1100">
                <a:solidFill>
                  <a:schemeClr val="dk1"/>
                </a:solidFill>
              </a:rPr>
              <a:t>DFS explores </a:t>
            </a:r>
            <a:r>
              <a:rPr b="1" lang="en" sz="1100">
                <a:solidFill>
                  <a:schemeClr val="dk1"/>
                </a:solidFill>
              </a:rPr>
              <a:t>depth-first</a:t>
            </a:r>
            <a:r>
              <a:rPr lang="en" sz="1100">
                <a:solidFill>
                  <a:schemeClr val="dk1"/>
                </a:solidFill>
              </a:rPr>
              <a:t> without considering the shortest path.</a:t>
            </a:r>
            <a:endParaRPr sz="1100">
              <a:solidFill>
                <a:schemeClr val="dk1"/>
              </a:solidFill>
            </a:endParaRPr>
          </a:p>
          <a:p>
            <a:pPr indent="-298450" lvl="0" marL="457200" rtl="0" algn="l">
              <a:lnSpc>
                <a:spcPct val="150000"/>
              </a:lnSpc>
              <a:spcBef>
                <a:spcPts val="0"/>
              </a:spcBef>
              <a:spcAft>
                <a:spcPts val="0"/>
              </a:spcAft>
              <a:buClr>
                <a:schemeClr val="dk1"/>
              </a:buClr>
              <a:buSzPts val="1100"/>
              <a:buChar char="●"/>
            </a:pPr>
            <a:r>
              <a:rPr lang="en" sz="1100">
                <a:solidFill>
                  <a:schemeClr val="dk1"/>
                </a:solidFill>
              </a:rPr>
              <a:t>It may take a long detour before finding the target.</a:t>
            </a:r>
            <a:endParaRPr sz="1100">
              <a:solidFill>
                <a:schemeClr val="dk1"/>
              </a:solidFill>
            </a:endParaRPr>
          </a:p>
          <a:p>
            <a:pPr indent="-298450" lvl="0" marL="457200" rtl="0" algn="l">
              <a:lnSpc>
                <a:spcPct val="150000"/>
              </a:lnSpc>
              <a:spcBef>
                <a:spcPts val="0"/>
              </a:spcBef>
              <a:spcAft>
                <a:spcPts val="0"/>
              </a:spcAft>
              <a:buClr>
                <a:schemeClr val="dk1"/>
              </a:buClr>
              <a:buSzPts val="1100"/>
              <a:buChar char="●"/>
            </a:pPr>
            <a:r>
              <a:rPr lang="en" sz="1100">
                <a:solidFill>
                  <a:schemeClr val="dk1"/>
                </a:solidFill>
              </a:rPr>
              <a:t>DFS does not work for shortest paths in general graphs.</a:t>
            </a:r>
            <a:endParaRPr sz="11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