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y="5143500" cx="9144000"/>
  <p:notesSz cx="6858000" cy="9144000"/>
  <p:embeddedFontLst>
    <p:embeddedFont>
      <p:font typeface="Lobster"/>
      <p:regular r:id="rId57"/>
    </p:embeddedFont>
    <p:embeddedFont>
      <p:font typeface="Roboto Mono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8265985-E4E4-4B49-8B09-42644BD2F5E2}">
  <a:tblStyle styleId="{18265985-E4E4-4B49-8B09-42644BD2F5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1" Type="http://schemas.openxmlformats.org/officeDocument/2006/relationships/font" Target="fonts/RobotoMono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obotoMono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Lobster-regular.fntdata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RobotoMono-bold.fntdata"/><Relationship Id="rId14" Type="http://schemas.openxmlformats.org/officeDocument/2006/relationships/slide" Target="slides/slide8.xml"/><Relationship Id="rId58" Type="http://schemas.openxmlformats.org/officeDocument/2006/relationships/font" Target="fonts/RobotoMono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bb794413d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bb794413d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2d1c96b97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2d1c96b97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2d1c96b97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2d1c96b97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2d1c96b973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2d1c96b97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2d1c96b973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2d1c96b97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54b989f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054b989f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fe806aec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fe806aec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fe806aec0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fe806aec0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fe806aec0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fe806aec0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fe806aec0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fe806aec0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fe806aec0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fe806aec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2d1c96b97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2d1c96b97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054b989f9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054b989f9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054b989f9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054b989f9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2db3b1361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2db3b1361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2db3b1361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2db3b1361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2db3b1361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2db3b1361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2db3b1361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2db3b1361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2db3b1361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2db3b1361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2db3b1361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2db3b1361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2db3b1361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2db3b1361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054b989f9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054b989f9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2db3b13619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2db3b13619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2db3b13619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2db3b13619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2db3b13619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2db3b13619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2db3b13619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2db3b13619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2db3b13619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2db3b13619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2db3b13619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2db3b13619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2db3b13619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2db3b13619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2db3b13619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2db3b13619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2db3b13619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2db3b13619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054b989f9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054b989f9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fbb794413d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fbb794413d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fbb794413d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fbb794413d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3fbb794413d_1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3fbb794413d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fbb794413d_1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3fbb794413d_1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cfc0f95db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3cfc0f95db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3cfc0f95db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3cfc0f95db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cfc0f95db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3cfc0f95db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cfc0f95db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3cfc0f95db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cfc0f95db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3cfc0f95db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cfc0f95db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3cfc0f95db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3cfc0f95db6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3cfc0f95db6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cfc0f95db6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3cfc0f95db6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cfc0f95db6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3cfc0f95db6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cfc0f95db6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3cfc0f95db6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cfc0f95db6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3cfc0f95db6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3cfc0f95db6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3cfc0f95db6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3cfc0f95db6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3cfc0f95db6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3cfc0f95db6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3cfc0f95db6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Relationship Id="rId8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23675" y="1337425"/>
            <a:ext cx="7660200" cy="87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&amp; Analysis of Algorithms</a:t>
            </a:r>
            <a:endParaRPr sz="2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814725" y="3920025"/>
            <a:ext cx="3283500" cy="11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Dr. Alakesh Kalita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Mathematics and Computing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IIT ISM Dhanbad</a:t>
            </a:r>
            <a:endParaRPr sz="18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610525" y="2063975"/>
            <a:ext cx="2723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Greedy Algorithms</a:t>
            </a:r>
            <a:endParaRPr sz="1900"/>
          </a:p>
        </p:txBody>
      </p:sp>
      <p:sp>
        <p:nvSpPr>
          <p:cNvPr id="64" name="Google Shape;64;p14"/>
          <p:cNvSpPr txBox="1"/>
          <p:nvPr/>
        </p:nvSpPr>
        <p:spPr>
          <a:xfrm>
            <a:off x="1662025" y="2871925"/>
            <a:ext cx="662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A greedy algorithm always makes the choice that looks best at the moment. 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Introduction to Greedy Algorithm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71" name="Google Shape;71;p1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5"/>
          <p:cNvSpPr/>
          <p:nvPr/>
        </p:nvSpPr>
        <p:spPr>
          <a:xfrm>
            <a:off x="5901800" y="1364075"/>
            <a:ext cx="1672500" cy="60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Many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Solutions</a:t>
            </a:r>
            <a:endParaRPr sz="1300"/>
          </a:p>
        </p:txBody>
      </p:sp>
      <p:cxnSp>
        <p:nvCxnSpPr>
          <p:cNvPr id="73" name="Google Shape;73;p15"/>
          <p:cNvCxnSpPr>
            <a:stCxn id="72" idx="4"/>
            <a:endCxn id="74" idx="0"/>
          </p:cNvCxnSpPr>
          <p:nvPr/>
        </p:nvCxnSpPr>
        <p:spPr>
          <a:xfrm>
            <a:off x="6738050" y="1967375"/>
            <a:ext cx="0" cy="77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" name="Google Shape;75;p15"/>
          <p:cNvSpPr txBox="1"/>
          <p:nvPr/>
        </p:nvSpPr>
        <p:spPr>
          <a:xfrm>
            <a:off x="6813425" y="2156675"/>
            <a:ext cx="17205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Impose constraints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5901800" y="2743475"/>
            <a:ext cx="1672500" cy="60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Feasible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Solutions</a:t>
            </a:r>
            <a:endParaRPr sz="1300"/>
          </a:p>
        </p:txBody>
      </p:sp>
      <p:cxnSp>
        <p:nvCxnSpPr>
          <p:cNvPr id="76" name="Google Shape;76;p15"/>
          <p:cNvCxnSpPr/>
          <p:nvPr/>
        </p:nvCxnSpPr>
        <p:spPr>
          <a:xfrm>
            <a:off x="6738050" y="3338975"/>
            <a:ext cx="0" cy="77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" name="Google Shape;77;p15"/>
          <p:cNvSpPr txBox="1"/>
          <p:nvPr/>
        </p:nvSpPr>
        <p:spPr>
          <a:xfrm>
            <a:off x="6813425" y="3480275"/>
            <a:ext cx="17205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Find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5944525" y="4115075"/>
            <a:ext cx="1672500" cy="603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0000"/>
                </a:solidFill>
              </a:rPr>
              <a:t>Optimal</a:t>
            </a:r>
            <a:endParaRPr sz="13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Solutions</a:t>
            </a:r>
            <a:endParaRPr sz="1300"/>
          </a:p>
        </p:txBody>
      </p:sp>
      <p:sp>
        <p:nvSpPr>
          <p:cNvPr id="79" name="Google Shape;79;p15"/>
          <p:cNvSpPr/>
          <p:nvPr/>
        </p:nvSpPr>
        <p:spPr>
          <a:xfrm>
            <a:off x="7546875" y="3139400"/>
            <a:ext cx="344300" cy="1281800"/>
          </a:xfrm>
          <a:custGeom>
            <a:rect b="b" l="l" r="r" t="t"/>
            <a:pathLst>
              <a:path extrusionOk="0" h="51272" w="13772">
                <a:moveTo>
                  <a:pt x="3016" y="51272"/>
                </a:moveTo>
                <a:cubicBezTo>
                  <a:pt x="4798" y="46657"/>
                  <a:pt x="14213" y="32125"/>
                  <a:pt x="13710" y="23580"/>
                </a:cubicBezTo>
                <a:cubicBezTo>
                  <a:pt x="13207" y="15035"/>
                  <a:pt x="2285" y="3930"/>
                  <a:pt x="0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80" name="Google Shape;80;p15"/>
          <p:cNvSpPr txBox="1"/>
          <p:nvPr/>
        </p:nvSpPr>
        <p:spPr>
          <a:xfrm>
            <a:off x="741900" y="1267750"/>
            <a:ext cx="1883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Greedy Algorithms</a:t>
            </a:r>
            <a:endParaRPr sz="1500"/>
          </a:p>
        </p:txBody>
      </p:sp>
      <p:cxnSp>
        <p:nvCxnSpPr>
          <p:cNvPr id="81" name="Google Shape;81;p15"/>
          <p:cNvCxnSpPr>
            <a:stCxn id="80" idx="2"/>
            <a:endCxn id="82" idx="0"/>
          </p:cNvCxnSpPr>
          <p:nvPr/>
        </p:nvCxnSpPr>
        <p:spPr>
          <a:xfrm>
            <a:off x="1683600" y="1683250"/>
            <a:ext cx="0" cy="68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" name="Google Shape;83;p15"/>
          <p:cNvSpPr txBox="1"/>
          <p:nvPr/>
        </p:nvSpPr>
        <p:spPr>
          <a:xfrm>
            <a:off x="1776900" y="1759175"/>
            <a:ext cx="17205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Solve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632550" y="2364000"/>
            <a:ext cx="2102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Optimization Problems</a:t>
            </a:r>
            <a:endParaRPr sz="1500"/>
          </a:p>
        </p:txBody>
      </p:sp>
      <p:cxnSp>
        <p:nvCxnSpPr>
          <p:cNvPr id="84" name="Google Shape;84;p15"/>
          <p:cNvCxnSpPr>
            <a:stCxn id="82" idx="2"/>
          </p:cNvCxnSpPr>
          <p:nvPr/>
        </p:nvCxnSpPr>
        <p:spPr>
          <a:xfrm flipH="1">
            <a:off x="856800" y="2779500"/>
            <a:ext cx="826800" cy="90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5"/>
          <p:cNvCxnSpPr>
            <a:stCxn id="82" idx="2"/>
          </p:cNvCxnSpPr>
          <p:nvPr/>
        </p:nvCxnSpPr>
        <p:spPr>
          <a:xfrm>
            <a:off x="1683600" y="2779500"/>
            <a:ext cx="777300" cy="90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" name="Google Shape;86;p15"/>
          <p:cNvSpPr txBox="1"/>
          <p:nvPr/>
        </p:nvSpPr>
        <p:spPr>
          <a:xfrm>
            <a:off x="141200" y="3687900"/>
            <a:ext cx="1606800" cy="11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Maximize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Profit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Reliability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Trust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Efficiency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2068825" y="3687900"/>
            <a:ext cx="1606800" cy="11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Minimize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Cost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Risk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Latency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Introduction to Greedy Algorithm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94" name="Google Shape;94;p1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" name="Google Shape;95;p16"/>
          <p:cNvSpPr txBox="1"/>
          <p:nvPr/>
        </p:nvSpPr>
        <p:spPr>
          <a:xfrm>
            <a:off x="228600" y="1068400"/>
            <a:ext cx="8517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greedy algorithm builds </a:t>
            </a:r>
            <a:r>
              <a:rPr lang="en" u="sng"/>
              <a:t>a solution</a:t>
            </a:r>
            <a:r>
              <a:rPr lang="en"/>
              <a:t> </a:t>
            </a:r>
            <a:r>
              <a:rPr lang="en">
                <a:solidFill>
                  <a:schemeClr val="accent1"/>
                </a:solidFill>
              </a:rPr>
              <a:t>step by step</a:t>
            </a:r>
            <a:r>
              <a:rPr lang="en"/>
              <a:t>, always </a:t>
            </a:r>
            <a:r>
              <a:rPr lang="en">
                <a:solidFill>
                  <a:schemeClr val="accent1"/>
                </a:solidFill>
              </a:rPr>
              <a:t>choosing the locally optimal choice </a:t>
            </a:r>
            <a:r>
              <a:rPr lang="en"/>
              <a:t>hoping it leads to the </a:t>
            </a:r>
            <a:r>
              <a:rPr lang="en">
                <a:solidFill>
                  <a:schemeClr val="accent1"/>
                </a:solidFill>
              </a:rPr>
              <a:t>global optimum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Local optimal choice leads to a global solution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Used in problems where </a:t>
            </a:r>
            <a:r>
              <a:rPr lang="en">
                <a:solidFill>
                  <a:schemeClr val="accent1"/>
                </a:solidFill>
              </a:rPr>
              <a:t>optimal substructure </a:t>
            </a:r>
            <a:r>
              <a:rPr lang="en"/>
              <a:t>and </a:t>
            </a:r>
            <a:r>
              <a:rPr lang="en">
                <a:solidFill>
                  <a:schemeClr val="accent1"/>
                </a:solidFill>
              </a:rPr>
              <a:t>greedy choice property hold.</a:t>
            </a:r>
            <a:endParaRPr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rgbClr val="FF9900"/>
                </a:solidFill>
              </a:rPr>
              <a:t>Optimal Substructure:</a:t>
            </a:r>
            <a:r>
              <a:rPr lang="en">
                <a:solidFill>
                  <a:schemeClr val="dk1"/>
                </a:solidFill>
              </a:rPr>
              <a:t> An optimal solution to a problem contains optimal solutions to subproblems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Often leads to efficient solutions.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Steps to Design a Greedy Algorithm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102" name="Google Shape;102;p1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7"/>
          <p:cNvSpPr txBox="1"/>
          <p:nvPr/>
        </p:nvSpPr>
        <p:spPr>
          <a:xfrm>
            <a:off x="228600" y="1214425"/>
            <a:ext cx="77994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Choose a greedy strategy (sorting, selection criteria, etc.).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>
                <a:solidFill>
                  <a:schemeClr val="accent1"/>
                </a:solidFill>
              </a:rPr>
              <a:t>Iterate</a:t>
            </a:r>
            <a:r>
              <a:rPr lang="en"/>
              <a:t> through elements (input). </a:t>
            </a:r>
            <a:r>
              <a:rPr lang="en">
                <a:solidFill>
                  <a:srgbClr val="FF0000"/>
                </a:solidFill>
              </a:rPr>
              <a:t>Works in stages</a:t>
            </a:r>
            <a:endParaRPr>
              <a:solidFill>
                <a:srgbClr val="FF0000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Check feasibility of the selected solution.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If an optimal feasible input, add to the solution set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Step 2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Obtain the final solution</a:t>
            </a:r>
            <a:r>
              <a:rPr lang="en"/>
              <a:t>.</a:t>
            </a:r>
            <a:endParaRPr/>
          </a:p>
        </p:txBody>
      </p:sp>
      <p:sp>
        <p:nvSpPr>
          <p:cNvPr id="104" name="Google Shape;104;p17"/>
          <p:cNvSpPr txBox="1"/>
          <p:nvPr/>
        </p:nvSpPr>
        <p:spPr>
          <a:xfrm>
            <a:off x="3415550" y="3012150"/>
            <a:ext cx="5567100" cy="16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Algorithm Greedy</a:t>
            </a: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(input (A[]), size of input (n))</a:t>
            </a: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for </a:t>
            </a: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 in range n:</a:t>
            </a: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		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 A[i] is feasible:</a:t>
            </a: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			Solution += solution(A[i])</a:t>
            </a: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ctrTitle"/>
          </p:nvPr>
        </p:nvSpPr>
        <p:spPr>
          <a:xfrm>
            <a:off x="2201574" y="1529175"/>
            <a:ext cx="5001300" cy="96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/>
              <a:t>Fractional </a:t>
            </a:r>
            <a:r>
              <a:rPr lang="en" sz="2800"/>
              <a:t>Knapsack Problem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106075" y="170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Knapsack Problem -1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152475"/>
            <a:ext cx="5082900" cy="11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Maximum bag (knapsack) capacity, m = 20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/>
              <a:t>Number of items, n = 3 </a:t>
            </a:r>
            <a:endParaRPr sz="1400"/>
          </a:p>
        </p:txBody>
      </p:sp>
      <p:graphicFrame>
        <p:nvGraphicFramePr>
          <p:cNvPr id="116" name="Google Shape;116;p19"/>
          <p:cNvGraphicFramePr/>
          <p:nvPr/>
        </p:nvGraphicFramePr>
        <p:xfrm>
          <a:off x="238975" y="2739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1076300"/>
                <a:gridCol w="1076300"/>
                <a:gridCol w="1076300"/>
                <a:gridCol w="1076300"/>
              </a:tblGrid>
              <a:tr h="368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Item 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Item 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Item 3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Profit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Weight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1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19"/>
          <p:cNvSpPr txBox="1"/>
          <p:nvPr/>
        </p:nvSpPr>
        <p:spPr>
          <a:xfrm>
            <a:off x="4928425" y="1446325"/>
            <a:ext cx="3790800" cy="17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1"/>
                </a:solidFill>
              </a:rPr>
              <a:t>Input</a:t>
            </a:r>
            <a:endParaRPr b="1" u="sng">
              <a:solidFill>
                <a:schemeClr val="accen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Given n items with weights and values.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A knapsack can hold weight W.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1"/>
                </a:solidFill>
              </a:rPr>
              <a:t>Goal </a:t>
            </a:r>
            <a:endParaRPr b="1" u="sng">
              <a:solidFill>
                <a:schemeClr val="accen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Maximize total profit by selecting items optimally.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114200" y="7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Knapsack Problem -1</a:t>
            </a:r>
            <a:endParaRPr/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183350" y="1101625"/>
            <a:ext cx="4889100" cy="11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Maximum bag (knapsack) capacity, m = 20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Number of items, n = 3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graphicFrame>
        <p:nvGraphicFramePr>
          <p:cNvPr id="126" name="Google Shape;126;p20"/>
          <p:cNvGraphicFramePr/>
          <p:nvPr/>
        </p:nvGraphicFramePr>
        <p:xfrm>
          <a:off x="183350" y="246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43200"/>
                <a:gridCol w="1094100"/>
                <a:gridCol w="1133550"/>
                <a:gridCol w="1402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Item 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Item 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Item 3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Profit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Weight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7" name="Google Shape;127;p20"/>
          <p:cNvSpPr/>
          <p:nvPr/>
        </p:nvSpPr>
        <p:spPr>
          <a:xfrm>
            <a:off x="6556825" y="1726750"/>
            <a:ext cx="1125600" cy="21627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8" name="Google Shape;128;p20"/>
          <p:cNvCxnSpPr/>
          <p:nvPr/>
        </p:nvCxnSpPr>
        <p:spPr>
          <a:xfrm>
            <a:off x="8011350" y="1776800"/>
            <a:ext cx="0" cy="21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9" name="Google Shape;129;p20"/>
          <p:cNvSpPr txBox="1"/>
          <p:nvPr/>
        </p:nvSpPr>
        <p:spPr>
          <a:xfrm>
            <a:off x="7986200" y="2512925"/>
            <a:ext cx="4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20</a:t>
            </a:r>
            <a:endParaRPr/>
          </a:p>
        </p:txBody>
      </p:sp>
      <p:sp>
        <p:nvSpPr>
          <p:cNvPr id="130" name="Google Shape;130;p20"/>
          <p:cNvSpPr/>
          <p:nvPr/>
        </p:nvSpPr>
        <p:spPr>
          <a:xfrm>
            <a:off x="6590875" y="2597375"/>
            <a:ext cx="1057500" cy="127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 </a:t>
            </a:r>
            <a:endParaRPr/>
          </a:p>
        </p:txBody>
      </p:sp>
      <p:cxnSp>
        <p:nvCxnSpPr>
          <p:cNvPr id="131" name="Google Shape;131;p20"/>
          <p:cNvCxnSpPr/>
          <p:nvPr/>
        </p:nvCxnSpPr>
        <p:spPr>
          <a:xfrm flipH="1">
            <a:off x="7111225" y="1776800"/>
            <a:ext cx="16800" cy="77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2" name="Google Shape;132;p20"/>
          <p:cNvSpPr txBox="1"/>
          <p:nvPr/>
        </p:nvSpPr>
        <p:spPr>
          <a:xfrm>
            <a:off x="7165725" y="2013925"/>
            <a:ext cx="4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/>
          </a:p>
        </p:txBody>
      </p:sp>
      <p:cxnSp>
        <p:nvCxnSpPr>
          <p:cNvPr id="133" name="Google Shape;133;p20"/>
          <p:cNvCxnSpPr/>
          <p:nvPr/>
        </p:nvCxnSpPr>
        <p:spPr>
          <a:xfrm flipH="1">
            <a:off x="6912275" y="2605600"/>
            <a:ext cx="9900" cy="129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4" name="Google Shape;134;p20"/>
          <p:cNvSpPr txBox="1"/>
          <p:nvPr/>
        </p:nvSpPr>
        <p:spPr>
          <a:xfrm>
            <a:off x="6114375" y="4254550"/>
            <a:ext cx="22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Earned </a:t>
            </a:r>
            <a:r>
              <a:rPr lang="en">
                <a:solidFill>
                  <a:schemeClr val="dk1"/>
                </a:solidFill>
              </a:rPr>
              <a:t>Profit = 25 </a:t>
            </a: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6590875" y="1795875"/>
            <a:ext cx="1057500" cy="7785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6" name="Google Shape;136;p20"/>
          <p:cNvCxnSpPr/>
          <p:nvPr/>
        </p:nvCxnSpPr>
        <p:spPr>
          <a:xfrm flipH="1">
            <a:off x="6813650" y="1795875"/>
            <a:ext cx="4200" cy="7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7" name="Google Shape;137;p20"/>
          <p:cNvSpPr txBox="1"/>
          <p:nvPr/>
        </p:nvSpPr>
        <p:spPr>
          <a:xfrm>
            <a:off x="6890775" y="1985775"/>
            <a:ext cx="36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</a:t>
            </a:r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5671550" y="4247100"/>
            <a:ext cx="323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Earned Profit = 25 + (24/15)*2 = 28.2</a:t>
            </a:r>
            <a:endParaRPr/>
          </a:p>
        </p:txBody>
      </p:sp>
      <p:sp>
        <p:nvSpPr>
          <p:cNvPr id="139" name="Google Shape;139;p20"/>
          <p:cNvSpPr txBox="1"/>
          <p:nvPr/>
        </p:nvSpPr>
        <p:spPr>
          <a:xfrm>
            <a:off x="5895975" y="1111113"/>
            <a:ext cx="235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Greedy about Profit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140" name="Google Shape;140;p2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1" name="Google Shape;14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title"/>
          </p:nvPr>
        </p:nvSpPr>
        <p:spPr>
          <a:xfrm>
            <a:off x="378825" y="1151825"/>
            <a:ext cx="8305800" cy="20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20">
                <a:solidFill>
                  <a:schemeClr val="dk2"/>
                </a:solidFill>
              </a:rPr>
              <a:t>What will the profit be if we prioritize selecting a larger number of items (choosing items with less weight first)?</a:t>
            </a:r>
            <a:endParaRPr sz="182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2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20">
                <a:solidFill>
                  <a:srgbClr val="FF0000"/>
                </a:solidFill>
              </a:rPr>
              <a:t>Greedy about more items</a:t>
            </a:r>
            <a:endParaRPr sz="182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2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20">
                <a:solidFill>
                  <a:schemeClr val="dk2"/>
                </a:solidFill>
              </a:rPr>
              <a:t>Ans: 31</a:t>
            </a:r>
            <a:endParaRPr sz="182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820">
              <a:solidFill>
                <a:schemeClr val="dk2"/>
              </a:solidFill>
            </a:endParaRPr>
          </a:p>
        </p:txBody>
      </p:sp>
      <p:cxnSp>
        <p:nvCxnSpPr>
          <p:cNvPr id="147" name="Google Shape;147;p2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114200" y="7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Knapsack Problem -1</a:t>
            </a:r>
            <a:endParaRPr/>
          </a:p>
        </p:txBody>
      </p:sp>
      <p:sp>
        <p:nvSpPr>
          <p:cNvPr id="154" name="Google Shape;154;p22"/>
          <p:cNvSpPr txBox="1"/>
          <p:nvPr>
            <p:ph idx="1" type="body"/>
          </p:nvPr>
        </p:nvSpPr>
        <p:spPr>
          <a:xfrm>
            <a:off x="183350" y="1453150"/>
            <a:ext cx="8520600" cy="11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Maximum bag (knapsack) capacity, m = 20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Number of items, n = 3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5" name="Google Shape;155;p22"/>
          <p:cNvGraphicFramePr/>
          <p:nvPr/>
        </p:nvGraphicFramePr>
        <p:xfrm>
          <a:off x="183350" y="259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43200"/>
                <a:gridCol w="1094100"/>
                <a:gridCol w="1133550"/>
                <a:gridCol w="1402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Item 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Item 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Item 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Profit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Weight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sp>
        <p:nvSpPr>
          <p:cNvPr id="156" name="Google Shape;156;p22"/>
          <p:cNvSpPr/>
          <p:nvPr/>
        </p:nvSpPr>
        <p:spPr>
          <a:xfrm>
            <a:off x="6556825" y="1574350"/>
            <a:ext cx="1125600" cy="21627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7" name="Google Shape;157;p22"/>
          <p:cNvCxnSpPr/>
          <p:nvPr/>
        </p:nvCxnSpPr>
        <p:spPr>
          <a:xfrm>
            <a:off x="8011350" y="1624400"/>
            <a:ext cx="0" cy="21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8" name="Google Shape;158;p22"/>
          <p:cNvSpPr txBox="1"/>
          <p:nvPr/>
        </p:nvSpPr>
        <p:spPr>
          <a:xfrm>
            <a:off x="7986200" y="2360525"/>
            <a:ext cx="4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20</a:t>
            </a:r>
            <a:endParaRPr/>
          </a:p>
        </p:txBody>
      </p:sp>
      <p:sp>
        <p:nvSpPr>
          <p:cNvPr id="159" name="Google Shape;159;p22"/>
          <p:cNvSpPr/>
          <p:nvPr/>
        </p:nvSpPr>
        <p:spPr>
          <a:xfrm>
            <a:off x="6590875" y="2444975"/>
            <a:ext cx="1057500" cy="12723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</a:t>
            </a:r>
            <a:endParaRPr/>
          </a:p>
        </p:txBody>
      </p:sp>
      <p:cxnSp>
        <p:nvCxnSpPr>
          <p:cNvPr id="160" name="Google Shape;160;p22"/>
          <p:cNvCxnSpPr/>
          <p:nvPr/>
        </p:nvCxnSpPr>
        <p:spPr>
          <a:xfrm flipH="1">
            <a:off x="7111225" y="1624400"/>
            <a:ext cx="16800" cy="77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1" name="Google Shape;161;p22"/>
          <p:cNvSpPr txBox="1"/>
          <p:nvPr/>
        </p:nvSpPr>
        <p:spPr>
          <a:xfrm>
            <a:off x="7165725" y="1861525"/>
            <a:ext cx="4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</a:t>
            </a:r>
            <a:endParaRPr/>
          </a:p>
        </p:txBody>
      </p:sp>
      <p:cxnSp>
        <p:nvCxnSpPr>
          <p:cNvPr id="162" name="Google Shape;162;p22"/>
          <p:cNvCxnSpPr/>
          <p:nvPr/>
        </p:nvCxnSpPr>
        <p:spPr>
          <a:xfrm flipH="1">
            <a:off x="6912275" y="2453200"/>
            <a:ext cx="9900" cy="129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3" name="Google Shape;163;p22"/>
          <p:cNvSpPr txBox="1"/>
          <p:nvPr/>
        </p:nvSpPr>
        <p:spPr>
          <a:xfrm>
            <a:off x="6114375" y="4102150"/>
            <a:ext cx="22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Earned Profit = 24 </a:t>
            </a: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6592201" y="1624400"/>
            <a:ext cx="1057500" cy="7785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5" name="Google Shape;165;p22"/>
          <p:cNvCxnSpPr/>
          <p:nvPr/>
        </p:nvCxnSpPr>
        <p:spPr>
          <a:xfrm flipH="1">
            <a:off x="6813650" y="1643475"/>
            <a:ext cx="4200" cy="78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6" name="Google Shape;166;p22"/>
          <p:cNvSpPr txBox="1"/>
          <p:nvPr/>
        </p:nvSpPr>
        <p:spPr>
          <a:xfrm>
            <a:off x="6890775" y="1833375"/>
            <a:ext cx="36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5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5616525" y="4506625"/>
            <a:ext cx="323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Earned Profit = 24 + (15/10)*5 = 31.5</a:t>
            </a:r>
            <a:endParaRPr/>
          </a:p>
        </p:txBody>
      </p:sp>
      <p:sp>
        <p:nvSpPr>
          <p:cNvPr id="168" name="Google Shape;168;p22"/>
          <p:cNvSpPr txBox="1"/>
          <p:nvPr/>
        </p:nvSpPr>
        <p:spPr>
          <a:xfrm>
            <a:off x="5895975" y="958725"/>
            <a:ext cx="309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Greedy about Profit/Weight</a:t>
            </a:r>
            <a:endParaRPr>
              <a:solidFill>
                <a:srgbClr val="FF0000"/>
              </a:solidFill>
            </a:endParaRPr>
          </a:p>
        </p:txBody>
      </p:sp>
      <p:graphicFrame>
        <p:nvGraphicFramePr>
          <p:cNvPr id="169" name="Google Shape;169;p22"/>
          <p:cNvGraphicFramePr/>
          <p:nvPr/>
        </p:nvGraphicFramePr>
        <p:xfrm>
          <a:off x="183350" y="389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43200"/>
                <a:gridCol w="1094100"/>
                <a:gridCol w="1133550"/>
                <a:gridCol w="1402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P/W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</a:tr>
            </a:tbl>
          </a:graphicData>
        </a:graphic>
      </p:graphicFrame>
      <p:cxnSp>
        <p:nvCxnSpPr>
          <p:cNvPr id="170" name="Google Shape;170;p2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1" name="Google Shape;17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150" y="1528575"/>
            <a:ext cx="3940875" cy="29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9750" y="979725"/>
            <a:ext cx="2000250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3"/>
          <p:cNvSpPr txBox="1"/>
          <p:nvPr>
            <p:ph type="title"/>
          </p:nvPr>
        </p:nvSpPr>
        <p:spPr>
          <a:xfrm>
            <a:off x="0" y="7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Knapsack Problem -2</a:t>
            </a:r>
            <a:endParaRPr/>
          </a:p>
        </p:txBody>
      </p:sp>
      <p:cxnSp>
        <p:nvCxnSpPr>
          <p:cNvPr id="179" name="Google Shape;179;p2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0" name="Google Shape;18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>
            <p:ph type="title"/>
          </p:nvPr>
        </p:nvSpPr>
        <p:spPr>
          <a:xfrm>
            <a:off x="0" y="7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Knapsack Algorithm</a:t>
            </a:r>
            <a:endParaRPr/>
          </a:p>
        </p:txBody>
      </p:sp>
      <p:cxnSp>
        <p:nvCxnSpPr>
          <p:cNvPr id="186" name="Google Shape;186;p2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7" name="Google Shape;18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0500" y="1067900"/>
            <a:ext cx="5645773" cy="399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ctrTitle"/>
          </p:nvPr>
        </p:nvSpPr>
        <p:spPr>
          <a:xfrm>
            <a:off x="2172626" y="2119050"/>
            <a:ext cx="2766900" cy="69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Huffman Coding</a:t>
            </a:r>
            <a:endParaRPr/>
          </a:p>
        </p:txBody>
      </p:sp>
      <p:pic>
        <p:nvPicPr>
          <p:cNvPr id="194" name="Google Shape;19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1925" y="1605800"/>
            <a:ext cx="2541975" cy="147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>
            <p:ph idx="1" type="subTitle"/>
          </p:nvPr>
        </p:nvSpPr>
        <p:spPr>
          <a:xfrm>
            <a:off x="177225" y="1210275"/>
            <a:ext cx="8520600" cy="30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Huffman coding is a </a:t>
            </a:r>
            <a:r>
              <a:rPr b="1" lang="en" sz="1400">
                <a:solidFill>
                  <a:schemeClr val="accent1"/>
                </a:solidFill>
              </a:rPr>
              <a:t>greedy algorithm</a:t>
            </a:r>
            <a:r>
              <a:rPr lang="en" sz="1400">
                <a:solidFill>
                  <a:schemeClr val="dk1"/>
                </a:solidFill>
              </a:rPr>
              <a:t> used for </a:t>
            </a:r>
            <a:r>
              <a:rPr b="1" lang="en" sz="1400" u="sng">
                <a:solidFill>
                  <a:schemeClr val="dk1"/>
                </a:solidFill>
              </a:rPr>
              <a:t>data compression</a:t>
            </a:r>
            <a:r>
              <a:rPr lang="en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saves around 20% to 90% data, </a:t>
            </a:r>
            <a:r>
              <a:rPr lang="en" sz="1400" u="sng">
                <a:solidFill>
                  <a:schemeClr val="dk1"/>
                </a:solidFill>
              </a:rPr>
              <a:t>depending on the characteristics of the data</a:t>
            </a:r>
            <a:r>
              <a:rPr lang="en" sz="1400">
                <a:solidFill>
                  <a:schemeClr val="dk1"/>
                </a:solidFill>
              </a:rPr>
              <a:t> being compressed.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It assigns</a:t>
            </a:r>
            <a:r>
              <a:rPr lang="en" sz="1400">
                <a:solidFill>
                  <a:schemeClr val="accent1"/>
                </a:solidFill>
              </a:rPr>
              <a:t> </a:t>
            </a:r>
            <a:r>
              <a:rPr b="1" lang="en" sz="1400">
                <a:solidFill>
                  <a:schemeClr val="accent1"/>
                </a:solidFill>
              </a:rPr>
              <a:t>variable-length codes</a:t>
            </a:r>
            <a:r>
              <a:rPr lang="en" sz="1400">
                <a:solidFill>
                  <a:schemeClr val="dk1"/>
                </a:solidFill>
              </a:rPr>
              <a:t> to characters based on </a:t>
            </a:r>
            <a:r>
              <a:rPr b="1" lang="en" sz="1400">
                <a:solidFill>
                  <a:schemeClr val="accent1"/>
                </a:solidFill>
              </a:rPr>
              <a:t>frequency</a:t>
            </a:r>
            <a:r>
              <a:rPr lang="en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More </a:t>
            </a:r>
            <a:r>
              <a:rPr b="1" lang="en" sz="1400">
                <a:solidFill>
                  <a:schemeClr val="accent1"/>
                </a:solidFill>
              </a:rPr>
              <a:t>frequent characters get shorter codes</a:t>
            </a:r>
            <a:r>
              <a:rPr lang="en" sz="1400">
                <a:solidFill>
                  <a:schemeClr val="dk1"/>
                </a:solidFill>
              </a:rPr>
              <a:t>, minimizing overall storage.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200" name="Google Shape;200;p26"/>
          <p:cNvSpPr txBox="1"/>
          <p:nvPr>
            <p:ph idx="4294967295" type="title"/>
          </p:nvPr>
        </p:nvSpPr>
        <p:spPr>
          <a:xfrm>
            <a:off x="0" y="7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Huffman Coding</a:t>
            </a:r>
            <a:endParaRPr/>
          </a:p>
        </p:txBody>
      </p:sp>
      <p:cxnSp>
        <p:nvCxnSpPr>
          <p:cNvPr id="201" name="Google Shape;201;p2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02" name="Google Shape;20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idx="1" type="subTitle"/>
          </p:nvPr>
        </p:nvSpPr>
        <p:spPr>
          <a:xfrm>
            <a:off x="177225" y="1210275"/>
            <a:ext cx="85206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5 characters with given frequencies: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208" name="Google Shape;208;p27"/>
          <p:cNvSpPr txBox="1"/>
          <p:nvPr>
            <p:ph idx="4294967295" type="title"/>
          </p:nvPr>
        </p:nvSpPr>
        <p:spPr>
          <a:xfrm>
            <a:off x="0" y="79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Characters and Frequencies</a:t>
            </a:r>
            <a:endParaRPr/>
          </a:p>
        </p:txBody>
      </p:sp>
      <p:cxnSp>
        <p:nvCxnSpPr>
          <p:cNvPr id="209" name="Google Shape;209;p2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10" name="Google Shape;2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1" name="Google Shape;211;p27"/>
          <p:cNvGraphicFramePr/>
          <p:nvPr/>
        </p:nvGraphicFramePr>
        <p:xfrm>
          <a:off x="952500" y="219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77150"/>
                <a:gridCol w="1091475"/>
                <a:gridCol w="1151925"/>
                <a:gridCol w="1138550"/>
                <a:gridCol w="1205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2" name="Google Shape;212;p27"/>
          <p:cNvSpPr txBox="1"/>
          <p:nvPr/>
        </p:nvSpPr>
        <p:spPr>
          <a:xfrm>
            <a:off x="531150" y="35231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characters = 25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 txBox="1"/>
          <p:nvPr>
            <p:ph idx="1" type="subTitle"/>
          </p:nvPr>
        </p:nvSpPr>
        <p:spPr>
          <a:xfrm>
            <a:off x="95400" y="1084925"/>
            <a:ext cx="8953200" cy="13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I</a:t>
            </a:r>
            <a:r>
              <a:rPr lang="en" sz="1400">
                <a:solidFill>
                  <a:schemeClr val="dk1"/>
                </a:solidFill>
              </a:rPr>
              <a:t>n general, </a:t>
            </a:r>
            <a:r>
              <a:rPr lang="en" sz="1400">
                <a:solidFill>
                  <a:schemeClr val="dk1"/>
                </a:solidFill>
              </a:rPr>
              <a:t>ASCII (American Standard Code for Information Interchange) are used to encode characters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Each ASCII code is 8-bits long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218" name="Google Shape;218;p28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Characters and Frequencies</a:t>
            </a:r>
            <a:endParaRPr/>
          </a:p>
        </p:txBody>
      </p:sp>
      <p:cxnSp>
        <p:nvCxnSpPr>
          <p:cNvPr id="219" name="Google Shape;219;p2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0" name="Google Shape;22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p28"/>
          <p:cNvGraphicFramePr/>
          <p:nvPr/>
        </p:nvGraphicFramePr>
        <p:xfrm>
          <a:off x="5746400" y="2068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713825"/>
                <a:gridCol w="713825"/>
                <a:gridCol w="713825"/>
                <a:gridCol w="713825"/>
              </a:tblGrid>
              <a:tr h="39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Char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Freq.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ASCII</a:t>
                      </a:r>
                      <a:endParaRPr sz="9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bits</a:t>
                      </a:r>
                      <a:endParaRPr sz="1000"/>
                    </a:p>
                  </a:txBody>
                  <a:tcPr marT="91425" marB="91425" marR="91425" marL="91425" anchor="ctr"/>
                </a:tc>
              </a:tr>
              <a:tr h="39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0</a:t>
                      </a:r>
                      <a:r>
                        <a:rPr lang="en" sz="900"/>
                        <a:t>1100001</a:t>
                      </a:r>
                      <a:endParaRPr sz="9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5*8= 40</a:t>
                      </a:r>
                      <a:endParaRPr sz="1200"/>
                    </a:p>
                  </a:txBody>
                  <a:tcPr marT="91425" marB="91425" marR="91425" marL="91425" anchor="ctr"/>
                </a:tc>
              </a:tr>
              <a:tr h="400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01100101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56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41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01001001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400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01001111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48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407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01010101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32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347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Total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200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pic>
        <p:nvPicPr>
          <p:cNvPr id="222" name="Google Shape;2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525" y="2193063"/>
            <a:ext cx="4174221" cy="2824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Characters and Frequencies</a:t>
            </a:r>
            <a:endParaRPr/>
          </a:p>
        </p:txBody>
      </p:sp>
      <p:cxnSp>
        <p:nvCxnSpPr>
          <p:cNvPr id="228" name="Google Shape;228;p2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9" name="Google Shape;22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p29"/>
          <p:cNvGraphicFramePr/>
          <p:nvPr/>
        </p:nvGraphicFramePr>
        <p:xfrm>
          <a:off x="481875" y="1234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33275"/>
                <a:gridCol w="833275"/>
                <a:gridCol w="833275"/>
                <a:gridCol w="833275"/>
              </a:tblGrid>
              <a:tr h="62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Char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Freq.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ASCII</a:t>
                      </a:r>
                      <a:endParaRPr sz="9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bits</a:t>
                      </a:r>
                      <a:endParaRPr sz="1000"/>
                    </a:p>
                  </a:txBody>
                  <a:tcPr marT="91425" marB="91425" marR="91425" marL="91425" anchor="ctr"/>
                </a:tc>
              </a:tr>
              <a:tr h="566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01100001</a:t>
                      </a:r>
                      <a:endParaRPr sz="9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5*8= 40</a:t>
                      </a:r>
                      <a:endParaRPr sz="1200"/>
                    </a:p>
                  </a:txBody>
                  <a:tcPr marT="91425" marB="91425" marR="91425" marL="91425" anchor="ctr"/>
                </a:tc>
              </a:tr>
              <a:tr h="47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01100101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56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47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01001001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47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01001111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48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47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01010101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32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521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Total</a:t>
                      </a:r>
                      <a:endParaRPr/>
                    </a:p>
                  </a:txBody>
                  <a:tcPr marT="91425" marB="91425" marR="91425" marL="91425" anchor="ctr"/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200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31" name="Google Shape;231;p29"/>
          <p:cNvSpPr/>
          <p:nvPr/>
        </p:nvSpPr>
        <p:spPr>
          <a:xfrm>
            <a:off x="5083000" y="2528049"/>
            <a:ext cx="2662524" cy="995112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reduce the total bits?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Characters and Frequencies</a:t>
            </a:r>
            <a:endParaRPr/>
          </a:p>
        </p:txBody>
      </p:sp>
      <p:cxnSp>
        <p:nvCxnSpPr>
          <p:cNvPr id="237" name="Google Shape;237;p3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38" name="Google Shape;2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" name="Google Shape;239;p30"/>
          <p:cNvGraphicFramePr/>
          <p:nvPr/>
        </p:nvGraphicFramePr>
        <p:xfrm>
          <a:off x="167050" y="1537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64400"/>
                <a:gridCol w="864400"/>
                <a:gridCol w="864400"/>
              </a:tblGrid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Char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Freq.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ASCII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01100001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01100101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01001001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01001111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01010101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2866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</a:t>
                      </a:r>
                      <a:endParaRPr sz="1100"/>
                    </a:p>
                  </a:txBody>
                  <a:tcPr marT="91425" marB="91425" marR="91425" marL="91425" anchor="ctr"/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200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40" name="Google Shape;240;p30"/>
          <p:cNvSpPr txBox="1"/>
          <p:nvPr/>
        </p:nvSpPr>
        <p:spPr>
          <a:xfrm>
            <a:off x="2924700" y="887938"/>
            <a:ext cx="4222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Fixed 3-bit Encoding:</a:t>
            </a:r>
            <a:r>
              <a:rPr lang="en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5 characters need log₂(5) = 3 bits.</a:t>
            </a:r>
            <a:endParaRPr/>
          </a:p>
        </p:txBody>
      </p:sp>
      <p:graphicFrame>
        <p:nvGraphicFramePr>
          <p:cNvPr id="241" name="Google Shape;241;p30"/>
          <p:cNvGraphicFramePr/>
          <p:nvPr/>
        </p:nvGraphicFramePr>
        <p:xfrm>
          <a:off x="3027525" y="1537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64400"/>
                <a:gridCol w="864400"/>
                <a:gridCol w="864400"/>
              </a:tblGrid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Char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Freq.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Fixed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000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001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100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</a:t>
                      </a:r>
                      <a:endParaRPr sz="1100"/>
                    </a:p>
                  </a:txBody>
                  <a:tcPr marT="91425" marB="91425" marR="91425" marL="91425" anchor="ctr"/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75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graphicFrame>
        <p:nvGraphicFramePr>
          <p:cNvPr id="242" name="Google Shape;242;p30"/>
          <p:cNvGraphicFramePr/>
          <p:nvPr/>
        </p:nvGraphicFramePr>
        <p:xfrm>
          <a:off x="6415875" y="180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64400"/>
                <a:gridCol w="864400"/>
                <a:gridCol w="864400"/>
              </a:tblGrid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01100001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000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01100101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01001001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01001111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01010101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100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40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15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243" name="Google Shape;243;p30"/>
          <p:cNvSpPr txBox="1"/>
          <p:nvPr/>
        </p:nvSpPr>
        <p:spPr>
          <a:xfrm>
            <a:off x="6415875" y="1256125"/>
            <a:ext cx="22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Mapping Table</a:t>
            </a:r>
            <a:endParaRPr/>
          </a:p>
        </p:txBody>
      </p:sp>
      <p:sp>
        <p:nvSpPr>
          <p:cNvPr id="244" name="Google Shape;244;p30"/>
          <p:cNvSpPr txBox="1"/>
          <p:nvPr/>
        </p:nvSpPr>
        <p:spPr>
          <a:xfrm>
            <a:off x="5144675" y="456142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0000"/>
                </a:solidFill>
              </a:rPr>
              <a:t>Total = 75 + 40 + 15 = 130 bits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167050" y="955350"/>
            <a:ext cx="172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ASCII</a:t>
            </a:r>
            <a:r>
              <a:rPr b="1" lang="en">
                <a:solidFill>
                  <a:schemeClr val="accent1"/>
                </a:solidFill>
              </a:rPr>
              <a:t> Encoding:</a:t>
            </a:r>
            <a:r>
              <a:rPr lang="en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5840100" y="2584175"/>
            <a:ext cx="356400" cy="400200"/>
          </a:xfrm>
          <a:prstGeom prst="mathPlus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0"/>
          <p:cNvSpPr/>
          <p:nvPr/>
        </p:nvSpPr>
        <p:spPr>
          <a:xfrm rot="-5400000">
            <a:off x="6252975" y="2706150"/>
            <a:ext cx="260400" cy="3081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0"/>
          <p:cNvSpPr/>
          <p:nvPr/>
        </p:nvSpPr>
        <p:spPr>
          <a:xfrm>
            <a:off x="1593000" y="4116749"/>
            <a:ext cx="2662524" cy="995112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still reduce the total bits?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Huffman coding</a:t>
            </a:r>
            <a:endParaRPr/>
          </a:p>
        </p:txBody>
      </p:sp>
      <p:cxnSp>
        <p:nvCxnSpPr>
          <p:cNvPr id="254" name="Google Shape;254;p3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55" name="Google Shape;2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6" name="Google Shape;256;p31"/>
          <p:cNvGraphicFramePr/>
          <p:nvPr/>
        </p:nvGraphicFramePr>
        <p:xfrm>
          <a:off x="348325" y="37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04125"/>
                <a:gridCol w="804125"/>
                <a:gridCol w="898175"/>
                <a:gridCol w="947925"/>
                <a:gridCol w="9369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28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57" name="Google Shape;257;p31"/>
          <p:cNvSpPr/>
          <p:nvPr/>
        </p:nvSpPr>
        <p:spPr>
          <a:xfrm>
            <a:off x="1701650" y="2917650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</a:t>
            </a:r>
            <a:endParaRPr sz="1000"/>
          </a:p>
        </p:txBody>
      </p:sp>
      <p:cxnSp>
        <p:nvCxnSpPr>
          <p:cNvPr id="258" name="Google Shape;258;p31"/>
          <p:cNvCxnSpPr>
            <a:endCxn id="257" idx="4"/>
          </p:cNvCxnSpPr>
          <p:nvPr/>
        </p:nvCxnSpPr>
        <p:spPr>
          <a:xfrm flipH="1" rot="10800000">
            <a:off x="1550600" y="3164550"/>
            <a:ext cx="390900" cy="71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31"/>
          <p:cNvCxnSpPr>
            <a:endCxn id="257" idx="4"/>
          </p:cNvCxnSpPr>
          <p:nvPr/>
        </p:nvCxnSpPr>
        <p:spPr>
          <a:xfrm rot="10800000">
            <a:off x="1941500" y="3164550"/>
            <a:ext cx="459300" cy="73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" name="Google Shape;260;p31"/>
          <p:cNvSpPr/>
          <p:nvPr/>
        </p:nvSpPr>
        <p:spPr>
          <a:xfrm>
            <a:off x="3547125" y="2917650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11</a:t>
            </a:r>
            <a:endParaRPr sz="1000"/>
          </a:p>
        </p:txBody>
      </p:sp>
      <p:cxnSp>
        <p:nvCxnSpPr>
          <p:cNvPr id="261" name="Google Shape;261;p31"/>
          <p:cNvCxnSpPr/>
          <p:nvPr/>
        </p:nvCxnSpPr>
        <p:spPr>
          <a:xfrm flipH="1" rot="10800000">
            <a:off x="3320925" y="3168100"/>
            <a:ext cx="418200" cy="72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31"/>
          <p:cNvCxnSpPr/>
          <p:nvPr/>
        </p:nvCxnSpPr>
        <p:spPr>
          <a:xfrm rot="10800000">
            <a:off x="3847150" y="3168025"/>
            <a:ext cx="404400" cy="76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31"/>
          <p:cNvSpPr/>
          <p:nvPr/>
        </p:nvSpPr>
        <p:spPr>
          <a:xfrm>
            <a:off x="1071025" y="2042413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14</a:t>
            </a:r>
            <a:endParaRPr sz="1000"/>
          </a:p>
        </p:txBody>
      </p:sp>
      <p:cxnSp>
        <p:nvCxnSpPr>
          <p:cNvPr id="264" name="Google Shape;264;p31"/>
          <p:cNvCxnSpPr>
            <a:stCxn id="263" idx="4"/>
          </p:cNvCxnSpPr>
          <p:nvPr/>
        </p:nvCxnSpPr>
        <p:spPr>
          <a:xfrm flipH="1">
            <a:off x="748975" y="2289313"/>
            <a:ext cx="561900" cy="149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1"/>
          <p:cNvCxnSpPr>
            <a:stCxn id="263" idx="4"/>
            <a:endCxn id="257" idx="0"/>
          </p:cNvCxnSpPr>
          <p:nvPr/>
        </p:nvCxnSpPr>
        <p:spPr>
          <a:xfrm>
            <a:off x="1310875" y="2289313"/>
            <a:ext cx="630600" cy="62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31"/>
          <p:cNvSpPr/>
          <p:nvPr/>
        </p:nvSpPr>
        <p:spPr>
          <a:xfrm>
            <a:off x="2400825" y="1214613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25</a:t>
            </a:r>
            <a:endParaRPr sz="1000"/>
          </a:p>
        </p:txBody>
      </p:sp>
      <p:cxnSp>
        <p:nvCxnSpPr>
          <p:cNvPr id="267" name="Google Shape;267;p31"/>
          <p:cNvCxnSpPr>
            <a:stCxn id="266" idx="3"/>
            <a:endCxn id="263" idx="0"/>
          </p:cNvCxnSpPr>
          <p:nvPr/>
        </p:nvCxnSpPr>
        <p:spPr>
          <a:xfrm flipH="1">
            <a:off x="1310975" y="1425355"/>
            <a:ext cx="1160100" cy="61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1"/>
          <p:cNvCxnSpPr>
            <a:stCxn id="266" idx="5"/>
            <a:endCxn id="260" idx="0"/>
          </p:cNvCxnSpPr>
          <p:nvPr/>
        </p:nvCxnSpPr>
        <p:spPr>
          <a:xfrm>
            <a:off x="2810275" y="1425355"/>
            <a:ext cx="976800" cy="149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9" name="Google Shape;269;p31"/>
          <p:cNvSpPr txBox="1"/>
          <p:nvPr/>
        </p:nvSpPr>
        <p:spPr>
          <a:xfrm>
            <a:off x="2983375" y="1755213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270" name="Google Shape;270;p31"/>
          <p:cNvSpPr txBox="1"/>
          <p:nvPr/>
        </p:nvSpPr>
        <p:spPr>
          <a:xfrm>
            <a:off x="1310875" y="131582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1" name="Google Shape;271;p31"/>
          <p:cNvSpPr txBox="1"/>
          <p:nvPr/>
        </p:nvSpPr>
        <p:spPr>
          <a:xfrm>
            <a:off x="440425" y="2737000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2" name="Google Shape;272;p31"/>
          <p:cNvSpPr txBox="1"/>
          <p:nvPr/>
        </p:nvSpPr>
        <p:spPr>
          <a:xfrm>
            <a:off x="1243875" y="326017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3" name="Google Shape;273;p31"/>
          <p:cNvSpPr txBox="1"/>
          <p:nvPr/>
        </p:nvSpPr>
        <p:spPr>
          <a:xfrm>
            <a:off x="3108525" y="322482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4" name="Google Shape;274;p31"/>
          <p:cNvSpPr txBox="1"/>
          <p:nvPr/>
        </p:nvSpPr>
        <p:spPr>
          <a:xfrm>
            <a:off x="1430875" y="2288000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275" name="Google Shape;275;p31"/>
          <p:cNvSpPr txBox="1"/>
          <p:nvPr/>
        </p:nvSpPr>
        <p:spPr>
          <a:xfrm>
            <a:off x="2000600" y="322482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276" name="Google Shape;276;p31"/>
          <p:cNvSpPr txBox="1"/>
          <p:nvPr/>
        </p:nvSpPr>
        <p:spPr>
          <a:xfrm>
            <a:off x="3910325" y="3260163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277" name="Google Shape;277;p31"/>
          <p:cNvSpPr txBox="1"/>
          <p:nvPr/>
        </p:nvSpPr>
        <p:spPr>
          <a:xfrm>
            <a:off x="4976425" y="1283050"/>
            <a:ext cx="3838500" cy="10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1"/>
                </a:solidFill>
              </a:rPr>
              <a:t>Steps</a:t>
            </a:r>
            <a:endParaRPr b="1" u="sng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chemeClr val="accen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arenR"/>
            </a:pPr>
            <a:r>
              <a:rPr lang="en">
                <a:solidFill>
                  <a:schemeClr val="dk1"/>
                </a:solidFill>
              </a:rPr>
              <a:t>Merge two least </a:t>
            </a:r>
            <a:r>
              <a:rPr lang="en">
                <a:solidFill>
                  <a:schemeClr val="dk1"/>
                </a:solidFill>
              </a:rPr>
              <a:t>frequent</a:t>
            </a:r>
            <a:r>
              <a:rPr lang="en">
                <a:solidFill>
                  <a:schemeClr val="dk1"/>
                </a:solidFill>
              </a:rPr>
              <a:t> characters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4976425" y="2186325"/>
            <a:ext cx="402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2)	Repeat till the tree  gets constructed</a:t>
            </a:r>
            <a:endParaRPr/>
          </a:p>
        </p:txBody>
      </p:sp>
      <p:sp>
        <p:nvSpPr>
          <p:cNvPr id="279" name="Google Shape;279;p31"/>
          <p:cNvSpPr txBox="1"/>
          <p:nvPr/>
        </p:nvSpPr>
        <p:spPr>
          <a:xfrm>
            <a:off x="5012925" y="2719100"/>
            <a:ext cx="402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3)	Add </a:t>
            </a:r>
            <a:r>
              <a:rPr b="1" lang="en">
                <a:solidFill>
                  <a:srgbClr val="FF0000"/>
                </a:solidFill>
              </a:rPr>
              <a:t>0</a:t>
            </a:r>
            <a:r>
              <a:rPr lang="en">
                <a:solidFill>
                  <a:schemeClr val="dk1"/>
                </a:solidFill>
              </a:rPr>
              <a:t> to the left edges</a:t>
            </a:r>
            <a:endParaRPr/>
          </a:p>
        </p:txBody>
      </p:sp>
      <p:sp>
        <p:nvSpPr>
          <p:cNvPr id="280" name="Google Shape;280;p31"/>
          <p:cNvSpPr txBox="1"/>
          <p:nvPr/>
        </p:nvSpPr>
        <p:spPr>
          <a:xfrm>
            <a:off x="5012925" y="3224825"/>
            <a:ext cx="402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4)	Add </a:t>
            </a:r>
            <a:r>
              <a:rPr b="1" lang="en">
                <a:solidFill>
                  <a:srgbClr val="0000FF"/>
                </a:solidFill>
              </a:rPr>
              <a:t>1</a:t>
            </a:r>
            <a:r>
              <a:rPr lang="en">
                <a:solidFill>
                  <a:schemeClr val="dk1"/>
                </a:solidFill>
              </a:rPr>
              <a:t> to the right edges</a:t>
            </a:r>
            <a:endParaRPr/>
          </a:p>
        </p:txBody>
      </p:sp>
      <p:sp>
        <p:nvSpPr>
          <p:cNvPr id="281" name="Google Shape;281;p31"/>
          <p:cNvSpPr txBox="1"/>
          <p:nvPr/>
        </p:nvSpPr>
        <p:spPr>
          <a:xfrm>
            <a:off x="5012925" y="3691275"/>
            <a:ext cx="408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5)	</a:t>
            </a:r>
            <a:r>
              <a:rPr lang="en" sz="1300">
                <a:solidFill>
                  <a:schemeClr val="dk1"/>
                </a:solidFill>
              </a:rPr>
              <a:t>Traverse from root to the leaf to get the code</a:t>
            </a:r>
            <a:endParaRPr sz="1300"/>
          </a:p>
        </p:txBody>
      </p:sp>
      <p:graphicFrame>
        <p:nvGraphicFramePr>
          <p:cNvPr id="282" name="Google Shape;282;p31"/>
          <p:cNvGraphicFramePr/>
          <p:nvPr/>
        </p:nvGraphicFramePr>
        <p:xfrm>
          <a:off x="348325" y="456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78250"/>
                <a:gridCol w="878250"/>
                <a:gridCol w="878250"/>
                <a:gridCol w="878250"/>
                <a:gridCol w="878250"/>
              </a:tblGrid>
              <a:tr h="32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00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010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011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10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11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cxnSp>
        <p:nvCxnSpPr>
          <p:cNvPr id="283" name="Google Shape;283;p31"/>
          <p:cNvCxnSpPr/>
          <p:nvPr/>
        </p:nvCxnSpPr>
        <p:spPr>
          <a:xfrm>
            <a:off x="4770775" y="4757075"/>
            <a:ext cx="822600" cy="1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4" name="Google Shape;284;p31"/>
          <p:cNvSpPr/>
          <p:nvPr/>
        </p:nvSpPr>
        <p:spPr>
          <a:xfrm>
            <a:off x="5661875" y="4548425"/>
            <a:ext cx="1830300" cy="4311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Huffman codes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2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Huffman coding</a:t>
            </a:r>
            <a:endParaRPr/>
          </a:p>
        </p:txBody>
      </p:sp>
      <p:cxnSp>
        <p:nvCxnSpPr>
          <p:cNvPr id="290" name="Google Shape;290;p3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1" name="Google Shape;29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2" name="Google Shape;292;p32"/>
          <p:cNvGraphicFramePr/>
          <p:nvPr/>
        </p:nvGraphicFramePr>
        <p:xfrm>
          <a:off x="348325" y="37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04125"/>
                <a:gridCol w="804125"/>
                <a:gridCol w="898175"/>
                <a:gridCol w="947925"/>
                <a:gridCol w="9369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28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93" name="Google Shape;293;p32"/>
          <p:cNvSpPr/>
          <p:nvPr/>
        </p:nvSpPr>
        <p:spPr>
          <a:xfrm>
            <a:off x="1701650" y="2917650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</a:t>
            </a:r>
            <a:endParaRPr sz="1000"/>
          </a:p>
        </p:txBody>
      </p:sp>
      <p:cxnSp>
        <p:nvCxnSpPr>
          <p:cNvPr id="294" name="Google Shape;294;p32"/>
          <p:cNvCxnSpPr>
            <a:endCxn id="293" idx="4"/>
          </p:cNvCxnSpPr>
          <p:nvPr/>
        </p:nvCxnSpPr>
        <p:spPr>
          <a:xfrm flipH="1" rot="10800000">
            <a:off x="1550600" y="3164550"/>
            <a:ext cx="390900" cy="71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32"/>
          <p:cNvCxnSpPr>
            <a:endCxn id="293" idx="4"/>
          </p:cNvCxnSpPr>
          <p:nvPr/>
        </p:nvCxnSpPr>
        <p:spPr>
          <a:xfrm rot="10800000">
            <a:off x="1941500" y="3164550"/>
            <a:ext cx="459300" cy="73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32"/>
          <p:cNvSpPr/>
          <p:nvPr/>
        </p:nvSpPr>
        <p:spPr>
          <a:xfrm>
            <a:off x="3547125" y="2917650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11</a:t>
            </a:r>
            <a:endParaRPr sz="1000"/>
          </a:p>
        </p:txBody>
      </p:sp>
      <p:cxnSp>
        <p:nvCxnSpPr>
          <p:cNvPr id="297" name="Google Shape;297;p32"/>
          <p:cNvCxnSpPr/>
          <p:nvPr/>
        </p:nvCxnSpPr>
        <p:spPr>
          <a:xfrm flipH="1" rot="10800000">
            <a:off x="3320925" y="3168100"/>
            <a:ext cx="418200" cy="72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32"/>
          <p:cNvCxnSpPr/>
          <p:nvPr/>
        </p:nvCxnSpPr>
        <p:spPr>
          <a:xfrm rot="10800000">
            <a:off x="3847150" y="3168025"/>
            <a:ext cx="404400" cy="76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32"/>
          <p:cNvSpPr/>
          <p:nvPr/>
        </p:nvSpPr>
        <p:spPr>
          <a:xfrm>
            <a:off x="1071025" y="2042413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14</a:t>
            </a:r>
            <a:endParaRPr sz="1000"/>
          </a:p>
        </p:txBody>
      </p:sp>
      <p:cxnSp>
        <p:nvCxnSpPr>
          <p:cNvPr id="300" name="Google Shape;300;p32"/>
          <p:cNvCxnSpPr>
            <a:stCxn id="299" idx="4"/>
          </p:cNvCxnSpPr>
          <p:nvPr/>
        </p:nvCxnSpPr>
        <p:spPr>
          <a:xfrm flipH="1">
            <a:off x="748975" y="2289313"/>
            <a:ext cx="561900" cy="149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2"/>
          <p:cNvCxnSpPr>
            <a:stCxn id="299" idx="4"/>
            <a:endCxn id="293" idx="0"/>
          </p:cNvCxnSpPr>
          <p:nvPr/>
        </p:nvCxnSpPr>
        <p:spPr>
          <a:xfrm>
            <a:off x="1310875" y="2289313"/>
            <a:ext cx="630600" cy="62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2" name="Google Shape;302;p32"/>
          <p:cNvSpPr/>
          <p:nvPr/>
        </p:nvSpPr>
        <p:spPr>
          <a:xfrm>
            <a:off x="2400825" y="1214613"/>
            <a:ext cx="479700" cy="246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25</a:t>
            </a:r>
            <a:endParaRPr sz="1000"/>
          </a:p>
        </p:txBody>
      </p:sp>
      <p:cxnSp>
        <p:nvCxnSpPr>
          <p:cNvPr id="303" name="Google Shape;303;p32"/>
          <p:cNvCxnSpPr>
            <a:stCxn id="302" idx="3"/>
            <a:endCxn id="299" idx="0"/>
          </p:cNvCxnSpPr>
          <p:nvPr/>
        </p:nvCxnSpPr>
        <p:spPr>
          <a:xfrm flipH="1">
            <a:off x="1310975" y="1425355"/>
            <a:ext cx="1160100" cy="61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2"/>
          <p:cNvCxnSpPr>
            <a:stCxn id="302" idx="5"/>
            <a:endCxn id="296" idx="0"/>
          </p:cNvCxnSpPr>
          <p:nvPr/>
        </p:nvCxnSpPr>
        <p:spPr>
          <a:xfrm>
            <a:off x="2810275" y="1425355"/>
            <a:ext cx="976800" cy="149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5" name="Google Shape;305;p32"/>
          <p:cNvSpPr txBox="1"/>
          <p:nvPr/>
        </p:nvSpPr>
        <p:spPr>
          <a:xfrm>
            <a:off x="2983375" y="1755213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306" name="Google Shape;306;p32"/>
          <p:cNvSpPr txBox="1"/>
          <p:nvPr/>
        </p:nvSpPr>
        <p:spPr>
          <a:xfrm>
            <a:off x="1310875" y="131582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7" name="Google Shape;307;p32"/>
          <p:cNvSpPr txBox="1"/>
          <p:nvPr/>
        </p:nvSpPr>
        <p:spPr>
          <a:xfrm>
            <a:off x="440425" y="2737000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8" name="Google Shape;308;p32"/>
          <p:cNvSpPr txBox="1"/>
          <p:nvPr/>
        </p:nvSpPr>
        <p:spPr>
          <a:xfrm>
            <a:off x="1243875" y="326017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9" name="Google Shape;309;p32"/>
          <p:cNvSpPr txBox="1"/>
          <p:nvPr/>
        </p:nvSpPr>
        <p:spPr>
          <a:xfrm>
            <a:off x="3108525" y="322482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0000"/>
                </a:solidFill>
              </a:rPr>
              <a:t>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10" name="Google Shape;310;p32"/>
          <p:cNvSpPr txBox="1"/>
          <p:nvPr/>
        </p:nvSpPr>
        <p:spPr>
          <a:xfrm>
            <a:off x="1430875" y="2288000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311" name="Google Shape;311;p32"/>
          <p:cNvSpPr txBox="1"/>
          <p:nvPr/>
        </p:nvSpPr>
        <p:spPr>
          <a:xfrm>
            <a:off x="2000600" y="3224825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sp>
        <p:nvSpPr>
          <p:cNvPr id="312" name="Google Shape;312;p32"/>
          <p:cNvSpPr txBox="1"/>
          <p:nvPr/>
        </p:nvSpPr>
        <p:spPr>
          <a:xfrm>
            <a:off x="3910325" y="3260163"/>
            <a:ext cx="63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FF"/>
                </a:solidFill>
              </a:rPr>
              <a:t>1</a:t>
            </a:r>
            <a:endParaRPr b="1" sz="2000">
              <a:solidFill>
                <a:srgbClr val="0000FF"/>
              </a:solidFill>
            </a:endParaRPr>
          </a:p>
        </p:txBody>
      </p:sp>
      <p:graphicFrame>
        <p:nvGraphicFramePr>
          <p:cNvPr id="313" name="Google Shape;313;p32"/>
          <p:cNvGraphicFramePr/>
          <p:nvPr/>
        </p:nvGraphicFramePr>
        <p:xfrm>
          <a:off x="348325" y="456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78250"/>
                <a:gridCol w="878250"/>
                <a:gridCol w="878250"/>
                <a:gridCol w="878250"/>
                <a:gridCol w="878250"/>
              </a:tblGrid>
              <a:tr h="32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00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010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011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10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0000"/>
                          </a:solidFill>
                        </a:rPr>
                        <a:t>11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graphicFrame>
        <p:nvGraphicFramePr>
          <p:cNvPr id="314" name="Google Shape;314;p32"/>
          <p:cNvGraphicFramePr/>
          <p:nvPr/>
        </p:nvGraphicFramePr>
        <p:xfrm>
          <a:off x="5347150" y="1766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57850"/>
                <a:gridCol w="857850"/>
                <a:gridCol w="857850"/>
                <a:gridCol w="857850"/>
              </a:tblGrid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Char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Freq.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Huffman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bits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14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9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11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57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315" name="Google Shape;315;p32"/>
          <p:cNvSpPr txBox="1"/>
          <p:nvPr/>
        </p:nvSpPr>
        <p:spPr>
          <a:xfrm>
            <a:off x="5709850" y="4388675"/>
            <a:ext cx="22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Mapping Table ???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Huffman coding</a:t>
            </a:r>
            <a:endParaRPr/>
          </a:p>
        </p:txBody>
      </p:sp>
      <p:cxnSp>
        <p:nvCxnSpPr>
          <p:cNvPr id="321" name="Google Shape;321;p3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22" name="Google Shape;32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3" name="Google Shape;323;p33"/>
          <p:cNvGraphicFramePr/>
          <p:nvPr/>
        </p:nvGraphicFramePr>
        <p:xfrm>
          <a:off x="261050" y="1594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57850"/>
                <a:gridCol w="857850"/>
                <a:gridCol w="857850"/>
                <a:gridCol w="857850"/>
              </a:tblGrid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Char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Freq.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Huffman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 bits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5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</a:t>
                      </a:r>
                      <a:endParaRPr sz="1100"/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14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9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10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</a:t>
                      </a:r>
                      <a:endParaRPr sz="1100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32357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57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324" name="Google Shape;324;p33"/>
          <p:cNvSpPr txBox="1"/>
          <p:nvPr/>
        </p:nvSpPr>
        <p:spPr>
          <a:xfrm>
            <a:off x="4825600" y="1249275"/>
            <a:ext cx="22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Mapping Table</a:t>
            </a:r>
            <a:endParaRPr/>
          </a:p>
        </p:txBody>
      </p:sp>
      <p:graphicFrame>
        <p:nvGraphicFramePr>
          <p:cNvPr id="325" name="Google Shape;325;p33"/>
          <p:cNvGraphicFramePr/>
          <p:nvPr/>
        </p:nvGraphicFramePr>
        <p:xfrm>
          <a:off x="4825600" y="182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864400"/>
                <a:gridCol w="864400"/>
                <a:gridCol w="864400"/>
              </a:tblGrid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01100001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r>
                        <a:rPr lang="en" sz="1100"/>
                        <a:t>0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01100101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00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01001001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O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01001111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U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01010101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011</a:t>
                      </a:r>
                      <a:endParaRPr sz="11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23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Total</a:t>
                      </a:r>
                      <a:endParaRPr sz="1100"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40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326" name="Google Shape;326;p33"/>
          <p:cNvSpPr txBox="1"/>
          <p:nvPr/>
        </p:nvSpPr>
        <p:spPr>
          <a:xfrm>
            <a:off x="2899475" y="44966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0000"/>
                </a:solidFill>
              </a:rPr>
              <a:t>Total Huffman bits= 57 + 40 + 12 = 109 bits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200" y="109975"/>
            <a:ext cx="3379101" cy="5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000" y="186175"/>
            <a:ext cx="3439350" cy="100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88" y="1330400"/>
            <a:ext cx="3493725" cy="10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4"/>
          <p:cNvPicPr preferRelativeResize="0"/>
          <p:nvPr/>
        </p:nvPicPr>
        <p:blipFill rotWithShape="1">
          <a:blip r:embed="rId6">
            <a:alphaModFix/>
          </a:blip>
          <a:srcRect b="6404" l="0" r="0" t="7285"/>
          <a:stretch/>
        </p:blipFill>
        <p:spPr>
          <a:xfrm>
            <a:off x="4925825" y="1378925"/>
            <a:ext cx="3493699" cy="128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00" y="3047817"/>
            <a:ext cx="3493700" cy="2044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4"/>
          <p:cNvPicPr preferRelativeResize="0"/>
          <p:nvPr/>
        </p:nvPicPr>
        <p:blipFill rotWithShape="1">
          <a:blip r:embed="rId8">
            <a:alphaModFix/>
          </a:blip>
          <a:srcRect b="3943" l="0" r="0" t="4565"/>
          <a:stretch/>
        </p:blipFill>
        <p:spPr>
          <a:xfrm>
            <a:off x="4891600" y="2795725"/>
            <a:ext cx="2867718" cy="22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5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342" name="Google Shape;342;p3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43" name="Google Shape;3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5"/>
          <p:cNvSpPr txBox="1"/>
          <p:nvPr/>
        </p:nvSpPr>
        <p:spPr>
          <a:xfrm>
            <a:off x="164500" y="1094250"/>
            <a:ext cx="7978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Create binary tree nodes with character and frequency of each character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Place nodes in a priority queue (</a:t>
            </a:r>
            <a:r>
              <a:rPr b="1" lang="en">
                <a:solidFill>
                  <a:schemeClr val="accent1"/>
                </a:solidFill>
              </a:rPr>
              <a:t>min-heap w.r.t freq</a:t>
            </a:r>
            <a:r>
              <a:rPr lang="en"/>
              <a:t>)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lower the occurrence, the higher the priority in the queue</a:t>
            </a:r>
            <a:endParaRPr/>
          </a:p>
        </p:txBody>
      </p:sp>
      <p:sp>
        <p:nvSpPr>
          <p:cNvPr id="345" name="Google Shape;345;p35"/>
          <p:cNvSpPr/>
          <p:nvPr/>
        </p:nvSpPr>
        <p:spPr>
          <a:xfrm>
            <a:off x="2440225" y="33381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5"/>
          <p:cNvSpPr/>
          <p:nvPr/>
        </p:nvSpPr>
        <p:spPr>
          <a:xfrm>
            <a:off x="3084625" y="33381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5"/>
          <p:cNvSpPr/>
          <p:nvPr/>
        </p:nvSpPr>
        <p:spPr>
          <a:xfrm>
            <a:off x="3729025" y="33381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5"/>
          <p:cNvSpPr/>
          <p:nvPr/>
        </p:nvSpPr>
        <p:spPr>
          <a:xfrm>
            <a:off x="4373425" y="33381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5"/>
          <p:cNvSpPr/>
          <p:nvPr/>
        </p:nvSpPr>
        <p:spPr>
          <a:xfrm>
            <a:off x="5017825" y="33381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0" name="Google Shape;350;p35"/>
          <p:cNvCxnSpPr>
            <a:stCxn id="349" idx="3"/>
          </p:cNvCxnSpPr>
          <p:nvPr/>
        </p:nvCxnSpPr>
        <p:spPr>
          <a:xfrm flipH="1" rot="10800000">
            <a:off x="5662225" y="3475125"/>
            <a:ext cx="952500" cy="1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1" name="Google Shape;351;p35"/>
          <p:cNvSpPr txBox="1"/>
          <p:nvPr/>
        </p:nvSpPr>
        <p:spPr>
          <a:xfrm>
            <a:off x="6712950" y="3232875"/>
            <a:ext cx="12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priority queue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352" name="Google Shape;352;p35"/>
          <p:cNvCxnSpPr>
            <a:stCxn id="345" idx="2"/>
          </p:cNvCxnSpPr>
          <p:nvPr/>
        </p:nvCxnSpPr>
        <p:spPr>
          <a:xfrm>
            <a:off x="2762425" y="3633075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3" name="Google Shape;353;p35"/>
          <p:cNvSpPr/>
          <p:nvPr/>
        </p:nvSpPr>
        <p:spPr>
          <a:xfrm>
            <a:off x="2515625" y="4037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cxnSp>
        <p:nvCxnSpPr>
          <p:cNvPr id="354" name="Google Shape;354;p35"/>
          <p:cNvCxnSpPr/>
          <p:nvPr/>
        </p:nvCxnSpPr>
        <p:spPr>
          <a:xfrm>
            <a:off x="3448225" y="3633075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5" name="Google Shape;355;p35"/>
          <p:cNvSpPr/>
          <p:nvPr/>
        </p:nvSpPr>
        <p:spPr>
          <a:xfrm>
            <a:off x="3201425" y="4037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</a:t>
            </a:r>
            <a:r>
              <a:rPr lang="en" sz="1100"/>
              <a:t> : 4</a:t>
            </a:r>
            <a:endParaRPr sz="1100"/>
          </a:p>
        </p:txBody>
      </p:sp>
      <p:cxnSp>
        <p:nvCxnSpPr>
          <p:cNvPr id="356" name="Google Shape;356;p35"/>
          <p:cNvCxnSpPr/>
          <p:nvPr/>
        </p:nvCxnSpPr>
        <p:spPr>
          <a:xfrm>
            <a:off x="4092450" y="36330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7" name="Google Shape;357;p35"/>
          <p:cNvSpPr/>
          <p:nvPr/>
        </p:nvSpPr>
        <p:spPr>
          <a:xfrm>
            <a:off x="3845650" y="4037338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</a:t>
            </a:r>
            <a:r>
              <a:rPr lang="en" sz="1100"/>
              <a:t> : 5</a:t>
            </a:r>
            <a:endParaRPr sz="1100"/>
          </a:p>
        </p:txBody>
      </p:sp>
      <p:cxnSp>
        <p:nvCxnSpPr>
          <p:cNvPr id="358" name="Google Shape;358;p35"/>
          <p:cNvCxnSpPr/>
          <p:nvPr/>
        </p:nvCxnSpPr>
        <p:spPr>
          <a:xfrm>
            <a:off x="4713610" y="36285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9" name="Google Shape;359;p35"/>
          <p:cNvSpPr/>
          <p:nvPr/>
        </p:nvSpPr>
        <p:spPr>
          <a:xfrm>
            <a:off x="4466810" y="4032869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</a:t>
            </a:r>
            <a:r>
              <a:rPr lang="en" sz="1100"/>
              <a:t> : 6</a:t>
            </a:r>
            <a:endParaRPr sz="1100"/>
          </a:p>
        </p:txBody>
      </p:sp>
      <p:cxnSp>
        <p:nvCxnSpPr>
          <p:cNvPr id="360" name="Google Shape;360;p35"/>
          <p:cNvCxnSpPr/>
          <p:nvPr/>
        </p:nvCxnSpPr>
        <p:spPr>
          <a:xfrm>
            <a:off x="5358283" y="36285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1" name="Google Shape;361;p35"/>
          <p:cNvSpPr/>
          <p:nvPr/>
        </p:nvSpPr>
        <p:spPr>
          <a:xfrm>
            <a:off x="5111483" y="4032869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</a:t>
            </a:r>
            <a:r>
              <a:rPr lang="en" sz="1100"/>
              <a:t> : 7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6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367" name="Google Shape;367;p3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68" name="Google Shape;3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 txBox="1"/>
          <p:nvPr/>
        </p:nvSpPr>
        <p:spPr>
          <a:xfrm>
            <a:off x="13525" y="1012200"/>
            <a:ext cx="379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While priority queue (Q) contains two or more nodes</a:t>
            </a:r>
            <a:endParaRPr/>
          </a:p>
        </p:txBody>
      </p:sp>
      <p:sp>
        <p:nvSpPr>
          <p:cNvPr id="370" name="Google Shape;370;p36"/>
          <p:cNvSpPr/>
          <p:nvPr/>
        </p:nvSpPr>
        <p:spPr>
          <a:xfrm>
            <a:off x="4677325" y="109425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6"/>
          <p:cNvSpPr/>
          <p:nvPr/>
        </p:nvSpPr>
        <p:spPr>
          <a:xfrm>
            <a:off x="5321725" y="109425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6"/>
          <p:cNvSpPr/>
          <p:nvPr/>
        </p:nvSpPr>
        <p:spPr>
          <a:xfrm>
            <a:off x="5966125" y="109425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6"/>
          <p:cNvSpPr/>
          <p:nvPr/>
        </p:nvSpPr>
        <p:spPr>
          <a:xfrm>
            <a:off x="6610525" y="109425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6"/>
          <p:cNvSpPr/>
          <p:nvPr/>
        </p:nvSpPr>
        <p:spPr>
          <a:xfrm>
            <a:off x="7254925" y="109425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5" name="Google Shape;375;p36"/>
          <p:cNvCxnSpPr>
            <a:stCxn id="370" idx="2"/>
          </p:cNvCxnSpPr>
          <p:nvPr/>
        </p:nvCxnSpPr>
        <p:spPr>
          <a:xfrm>
            <a:off x="4999525" y="138915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6" name="Google Shape;376;p36"/>
          <p:cNvSpPr/>
          <p:nvPr/>
        </p:nvSpPr>
        <p:spPr>
          <a:xfrm>
            <a:off x="4752725" y="179342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cxnSp>
        <p:nvCxnSpPr>
          <p:cNvPr id="377" name="Google Shape;377;p36"/>
          <p:cNvCxnSpPr/>
          <p:nvPr/>
        </p:nvCxnSpPr>
        <p:spPr>
          <a:xfrm>
            <a:off x="5685325" y="138915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8" name="Google Shape;378;p36"/>
          <p:cNvSpPr/>
          <p:nvPr/>
        </p:nvSpPr>
        <p:spPr>
          <a:xfrm>
            <a:off x="5438525" y="179342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 : 4</a:t>
            </a:r>
            <a:endParaRPr sz="1100"/>
          </a:p>
        </p:txBody>
      </p:sp>
      <p:cxnSp>
        <p:nvCxnSpPr>
          <p:cNvPr id="379" name="Google Shape;379;p36"/>
          <p:cNvCxnSpPr/>
          <p:nvPr/>
        </p:nvCxnSpPr>
        <p:spPr>
          <a:xfrm>
            <a:off x="6329550" y="1389138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0" name="Google Shape;380;p36"/>
          <p:cNvSpPr/>
          <p:nvPr/>
        </p:nvSpPr>
        <p:spPr>
          <a:xfrm>
            <a:off x="6082750" y="1793413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 : 5</a:t>
            </a:r>
            <a:endParaRPr sz="1100"/>
          </a:p>
        </p:txBody>
      </p:sp>
      <p:cxnSp>
        <p:nvCxnSpPr>
          <p:cNvPr id="381" name="Google Shape;381;p36"/>
          <p:cNvCxnSpPr/>
          <p:nvPr/>
        </p:nvCxnSpPr>
        <p:spPr>
          <a:xfrm>
            <a:off x="6950710" y="1384669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" name="Google Shape;382;p36"/>
          <p:cNvSpPr/>
          <p:nvPr/>
        </p:nvSpPr>
        <p:spPr>
          <a:xfrm>
            <a:off x="6703910" y="1788944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 : 6</a:t>
            </a:r>
            <a:endParaRPr sz="1100"/>
          </a:p>
        </p:txBody>
      </p:sp>
      <p:cxnSp>
        <p:nvCxnSpPr>
          <p:cNvPr id="383" name="Google Shape;383;p36"/>
          <p:cNvCxnSpPr/>
          <p:nvPr/>
        </p:nvCxnSpPr>
        <p:spPr>
          <a:xfrm>
            <a:off x="7595383" y="1384669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4" name="Google Shape;384;p36"/>
          <p:cNvSpPr/>
          <p:nvPr/>
        </p:nvSpPr>
        <p:spPr>
          <a:xfrm>
            <a:off x="7348583" y="1788944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 : 7</a:t>
            </a:r>
            <a:endParaRPr sz="1100"/>
          </a:p>
        </p:txBody>
      </p:sp>
      <p:sp>
        <p:nvSpPr>
          <p:cNvPr id="385" name="Google Shape;385;p36"/>
          <p:cNvSpPr txBox="1"/>
          <p:nvPr/>
        </p:nvSpPr>
        <p:spPr>
          <a:xfrm>
            <a:off x="139075" y="15876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Create new node, z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6" name="Google Shape;386;p36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387" name="Google Shape;387;p36"/>
          <p:cNvSpPr txBox="1"/>
          <p:nvPr/>
        </p:nvSpPr>
        <p:spPr>
          <a:xfrm>
            <a:off x="139075" y="19416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X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8" name="Google Shape;388;p36"/>
          <p:cNvSpPr/>
          <p:nvPr/>
        </p:nvSpPr>
        <p:spPr>
          <a:xfrm>
            <a:off x="3810925" y="4066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sp>
        <p:nvSpPr>
          <p:cNvPr id="389" name="Google Shape;389;p36"/>
          <p:cNvSpPr txBox="1"/>
          <p:nvPr/>
        </p:nvSpPr>
        <p:spPr>
          <a:xfrm>
            <a:off x="3246325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  =</a:t>
            </a:r>
            <a:endParaRPr/>
          </a:p>
        </p:txBody>
      </p:sp>
      <p:sp>
        <p:nvSpPr>
          <p:cNvPr id="390" name="Google Shape;390;p36"/>
          <p:cNvSpPr txBox="1"/>
          <p:nvPr/>
        </p:nvSpPr>
        <p:spPr>
          <a:xfrm>
            <a:off x="139075" y="2295172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Y</a:t>
            </a:r>
            <a:r>
              <a:rPr lang="en">
                <a:solidFill>
                  <a:schemeClr val="dk1"/>
                </a:solidFill>
              </a:rPr>
              <a:t>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1" name="Google Shape;391;p36"/>
          <p:cNvSpPr/>
          <p:nvPr/>
        </p:nvSpPr>
        <p:spPr>
          <a:xfrm>
            <a:off x="6049100" y="4066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</a:t>
            </a:r>
            <a:r>
              <a:rPr lang="en" sz="1100"/>
              <a:t> : 4</a:t>
            </a:r>
            <a:endParaRPr sz="1100"/>
          </a:p>
        </p:txBody>
      </p:sp>
      <p:sp>
        <p:nvSpPr>
          <p:cNvPr id="392" name="Google Shape;392;p36"/>
          <p:cNvSpPr txBox="1"/>
          <p:nvPr/>
        </p:nvSpPr>
        <p:spPr>
          <a:xfrm>
            <a:off x="5484500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</a:t>
            </a:r>
            <a:r>
              <a:rPr lang="en">
                <a:solidFill>
                  <a:schemeClr val="dk1"/>
                </a:solidFill>
              </a:rPr>
              <a:t>  =</a:t>
            </a:r>
            <a:endParaRPr/>
          </a:p>
        </p:txBody>
      </p:sp>
      <p:cxnSp>
        <p:nvCxnSpPr>
          <p:cNvPr id="393" name="Google Shape;393;p36"/>
          <p:cNvCxnSpPr>
            <a:stCxn id="386" idx="3"/>
            <a:endCxn id="388" idx="0"/>
          </p:cNvCxnSpPr>
          <p:nvPr/>
        </p:nvCxnSpPr>
        <p:spPr>
          <a:xfrm flipH="1">
            <a:off x="4057569" y="334266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4" name="Google Shape;394;p36"/>
          <p:cNvSpPr txBox="1"/>
          <p:nvPr/>
        </p:nvSpPr>
        <p:spPr>
          <a:xfrm>
            <a:off x="139075" y="265574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left</a:t>
            </a:r>
            <a:r>
              <a:rPr lang="en">
                <a:solidFill>
                  <a:schemeClr val="dk1"/>
                </a:solidFill>
              </a:rPr>
              <a:t> = X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5" name="Google Shape;395;p36"/>
          <p:cNvSpPr txBox="1"/>
          <p:nvPr/>
        </p:nvSpPr>
        <p:spPr>
          <a:xfrm>
            <a:off x="139075" y="3002709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right</a:t>
            </a:r>
            <a:r>
              <a:rPr lang="en">
                <a:solidFill>
                  <a:schemeClr val="dk1"/>
                </a:solidFill>
              </a:rPr>
              <a:t> = Y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396" name="Google Shape;396;p36"/>
          <p:cNvCxnSpPr>
            <a:stCxn id="386" idx="5"/>
          </p:cNvCxnSpPr>
          <p:nvPr/>
        </p:nvCxnSpPr>
        <p:spPr>
          <a:xfrm>
            <a:off x="5088931" y="334266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7" name="Google Shape;397;p36"/>
          <p:cNvSpPr txBox="1"/>
          <p:nvPr/>
        </p:nvSpPr>
        <p:spPr>
          <a:xfrm>
            <a:off x="135640" y="33698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= X.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+ Y.</a:t>
            </a:r>
            <a:r>
              <a:rPr i="1" lang="en">
                <a:solidFill>
                  <a:schemeClr val="dk1"/>
                </a:solidFill>
              </a:rPr>
              <a:t>freq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398" name="Google Shape;398;p36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  <p:sp>
        <p:nvSpPr>
          <p:cNvPr id="399" name="Google Shape;399;p36"/>
          <p:cNvSpPr txBox="1"/>
          <p:nvPr/>
        </p:nvSpPr>
        <p:spPr>
          <a:xfrm>
            <a:off x="4272775" y="98057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400" name="Google Shape;400;p36"/>
          <p:cNvSpPr txBox="1"/>
          <p:nvPr/>
        </p:nvSpPr>
        <p:spPr>
          <a:xfrm>
            <a:off x="135640" y="37700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Insert(Q, z)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01" name="Google Shape;401;p36"/>
          <p:cNvSpPr/>
          <p:nvPr/>
        </p:nvSpPr>
        <p:spPr>
          <a:xfrm>
            <a:off x="7899325" y="109425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2" name="Google Shape;402;p36"/>
          <p:cNvCxnSpPr>
            <a:stCxn id="401" idx="2"/>
          </p:cNvCxnSpPr>
          <p:nvPr/>
        </p:nvCxnSpPr>
        <p:spPr>
          <a:xfrm>
            <a:off x="8221525" y="138915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3" name="Google Shape;403;p36"/>
          <p:cNvSpPr/>
          <p:nvPr/>
        </p:nvSpPr>
        <p:spPr>
          <a:xfrm>
            <a:off x="7974725" y="179342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IU : 7</a:t>
            </a:r>
            <a:endParaRPr sz="1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7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409" name="Google Shape;409;p3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10" name="Google Shape;41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7"/>
          <p:cNvSpPr txBox="1"/>
          <p:nvPr/>
        </p:nvSpPr>
        <p:spPr>
          <a:xfrm>
            <a:off x="13525" y="1012200"/>
            <a:ext cx="379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While priority queue (Q) contains two or more nodes</a:t>
            </a:r>
            <a:endParaRPr/>
          </a:p>
        </p:txBody>
      </p:sp>
      <p:sp>
        <p:nvSpPr>
          <p:cNvPr id="412" name="Google Shape;412;p37"/>
          <p:cNvSpPr/>
          <p:nvPr/>
        </p:nvSpPr>
        <p:spPr>
          <a:xfrm>
            <a:off x="4766275" y="11220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7"/>
          <p:cNvSpPr/>
          <p:nvPr/>
        </p:nvSpPr>
        <p:spPr>
          <a:xfrm>
            <a:off x="5410675" y="11220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37"/>
          <p:cNvSpPr/>
          <p:nvPr/>
        </p:nvSpPr>
        <p:spPr>
          <a:xfrm>
            <a:off x="6055075" y="11220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5" name="Google Shape;415;p37"/>
          <p:cNvCxnSpPr/>
          <p:nvPr/>
        </p:nvCxnSpPr>
        <p:spPr>
          <a:xfrm>
            <a:off x="5129700" y="14169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6" name="Google Shape;416;p37"/>
          <p:cNvSpPr/>
          <p:nvPr/>
        </p:nvSpPr>
        <p:spPr>
          <a:xfrm>
            <a:off x="4882900" y="1821238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 : 5</a:t>
            </a:r>
            <a:endParaRPr sz="1100"/>
          </a:p>
        </p:txBody>
      </p:sp>
      <p:cxnSp>
        <p:nvCxnSpPr>
          <p:cNvPr id="417" name="Google Shape;417;p37"/>
          <p:cNvCxnSpPr/>
          <p:nvPr/>
        </p:nvCxnSpPr>
        <p:spPr>
          <a:xfrm>
            <a:off x="5750860" y="14124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8" name="Google Shape;418;p37"/>
          <p:cNvSpPr/>
          <p:nvPr/>
        </p:nvSpPr>
        <p:spPr>
          <a:xfrm>
            <a:off x="5504060" y="1816769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 : 6</a:t>
            </a:r>
            <a:endParaRPr sz="1100"/>
          </a:p>
        </p:txBody>
      </p:sp>
      <p:cxnSp>
        <p:nvCxnSpPr>
          <p:cNvPr id="419" name="Google Shape;419;p37"/>
          <p:cNvCxnSpPr/>
          <p:nvPr/>
        </p:nvCxnSpPr>
        <p:spPr>
          <a:xfrm>
            <a:off x="6395533" y="14124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0" name="Google Shape;420;p37"/>
          <p:cNvSpPr/>
          <p:nvPr/>
        </p:nvSpPr>
        <p:spPr>
          <a:xfrm>
            <a:off x="6148733" y="1816769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 : 7</a:t>
            </a:r>
            <a:endParaRPr sz="1100"/>
          </a:p>
        </p:txBody>
      </p:sp>
      <p:sp>
        <p:nvSpPr>
          <p:cNvPr id="421" name="Google Shape;421;p37"/>
          <p:cNvSpPr txBox="1"/>
          <p:nvPr/>
        </p:nvSpPr>
        <p:spPr>
          <a:xfrm>
            <a:off x="139075" y="15876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Create new node, z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2" name="Google Shape;422;p37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423" name="Google Shape;423;p37"/>
          <p:cNvSpPr txBox="1"/>
          <p:nvPr/>
        </p:nvSpPr>
        <p:spPr>
          <a:xfrm>
            <a:off x="139075" y="19416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X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4" name="Google Shape;424;p37"/>
          <p:cNvSpPr/>
          <p:nvPr/>
        </p:nvSpPr>
        <p:spPr>
          <a:xfrm>
            <a:off x="3810925" y="4066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</a:t>
            </a:r>
            <a:r>
              <a:rPr lang="en" sz="1000"/>
              <a:t> : 5</a:t>
            </a:r>
            <a:endParaRPr sz="1000"/>
          </a:p>
        </p:txBody>
      </p:sp>
      <p:sp>
        <p:nvSpPr>
          <p:cNvPr id="425" name="Google Shape;425;p37"/>
          <p:cNvSpPr txBox="1"/>
          <p:nvPr/>
        </p:nvSpPr>
        <p:spPr>
          <a:xfrm>
            <a:off x="3246325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  =</a:t>
            </a:r>
            <a:endParaRPr/>
          </a:p>
        </p:txBody>
      </p:sp>
      <p:sp>
        <p:nvSpPr>
          <p:cNvPr id="426" name="Google Shape;426;p37"/>
          <p:cNvSpPr txBox="1"/>
          <p:nvPr/>
        </p:nvSpPr>
        <p:spPr>
          <a:xfrm>
            <a:off x="139075" y="2295172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Y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7" name="Google Shape;427;p37"/>
          <p:cNvSpPr/>
          <p:nvPr/>
        </p:nvSpPr>
        <p:spPr>
          <a:xfrm>
            <a:off x="6049100" y="4066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</a:t>
            </a:r>
            <a:r>
              <a:rPr lang="en" sz="1100"/>
              <a:t> : 6</a:t>
            </a:r>
            <a:endParaRPr sz="1100"/>
          </a:p>
        </p:txBody>
      </p:sp>
      <p:sp>
        <p:nvSpPr>
          <p:cNvPr id="428" name="Google Shape;428;p37"/>
          <p:cNvSpPr txBox="1"/>
          <p:nvPr/>
        </p:nvSpPr>
        <p:spPr>
          <a:xfrm>
            <a:off x="5484500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  =</a:t>
            </a:r>
            <a:endParaRPr/>
          </a:p>
        </p:txBody>
      </p:sp>
      <p:cxnSp>
        <p:nvCxnSpPr>
          <p:cNvPr id="429" name="Google Shape;429;p37"/>
          <p:cNvCxnSpPr>
            <a:stCxn id="422" idx="3"/>
            <a:endCxn id="424" idx="0"/>
          </p:cNvCxnSpPr>
          <p:nvPr/>
        </p:nvCxnSpPr>
        <p:spPr>
          <a:xfrm flipH="1">
            <a:off x="4057569" y="334266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0" name="Google Shape;430;p37"/>
          <p:cNvSpPr txBox="1"/>
          <p:nvPr/>
        </p:nvSpPr>
        <p:spPr>
          <a:xfrm>
            <a:off x="139075" y="265574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left</a:t>
            </a:r>
            <a:r>
              <a:rPr lang="en">
                <a:solidFill>
                  <a:schemeClr val="dk1"/>
                </a:solidFill>
              </a:rPr>
              <a:t> = X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1" name="Google Shape;431;p37"/>
          <p:cNvSpPr txBox="1"/>
          <p:nvPr/>
        </p:nvSpPr>
        <p:spPr>
          <a:xfrm>
            <a:off x="139075" y="3002709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right</a:t>
            </a:r>
            <a:r>
              <a:rPr lang="en">
                <a:solidFill>
                  <a:schemeClr val="dk1"/>
                </a:solidFill>
              </a:rPr>
              <a:t> = Y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32" name="Google Shape;432;p37"/>
          <p:cNvCxnSpPr>
            <a:stCxn id="422" idx="5"/>
          </p:cNvCxnSpPr>
          <p:nvPr/>
        </p:nvCxnSpPr>
        <p:spPr>
          <a:xfrm>
            <a:off x="5088931" y="334266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3" name="Google Shape;433;p37"/>
          <p:cNvSpPr txBox="1"/>
          <p:nvPr/>
        </p:nvSpPr>
        <p:spPr>
          <a:xfrm>
            <a:off x="135640" y="33698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= X.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+ Y.</a:t>
            </a:r>
            <a:r>
              <a:rPr i="1" lang="en">
                <a:solidFill>
                  <a:schemeClr val="dk1"/>
                </a:solidFill>
              </a:rPr>
              <a:t>freq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34" name="Google Shape;434;p37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11</a:t>
            </a:r>
            <a:endParaRPr sz="1000"/>
          </a:p>
        </p:txBody>
      </p:sp>
      <p:sp>
        <p:nvSpPr>
          <p:cNvPr id="435" name="Google Shape;435;p37"/>
          <p:cNvSpPr txBox="1"/>
          <p:nvPr/>
        </p:nvSpPr>
        <p:spPr>
          <a:xfrm>
            <a:off x="4272775" y="98057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436" name="Google Shape;436;p37"/>
          <p:cNvSpPr txBox="1"/>
          <p:nvPr/>
        </p:nvSpPr>
        <p:spPr>
          <a:xfrm>
            <a:off x="135640" y="37700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Insert(Q, z)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37" name="Google Shape;437;p37"/>
          <p:cNvSpPr/>
          <p:nvPr/>
        </p:nvSpPr>
        <p:spPr>
          <a:xfrm>
            <a:off x="6699475" y="11220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8" name="Google Shape;438;p37"/>
          <p:cNvCxnSpPr>
            <a:stCxn id="437" idx="2"/>
          </p:cNvCxnSpPr>
          <p:nvPr/>
        </p:nvCxnSpPr>
        <p:spPr>
          <a:xfrm>
            <a:off x="7021675" y="1416975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9" name="Google Shape;439;p37"/>
          <p:cNvSpPr/>
          <p:nvPr/>
        </p:nvSpPr>
        <p:spPr>
          <a:xfrm>
            <a:off x="6774875" y="18212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IU : 7</a:t>
            </a:r>
            <a:endParaRPr sz="1000"/>
          </a:p>
        </p:txBody>
      </p:sp>
      <p:sp>
        <p:nvSpPr>
          <p:cNvPr id="440" name="Google Shape;440;p37"/>
          <p:cNvSpPr/>
          <p:nvPr/>
        </p:nvSpPr>
        <p:spPr>
          <a:xfrm>
            <a:off x="7350775" y="11220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1" name="Google Shape;441;p37"/>
          <p:cNvCxnSpPr/>
          <p:nvPr/>
        </p:nvCxnSpPr>
        <p:spPr>
          <a:xfrm>
            <a:off x="7714200" y="14169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2" name="Google Shape;442;p37"/>
          <p:cNvSpPr/>
          <p:nvPr/>
        </p:nvSpPr>
        <p:spPr>
          <a:xfrm>
            <a:off x="7467400" y="1821238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AO</a:t>
            </a:r>
            <a:r>
              <a:rPr lang="en" sz="700"/>
              <a:t> : 11</a:t>
            </a:r>
            <a:endParaRPr sz="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8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448" name="Google Shape;448;p3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49" name="Google Shape;4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8"/>
          <p:cNvSpPr txBox="1"/>
          <p:nvPr/>
        </p:nvSpPr>
        <p:spPr>
          <a:xfrm>
            <a:off x="13525" y="1012200"/>
            <a:ext cx="379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While priority queue (Q) contains two or more nodes</a:t>
            </a:r>
            <a:endParaRPr/>
          </a:p>
        </p:txBody>
      </p:sp>
      <p:sp>
        <p:nvSpPr>
          <p:cNvPr id="451" name="Google Shape;451;p38"/>
          <p:cNvSpPr/>
          <p:nvPr/>
        </p:nvSpPr>
        <p:spPr>
          <a:xfrm>
            <a:off x="476627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2" name="Google Shape;452;p38"/>
          <p:cNvCxnSpPr/>
          <p:nvPr/>
        </p:nvCxnSpPr>
        <p:spPr>
          <a:xfrm>
            <a:off x="5106733" y="13801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3" name="Google Shape;453;p38"/>
          <p:cNvSpPr/>
          <p:nvPr/>
        </p:nvSpPr>
        <p:spPr>
          <a:xfrm>
            <a:off x="4859933" y="1784469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 : 7</a:t>
            </a:r>
            <a:endParaRPr sz="1100"/>
          </a:p>
        </p:txBody>
      </p:sp>
      <p:sp>
        <p:nvSpPr>
          <p:cNvPr id="454" name="Google Shape;454;p38"/>
          <p:cNvSpPr txBox="1"/>
          <p:nvPr/>
        </p:nvSpPr>
        <p:spPr>
          <a:xfrm>
            <a:off x="139075" y="15876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Create new node, z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55" name="Google Shape;455;p38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456" name="Google Shape;456;p38"/>
          <p:cNvSpPr txBox="1"/>
          <p:nvPr/>
        </p:nvSpPr>
        <p:spPr>
          <a:xfrm>
            <a:off x="139075" y="19416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X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57" name="Google Shape;457;p38"/>
          <p:cNvSpPr/>
          <p:nvPr/>
        </p:nvSpPr>
        <p:spPr>
          <a:xfrm>
            <a:off x="3810925" y="4066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</a:t>
            </a:r>
            <a:r>
              <a:rPr lang="en" sz="1000"/>
              <a:t> : 7</a:t>
            </a:r>
            <a:endParaRPr sz="1000"/>
          </a:p>
        </p:txBody>
      </p:sp>
      <p:sp>
        <p:nvSpPr>
          <p:cNvPr id="458" name="Google Shape;458;p38"/>
          <p:cNvSpPr txBox="1"/>
          <p:nvPr/>
        </p:nvSpPr>
        <p:spPr>
          <a:xfrm>
            <a:off x="3246325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  =</a:t>
            </a:r>
            <a:endParaRPr/>
          </a:p>
        </p:txBody>
      </p:sp>
      <p:sp>
        <p:nvSpPr>
          <p:cNvPr id="459" name="Google Shape;459;p38"/>
          <p:cNvSpPr txBox="1"/>
          <p:nvPr/>
        </p:nvSpPr>
        <p:spPr>
          <a:xfrm>
            <a:off x="139075" y="2295172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Y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0" name="Google Shape;460;p38"/>
          <p:cNvSpPr/>
          <p:nvPr/>
        </p:nvSpPr>
        <p:spPr>
          <a:xfrm>
            <a:off x="6049100" y="40663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IU</a:t>
            </a:r>
            <a:r>
              <a:rPr lang="en" sz="1000"/>
              <a:t> : 7</a:t>
            </a:r>
            <a:endParaRPr sz="1000"/>
          </a:p>
        </p:txBody>
      </p:sp>
      <p:sp>
        <p:nvSpPr>
          <p:cNvPr id="461" name="Google Shape;461;p38"/>
          <p:cNvSpPr txBox="1"/>
          <p:nvPr/>
        </p:nvSpPr>
        <p:spPr>
          <a:xfrm>
            <a:off x="5484500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  =</a:t>
            </a:r>
            <a:endParaRPr/>
          </a:p>
        </p:txBody>
      </p:sp>
      <p:cxnSp>
        <p:nvCxnSpPr>
          <p:cNvPr id="462" name="Google Shape;462;p38"/>
          <p:cNvCxnSpPr>
            <a:stCxn id="455" idx="3"/>
            <a:endCxn id="457" idx="0"/>
          </p:cNvCxnSpPr>
          <p:nvPr/>
        </p:nvCxnSpPr>
        <p:spPr>
          <a:xfrm flipH="1">
            <a:off x="4057569" y="334266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3" name="Google Shape;463;p38"/>
          <p:cNvSpPr txBox="1"/>
          <p:nvPr/>
        </p:nvSpPr>
        <p:spPr>
          <a:xfrm>
            <a:off x="139075" y="265574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left</a:t>
            </a:r>
            <a:r>
              <a:rPr lang="en">
                <a:solidFill>
                  <a:schemeClr val="dk1"/>
                </a:solidFill>
              </a:rPr>
              <a:t> = X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4" name="Google Shape;464;p38"/>
          <p:cNvSpPr txBox="1"/>
          <p:nvPr/>
        </p:nvSpPr>
        <p:spPr>
          <a:xfrm>
            <a:off x="139075" y="3002709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right</a:t>
            </a:r>
            <a:r>
              <a:rPr lang="en">
                <a:solidFill>
                  <a:schemeClr val="dk1"/>
                </a:solidFill>
              </a:rPr>
              <a:t> = Y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65" name="Google Shape;465;p38"/>
          <p:cNvCxnSpPr>
            <a:stCxn id="455" idx="5"/>
          </p:cNvCxnSpPr>
          <p:nvPr/>
        </p:nvCxnSpPr>
        <p:spPr>
          <a:xfrm>
            <a:off x="5088931" y="334266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6" name="Google Shape;466;p38"/>
          <p:cNvSpPr txBox="1"/>
          <p:nvPr/>
        </p:nvSpPr>
        <p:spPr>
          <a:xfrm>
            <a:off x="135640" y="33698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= X.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+ Y.</a:t>
            </a:r>
            <a:r>
              <a:rPr i="1" lang="en">
                <a:solidFill>
                  <a:schemeClr val="dk1"/>
                </a:solidFill>
              </a:rPr>
              <a:t>freq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67" name="Google Shape;467;p38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14</a:t>
            </a:r>
            <a:endParaRPr sz="1000"/>
          </a:p>
        </p:txBody>
      </p:sp>
      <p:sp>
        <p:nvSpPr>
          <p:cNvPr id="468" name="Google Shape;468;p38"/>
          <p:cNvSpPr txBox="1"/>
          <p:nvPr/>
        </p:nvSpPr>
        <p:spPr>
          <a:xfrm>
            <a:off x="4272775" y="98057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469" name="Google Shape;469;p38"/>
          <p:cNvSpPr txBox="1"/>
          <p:nvPr/>
        </p:nvSpPr>
        <p:spPr>
          <a:xfrm>
            <a:off x="135640" y="37700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Insert(Q, z)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70" name="Google Shape;470;p38"/>
          <p:cNvSpPr/>
          <p:nvPr/>
        </p:nvSpPr>
        <p:spPr>
          <a:xfrm>
            <a:off x="541067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1" name="Google Shape;471;p38"/>
          <p:cNvCxnSpPr>
            <a:stCxn id="470" idx="2"/>
          </p:cNvCxnSpPr>
          <p:nvPr/>
        </p:nvCxnSpPr>
        <p:spPr>
          <a:xfrm>
            <a:off x="5732875" y="1384675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2" name="Google Shape;472;p38"/>
          <p:cNvSpPr/>
          <p:nvPr/>
        </p:nvSpPr>
        <p:spPr>
          <a:xfrm>
            <a:off x="5486075" y="17889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IU : 7</a:t>
            </a:r>
            <a:endParaRPr sz="1000"/>
          </a:p>
        </p:txBody>
      </p:sp>
      <p:sp>
        <p:nvSpPr>
          <p:cNvPr id="473" name="Google Shape;473;p38"/>
          <p:cNvSpPr/>
          <p:nvPr/>
        </p:nvSpPr>
        <p:spPr>
          <a:xfrm>
            <a:off x="606197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4" name="Google Shape;474;p38"/>
          <p:cNvCxnSpPr/>
          <p:nvPr/>
        </p:nvCxnSpPr>
        <p:spPr>
          <a:xfrm>
            <a:off x="6425400" y="13846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5" name="Google Shape;475;p38"/>
          <p:cNvSpPr/>
          <p:nvPr/>
        </p:nvSpPr>
        <p:spPr>
          <a:xfrm>
            <a:off x="6178600" y="1788938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AO : 11</a:t>
            </a:r>
            <a:endParaRPr sz="700"/>
          </a:p>
        </p:txBody>
      </p:sp>
      <p:sp>
        <p:nvSpPr>
          <p:cNvPr id="476" name="Google Shape;476;p38"/>
          <p:cNvSpPr/>
          <p:nvPr/>
        </p:nvSpPr>
        <p:spPr>
          <a:xfrm>
            <a:off x="671327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7" name="Google Shape;477;p38"/>
          <p:cNvCxnSpPr/>
          <p:nvPr/>
        </p:nvCxnSpPr>
        <p:spPr>
          <a:xfrm>
            <a:off x="7053733" y="13801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8" name="Google Shape;478;p38"/>
          <p:cNvSpPr/>
          <p:nvPr/>
        </p:nvSpPr>
        <p:spPr>
          <a:xfrm>
            <a:off x="6806922" y="1784475"/>
            <a:ext cx="7068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EIU : 14</a:t>
            </a:r>
            <a:endParaRPr sz="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9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484" name="Google Shape;484;p3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85" name="Google Shape;4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9"/>
          <p:cNvSpPr txBox="1"/>
          <p:nvPr/>
        </p:nvSpPr>
        <p:spPr>
          <a:xfrm>
            <a:off x="13525" y="1012200"/>
            <a:ext cx="379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While priority queue (Q) contains two or more nodes</a:t>
            </a:r>
            <a:endParaRPr/>
          </a:p>
        </p:txBody>
      </p:sp>
      <p:sp>
        <p:nvSpPr>
          <p:cNvPr id="487" name="Google Shape;487;p39"/>
          <p:cNvSpPr txBox="1"/>
          <p:nvPr/>
        </p:nvSpPr>
        <p:spPr>
          <a:xfrm>
            <a:off x="139075" y="15876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Create new node, z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88" name="Google Shape;488;p39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489" name="Google Shape;489;p39"/>
          <p:cNvSpPr txBox="1"/>
          <p:nvPr/>
        </p:nvSpPr>
        <p:spPr>
          <a:xfrm>
            <a:off x="139075" y="19416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X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0" name="Google Shape;490;p39"/>
          <p:cNvSpPr/>
          <p:nvPr/>
        </p:nvSpPr>
        <p:spPr>
          <a:xfrm>
            <a:off x="3810925" y="4066350"/>
            <a:ext cx="6444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AO</a:t>
            </a:r>
            <a:r>
              <a:rPr lang="en" sz="1000"/>
              <a:t> : 11</a:t>
            </a:r>
            <a:endParaRPr sz="1000"/>
          </a:p>
        </p:txBody>
      </p:sp>
      <p:sp>
        <p:nvSpPr>
          <p:cNvPr id="491" name="Google Shape;491;p39"/>
          <p:cNvSpPr txBox="1"/>
          <p:nvPr/>
        </p:nvSpPr>
        <p:spPr>
          <a:xfrm>
            <a:off x="3246325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  =</a:t>
            </a:r>
            <a:endParaRPr/>
          </a:p>
        </p:txBody>
      </p:sp>
      <p:sp>
        <p:nvSpPr>
          <p:cNvPr id="492" name="Google Shape;492;p39"/>
          <p:cNvSpPr txBox="1"/>
          <p:nvPr/>
        </p:nvSpPr>
        <p:spPr>
          <a:xfrm>
            <a:off x="139075" y="2295172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Y = Extract_Min()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3" name="Google Shape;493;p39"/>
          <p:cNvSpPr/>
          <p:nvPr/>
        </p:nvSpPr>
        <p:spPr>
          <a:xfrm>
            <a:off x="6049100" y="4066350"/>
            <a:ext cx="6444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</a:t>
            </a:r>
            <a:r>
              <a:rPr lang="en" sz="1000"/>
              <a:t>IU : 14</a:t>
            </a:r>
            <a:endParaRPr sz="1000"/>
          </a:p>
        </p:txBody>
      </p:sp>
      <p:sp>
        <p:nvSpPr>
          <p:cNvPr id="494" name="Google Shape;494;p39"/>
          <p:cNvSpPr txBox="1"/>
          <p:nvPr/>
        </p:nvSpPr>
        <p:spPr>
          <a:xfrm>
            <a:off x="5484500" y="39657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  =</a:t>
            </a:r>
            <a:endParaRPr/>
          </a:p>
        </p:txBody>
      </p:sp>
      <p:cxnSp>
        <p:nvCxnSpPr>
          <p:cNvPr id="495" name="Google Shape;495;p39"/>
          <p:cNvCxnSpPr>
            <a:stCxn id="488" idx="3"/>
            <a:endCxn id="490" idx="0"/>
          </p:cNvCxnSpPr>
          <p:nvPr/>
        </p:nvCxnSpPr>
        <p:spPr>
          <a:xfrm flipH="1">
            <a:off x="4133169" y="3342663"/>
            <a:ext cx="6312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6" name="Google Shape;496;p39"/>
          <p:cNvSpPr txBox="1"/>
          <p:nvPr/>
        </p:nvSpPr>
        <p:spPr>
          <a:xfrm>
            <a:off x="139075" y="265574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left</a:t>
            </a:r>
            <a:r>
              <a:rPr lang="en">
                <a:solidFill>
                  <a:schemeClr val="dk1"/>
                </a:solidFill>
              </a:rPr>
              <a:t> = X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7" name="Google Shape;497;p39"/>
          <p:cNvSpPr txBox="1"/>
          <p:nvPr/>
        </p:nvSpPr>
        <p:spPr>
          <a:xfrm>
            <a:off x="139075" y="3002709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right</a:t>
            </a:r>
            <a:r>
              <a:rPr lang="en">
                <a:solidFill>
                  <a:schemeClr val="dk1"/>
                </a:solidFill>
              </a:rPr>
              <a:t> = Y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498" name="Google Shape;498;p39"/>
          <p:cNvCxnSpPr>
            <a:stCxn id="488" idx="5"/>
          </p:cNvCxnSpPr>
          <p:nvPr/>
        </p:nvCxnSpPr>
        <p:spPr>
          <a:xfrm>
            <a:off x="5088931" y="334266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9" name="Google Shape;499;p39"/>
          <p:cNvSpPr txBox="1"/>
          <p:nvPr/>
        </p:nvSpPr>
        <p:spPr>
          <a:xfrm>
            <a:off x="135640" y="33698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Z.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= X.</a:t>
            </a:r>
            <a:r>
              <a:rPr i="1" lang="en">
                <a:solidFill>
                  <a:schemeClr val="dk1"/>
                </a:solidFill>
              </a:rPr>
              <a:t>freq</a:t>
            </a:r>
            <a:r>
              <a:rPr lang="en">
                <a:solidFill>
                  <a:schemeClr val="dk1"/>
                </a:solidFill>
              </a:rPr>
              <a:t> + Y.</a:t>
            </a:r>
            <a:r>
              <a:rPr i="1" lang="en">
                <a:solidFill>
                  <a:schemeClr val="dk1"/>
                </a:solidFill>
              </a:rPr>
              <a:t>freq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500" name="Google Shape;500;p39"/>
          <p:cNvSpPr/>
          <p:nvPr/>
        </p:nvSpPr>
        <p:spPr>
          <a:xfrm>
            <a:off x="4697150" y="30909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25</a:t>
            </a:r>
            <a:endParaRPr sz="1000"/>
          </a:p>
        </p:txBody>
      </p:sp>
      <p:sp>
        <p:nvSpPr>
          <p:cNvPr id="501" name="Google Shape;501;p39"/>
          <p:cNvSpPr txBox="1"/>
          <p:nvPr/>
        </p:nvSpPr>
        <p:spPr>
          <a:xfrm>
            <a:off x="4272775" y="98057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02" name="Google Shape;502;p39"/>
          <p:cNvSpPr txBox="1"/>
          <p:nvPr/>
        </p:nvSpPr>
        <p:spPr>
          <a:xfrm>
            <a:off x="135640" y="377003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Insert(Q, z)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503" name="Google Shape;503;p39"/>
          <p:cNvSpPr/>
          <p:nvPr/>
        </p:nvSpPr>
        <p:spPr>
          <a:xfrm>
            <a:off x="484277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4" name="Google Shape;504;p39"/>
          <p:cNvCxnSpPr/>
          <p:nvPr/>
        </p:nvCxnSpPr>
        <p:spPr>
          <a:xfrm>
            <a:off x="5206200" y="13846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5" name="Google Shape;505;p39"/>
          <p:cNvSpPr/>
          <p:nvPr/>
        </p:nvSpPr>
        <p:spPr>
          <a:xfrm>
            <a:off x="4959400" y="1788938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AO : 11</a:t>
            </a:r>
            <a:endParaRPr sz="700"/>
          </a:p>
        </p:txBody>
      </p:sp>
      <p:sp>
        <p:nvSpPr>
          <p:cNvPr id="506" name="Google Shape;506;p39"/>
          <p:cNvSpPr/>
          <p:nvPr/>
        </p:nvSpPr>
        <p:spPr>
          <a:xfrm>
            <a:off x="549407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7" name="Google Shape;507;p39"/>
          <p:cNvCxnSpPr/>
          <p:nvPr/>
        </p:nvCxnSpPr>
        <p:spPr>
          <a:xfrm>
            <a:off x="5834533" y="138019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8" name="Google Shape;508;p39"/>
          <p:cNvSpPr/>
          <p:nvPr/>
        </p:nvSpPr>
        <p:spPr>
          <a:xfrm>
            <a:off x="5587722" y="1784475"/>
            <a:ext cx="7068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EIU : 14</a:t>
            </a:r>
            <a:endParaRPr sz="900"/>
          </a:p>
        </p:txBody>
      </p:sp>
      <p:sp>
        <p:nvSpPr>
          <p:cNvPr id="509" name="Google Shape;509;p39"/>
          <p:cNvSpPr/>
          <p:nvPr/>
        </p:nvSpPr>
        <p:spPr>
          <a:xfrm>
            <a:off x="4844888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0" name="Google Shape;510;p39"/>
          <p:cNvCxnSpPr/>
          <p:nvPr/>
        </p:nvCxnSpPr>
        <p:spPr>
          <a:xfrm>
            <a:off x="5208313" y="13846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1" name="Google Shape;511;p39"/>
          <p:cNvSpPr/>
          <p:nvPr/>
        </p:nvSpPr>
        <p:spPr>
          <a:xfrm>
            <a:off x="4841263" y="1789075"/>
            <a:ext cx="7410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AOEIU : 25</a:t>
            </a:r>
            <a:endParaRPr sz="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0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517" name="Google Shape;517;p4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18" name="Google Shape;51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0"/>
          <p:cNvSpPr/>
          <p:nvPr/>
        </p:nvSpPr>
        <p:spPr>
          <a:xfrm>
            <a:off x="2090875" y="12333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0"/>
          <p:cNvSpPr/>
          <p:nvPr/>
        </p:nvSpPr>
        <p:spPr>
          <a:xfrm>
            <a:off x="2735275" y="12333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0"/>
          <p:cNvSpPr/>
          <p:nvPr/>
        </p:nvSpPr>
        <p:spPr>
          <a:xfrm>
            <a:off x="3379675" y="12333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0"/>
          <p:cNvSpPr/>
          <p:nvPr/>
        </p:nvSpPr>
        <p:spPr>
          <a:xfrm>
            <a:off x="4024075" y="12333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0"/>
          <p:cNvSpPr/>
          <p:nvPr/>
        </p:nvSpPr>
        <p:spPr>
          <a:xfrm>
            <a:off x="4668475" y="12333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4" name="Google Shape;524;p40"/>
          <p:cNvCxnSpPr>
            <a:stCxn id="519" idx="2"/>
          </p:cNvCxnSpPr>
          <p:nvPr/>
        </p:nvCxnSpPr>
        <p:spPr>
          <a:xfrm>
            <a:off x="2413075" y="152820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5" name="Google Shape;525;p40"/>
          <p:cNvSpPr/>
          <p:nvPr/>
        </p:nvSpPr>
        <p:spPr>
          <a:xfrm>
            <a:off x="2166275" y="193247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cxnSp>
        <p:nvCxnSpPr>
          <p:cNvPr id="526" name="Google Shape;526;p40"/>
          <p:cNvCxnSpPr/>
          <p:nvPr/>
        </p:nvCxnSpPr>
        <p:spPr>
          <a:xfrm>
            <a:off x="3098875" y="152820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7" name="Google Shape;527;p40"/>
          <p:cNvSpPr/>
          <p:nvPr/>
        </p:nvSpPr>
        <p:spPr>
          <a:xfrm>
            <a:off x="2852075" y="193247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 : 4</a:t>
            </a:r>
            <a:endParaRPr sz="1100"/>
          </a:p>
        </p:txBody>
      </p:sp>
      <p:cxnSp>
        <p:nvCxnSpPr>
          <p:cNvPr id="528" name="Google Shape;528;p40"/>
          <p:cNvCxnSpPr/>
          <p:nvPr/>
        </p:nvCxnSpPr>
        <p:spPr>
          <a:xfrm>
            <a:off x="3743100" y="1528188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9" name="Google Shape;529;p40"/>
          <p:cNvSpPr/>
          <p:nvPr/>
        </p:nvSpPr>
        <p:spPr>
          <a:xfrm>
            <a:off x="3496300" y="1932463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 : 5</a:t>
            </a:r>
            <a:endParaRPr sz="1100"/>
          </a:p>
        </p:txBody>
      </p:sp>
      <p:cxnSp>
        <p:nvCxnSpPr>
          <p:cNvPr id="530" name="Google Shape;530;p40"/>
          <p:cNvCxnSpPr/>
          <p:nvPr/>
        </p:nvCxnSpPr>
        <p:spPr>
          <a:xfrm>
            <a:off x="4364260" y="1523719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1" name="Google Shape;531;p40"/>
          <p:cNvSpPr/>
          <p:nvPr/>
        </p:nvSpPr>
        <p:spPr>
          <a:xfrm>
            <a:off x="4117460" y="1927994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 : 6</a:t>
            </a:r>
            <a:endParaRPr sz="1100"/>
          </a:p>
        </p:txBody>
      </p:sp>
      <p:cxnSp>
        <p:nvCxnSpPr>
          <p:cNvPr id="532" name="Google Shape;532;p40"/>
          <p:cNvCxnSpPr/>
          <p:nvPr/>
        </p:nvCxnSpPr>
        <p:spPr>
          <a:xfrm>
            <a:off x="5008933" y="1523719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3" name="Google Shape;533;p40"/>
          <p:cNvSpPr/>
          <p:nvPr/>
        </p:nvSpPr>
        <p:spPr>
          <a:xfrm>
            <a:off x="4762133" y="1927994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 : 7</a:t>
            </a:r>
            <a:endParaRPr sz="1100"/>
          </a:p>
        </p:txBody>
      </p:sp>
      <p:sp>
        <p:nvSpPr>
          <p:cNvPr id="534" name="Google Shape;534;p40"/>
          <p:cNvSpPr/>
          <p:nvPr/>
        </p:nvSpPr>
        <p:spPr>
          <a:xfrm>
            <a:off x="5437763" y="193427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IU</a:t>
            </a:r>
            <a:endParaRPr sz="1100"/>
          </a:p>
        </p:txBody>
      </p:sp>
      <p:sp>
        <p:nvSpPr>
          <p:cNvPr id="535" name="Google Shape;535;p40"/>
          <p:cNvSpPr/>
          <p:nvPr/>
        </p:nvSpPr>
        <p:spPr>
          <a:xfrm>
            <a:off x="4551538" y="290967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sp>
        <p:nvSpPr>
          <p:cNvPr id="536" name="Google Shape;536;p40"/>
          <p:cNvSpPr/>
          <p:nvPr/>
        </p:nvSpPr>
        <p:spPr>
          <a:xfrm>
            <a:off x="6789713" y="290967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 : 4</a:t>
            </a:r>
            <a:endParaRPr sz="1100"/>
          </a:p>
        </p:txBody>
      </p:sp>
      <p:cxnSp>
        <p:nvCxnSpPr>
          <p:cNvPr id="537" name="Google Shape;537;p40"/>
          <p:cNvCxnSpPr>
            <a:stCxn id="534" idx="3"/>
            <a:endCxn id="535" idx="0"/>
          </p:cNvCxnSpPr>
          <p:nvPr/>
        </p:nvCxnSpPr>
        <p:spPr>
          <a:xfrm flipH="1">
            <a:off x="4798181" y="2185988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8" name="Google Shape;538;p40"/>
          <p:cNvCxnSpPr>
            <a:stCxn id="534" idx="5"/>
          </p:cNvCxnSpPr>
          <p:nvPr/>
        </p:nvCxnSpPr>
        <p:spPr>
          <a:xfrm>
            <a:off x="5829544" y="2185988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9" name="Google Shape;539;p40"/>
          <p:cNvSpPr txBox="1"/>
          <p:nvPr/>
        </p:nvSpPr>
        <p:spPr>
          <a:xfrm>
            <a:off x="1686325" y="111962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40" name="Google Shape;540;p40"/>
          <p:cNvSpPr/>
          <p:nvPr/>
        </p:nvSpPr>
        <p:spPr>
          <a:xfrm>
            <a:off x="5312875" y="12333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1" name="Google Shape;541;p40"/>
          <p:cNvCxnSpPr>
            <a:stCxn id="540" idx="2"/>
          </p:cNvCxnSpPr>
          <p:nvPr/>
        </p:nvCxnSpPr>
        <p:spPr>
          <a:xfrm>
            <a:off x="5635075" y="152820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1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547" name="Google Shape;547;p4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8" name="Google Shape;54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1"/>
          <p:cNvSpPr/>
          <p:nvPr/>
        </p:nvSpPr>
        <p:spPr>
          <a:xfrm>
            <a:off x="2940300" y="11638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0" name="Google Shape;550;p41"/>
          <p:cNvCxnSpPr/>
          <p:nvPr/>
        </p:nvCxnSpPr>
        <p:spPr>
          <a:xfrm>
            <a:off x="3280758" y="1454219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1" name="Google Shape;551;p41"/>
          <p:cNvSpPr/>
          <p:nvPr/>
        </p:nvSpPr>
        <p:spPr>
          <a:xfrm>
            <a:off x="3033958" y="1858494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 : 7</a:t>
            </a:r>
            <a:endParaRPr sz="1100"/>
          </a:p>
        </p:txBody>
      </p:sp>
      <p:sp>
        <p:nvSpPr>
          <p:cNvPr id="552" name="Google Shape;552;p41"/>
          <p:cNvSpPr/>
          <p:nvPr/>
        </p:nvSpPr>
        <p:spPr>
          <a:xfrm>
            <a:off x="6809125" y="185850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553" name="Google Shape;553;p41"/>
          <p:cNvSpPr/>
          <p:nvPr/>
        </p:nvSpPr>
        <p:spPr>
          <a:xfrm>
            <a:off x="5922900" y="283390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 : 5</a:t>
            </a:r>
            <a:endParaRPr sz="1000"/>
          </a:p>
        </p:txBody>
      </p:sp>
      <p:sp>
        <p:nvSpPr>
          <p:cNvPr id="554" name="Google Shape;554;p41"/>
          <p:cNvSpPr/>
          <p:nvPr/>
        </p:nvSpPr>
        <p:spPr>
          <a:xfrm>
            <a:off x="8161075" y="283390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 : 6</a:t>
            </a:r>
            <a:endParaRPr sz="1100"/>
          </a:p>
        </p:txBody>
      </p:sp>
      <p:cxnSp>
        <p:nvCxnSpPr>
          <p:cNvPr id="555" name="Google Shape;555;p41"/>
          <p:cNvCxnSpPr>
            <a:stCxn id="552" idx="3"/>
            <a:endCxn id="553" idx="0"/>
          </p:cNvCxnSpPr>
          <p:nvPr/>
        </p:nvCxnSpPr>
        <p:spPr>
          <a:xfrm flipH="1">
            <a:off x="6169544" y="211021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6" name="Google Shape;556;p41"/>
          <p:cNvCxnSpPr>
            <a:stCxn id="552" idx="5"/>
          </p:cNvCxnSpPr>
          <p:nvPr/>
        </p:nvCxnSpPr>
        <p:spPr>
          <a:xfrm>
            <a:off x="7200906" y="211021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7" name="Google Shape;557;p41"/>
          <p:cNvSpPr/>
          <p:nvPr/>
        </p:nvSpPr>
        <p:spPr>
          <a:xfrm>
            <a:off x="6809125" y="185850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11</a:t>
            </a:r>
            <a:endParaRPr sz="1000"/>
          </a:p>
        </p:txBody>
      </p:sp>
      <p:sp>
        <p:nvSpPr>
          <p:cNvPr id="558" name="Google Shape;558;p41"/>
          <p:cNvSpPr txBox="1"/>
          <p:nvPr/>
        </p:nvSpPr>
        <p:spPr>
          <a:xfrm>
            <a:off x="1936700" y="1050100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59" name="Google Shape;559;p41"/>
          <p:cNvSpPr/>
          <p:nvPr/>
        </p:nvSpPr>
        <p:spPr>
          <a:xfrm>
            <a:off x="3584700" y="11638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0" name="Google Shape;560;p41"/>
          <p:cNvCxnSpPr>
            <a:stCxn id="559" idx="2"/>
          </p:cNvCxnSpPr>
          <p:nvPr/>
        </p:nvCxnSpPr>
        <p:spPr>
          <a:xfrm>
            <a:off x="3906900" y="1458700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1" name="Google Shape;561;p41"/>
          <p:cNvSpPr/>
          <p:nvPr/>
        </p:nvSpPr>
        <p:spPr>
          <a:xfrm>
            <a:off x="4236000" y="1163800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2" name="Google Shape;562;p41"/>
          <p:cNvCxnSpPr>
            <a:endCxn id="557" idx="1"/>
          </p:cNvCxnSpPr>
          <p:nvPr/>
        </p:nvCxnSpPr>
        <p:spPr>
          <a:xfrm>
            <a:off x="4603544" y="1458587"/>
            <a:ext cx="2272800" cy="44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3" name="Google Shape;563;p41"/>
          <p:cNvSpPr/>
          <p:nvPr/>
        </p:nvSpPr>
        <p:spPr>
          <a:xfrm>
            <a:off x="3674425" y="17623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564" name="Google Shape;564;p41"/>
          <p:cNvSpPr/>
          <p:nvPr/>
        </p:nvSpPr>
        <p:spPr>
          <a:xfrm>
            <a:off x="2788200" y="27377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sp>
        <p:nvSpPr>
          <p:cNvPr id="565" name="Google Shape;565;p41"/>
          <p:cNvSpPr/>
          <p:nvPr/>
        </p:nvSpPr>
        <p:spPr>
          <a:xfrm>
            <a:off x="5026375" y="27377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 : 4</a:t>
            </a:r>
            <a:endParaRPr sz="1100"/>
          </a:p>
        </p:txBody>
      </p:sp>
      <p:sp>
        <p:nvSpPr>
          <p:cNvPr id="566" name="Google Shape;566;p41"/>
          <p:cNvSpPr txBox="1"/>
          <p:nvPr/>
        </p:nvSpPr>
        <p:spPr>
          <a:xfrm>
            <a:off x="4461775" y="2637100"/>
            <a:ext cx="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  =</a:t>
            </a:r>
            <a:endParaRPr/>
          </a:p>
        </p:txBody>
      </p:sp>
      <p:cxnSp>
        <p:nvCxnSpPr>
          <p:cNvPr id="567" name="Google Shape;567;p41"/>
          <p:cNvCxnSpPr>
            <a:stCxn id="563" idx="3"/>
            <a:endCxn id="564" idx="0"/>
          </p:cNvCxnSpPr>
          <p:nvPr/>
        </p:nvCxnSpPr>
        <p:spPr>
          <a:xfrm flipH="1">
            <a:off x="3034844" y="201406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8" name="Google Shape;568;p41"/>
          <p:cNvCxnSpPr>
            <a:stCxn id="563" idx="5"/>
          </p:cNvCxnSpPr>
          <p:nvPr/>
        </p:nvCxnSpPr>
        <p:spPr>
          <a:xfrm>
            <a:off x="4066206" y="201406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9" name="Google Shape;569;p41"/>
          <p:cNvSpPr/>
          <p:nvPr/>
        </p:nvSpPr>
        <p:spPr>
          <a:xfrm>
            <a:off x="3674425" y="17623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2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575" name="Google Shape;575;p4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76" name="Google Shape;57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2"/>
          <p:cNvSpPr/>
          <p:nvPr/>
        </p:nvSpPr>
        <p:spPr>
          <a:xfrm>
            <a:off x="4092375" y="186792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578" name="Google Shape;578;p42"/>
          <p:cNvSpPr/>
          <p:nvPr/>
        </p:nvSpPr>
        <p:spPr>
          <a:xfrm>
            <a:off x="3206150" y="284332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 : 7</a:t>
            </a:r>
            <a:endParaRPr sz="1000"/>
          </a:p>
        </p:txBody>
      </p:sp>
      <p:cxnSp>
        <p:nvCxnSpPr>
          <p:cNvPr id="579" name="Google Shape;579;p42"/>
          <p:cNvCxnSpPr>
            <a:stCxn id="577" idx="3"/>
            <a:endCxn id="578" idx="0"/>
          </p:cNvCxnSpPr>
          <p:nvPr/>
        </p:nvCxnSpPr>
        <p:spPr>
          <a:xfrm flipH="1">
            <a:off x="3452794" y="2119638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0" name="Google Shape;580;p42"/>
          <p:cNvCxnSpPr>
            <a:stCxn id="577" idx="5"/>
          </p:cNvCxnSpPr>
          <p:nvPr/>
        </p:nvCxnSpPr>
        <p:spPr>
          <a:xfrm>
            <a:off x="4484156" y="2119638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1" name="Google Shape;581;p42"/>
          <p:cNvSpPr/>
          <p:nvPr/>
        </p:nvSpPr>
        <p:spPr>
          <a:xfrm>
            <a:off x="4092375" y="186792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14</a:t>
            </a:r>
            <a:endParaRPr sz="1000"/>
          </a:p>
        </p:txBody>
      </p:sp>
      <p:sp>
        <p:nvSpPr>
          <p:cNvPr id="582" name="Google Shape;582;p42"/>
          <p:cNvSpPr txBox="1"/>
          <p:nvPr/>
        </p:nvSpPr>
        <p:spPr>
          <a:xfrm>
            <a:off x="2669150" y="107792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583" name="Google Shape;583;p42"/>
          <p:cNvSpPr/>
          <p:nvPr/>
        </p:nvSpPr>
        <p:spPr>
          <a:xfrm>
            <a:off x="3312625" y="117322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4" name="Google Shape;584;p42"/>
          <p:cNvCxnSpPr/>
          <p:nvPr/>
        </p:nvCxnSpPr>
        <p:spPr>
          <a:xfrm>
            <a:off x="3676050" y="146811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5" name="Google Shape;585;p42"/>
          <p:cNvSpPr/>
          <p:nvPr/>
        </p:nvSpPr>
        <p:spPr>
          <a:xfrm>
            <a:off x="3429250" y="1872388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AO : 11</a:t>
            </a:r>
            <a:endParaRPr sz="700"/>
          </a:p>
        </p:txBody>
      </p:sp>
      <p:sp>
        <p:nvSpPr>
          <p:cNvPr id="586" name="Google Shape;586;p42"/>
          <p:cNvSpPr/>
          <p:nvPr/>
        </p:nvSpPr>
        <p:spPr>
          <a:xfrm>
            <a:off x="3963925" y="117322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7" name="Google Shape;587;p42"/>
          <p:cNvCxnSpPr/>
          <p:nvPr/>
        </p:nvCxnSpPr>
        <p:spPr>
          <a:xfrm>
            <a:off x="4304383" y="1463644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8" name="Google Shape;588;p42"/>
          <p:cNvSpPr/>
          <p:nvPr/>
        </p:nvSpPr>
        <p:spPr>
          <a:xfrm>
            <a:off x="5370363" y="280245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IU</a:t>
            </a:r>
            <a:endParaRPr sz="1100"/>
          </a:p>
        </p:txBody>
      </p:sp>
      <p:sp>
        <p:nvSpPr>
          <p:cNvPr id="589" name="Google Shape;589;p42"/>
          <p:cNvSpPr/>
          <p:nvPr/>
        </p:nvSpPr>
        <p:spPr>
          <a:xfrm>
            <a:off x="4484138" y="37778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sp>
        <p:nvSpPr>
          <p:cNvPr id="590" name="Google Shape;590;p42"/>
          <p:cNvSpPr/>
          <p:nvPr/>
        </p:nvSpPr>
        <p:spPr>
          <a:xfrm>
            <a:off x="6722313" y="377785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 : 4</a:t>
            </a:r>
            <a:endParaRPr sz="1100"/>
          </a:p>
        </p:txBody>
      </p:sp>
      <p:cxnSp>
        <p:nvCxnSpPr>
          <p:cNvPr id="591" name="Google Shape;591;p42"/>
          <p:cNvCxnSpPr>
            <a:stCxn id="588" idx="3"/>
            <a:endCxn id="589" idx="0"/>
          </p:cNvCxnSpPr>
          <p:nvPr/>
        </p:nvCxnSpPr>
        <p:spPr>
          <a:xfrm flipH="1">
            <a:off x="4730781" y="305416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2" name="Google Shape;592;p42"/>
          <p:cNvCxnSpPr>
            <a:stCxn id="588" idx="5"/>
          </p:cNvCxnSpPr>
          <p:nvPr/>
        </p:nvCxnSpPr>
        <p:spPr>
          <a:xfrm>
            <a:off x="5762144" y="305416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3"/>
          <p:cNvSpPr txBox="1"/>
          <p:nvPr>
            <p:ph idx="4294967295" type="title"/>
          </p:nvPr>
        </p:nvSpPr>
        <p:spPr>
          <a:xfrm>
            <a:off x="29325" y="200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Tree: Priority Queue</a:t>
            </a:r>
            <a:endParaRPr/>
          </a:p>
        </p:txBody>
      </p:sp>
      <p:cxnSp>
        <p:nvCxnSpPr>
          <p:cNvPr id="598" name="Google Shape;598;p4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9" name="Google Shape;5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0" name="Google Shape;600;p43"/>
          <p:cNvCxnSpPr>
            <a:stCxn id="601" idx="3"/>
            <a:endCxn id="602" idx="0"/>
          </p:cNvCxnSpPr>
          <p:nvPr/>
        </p:nvCxnSpPr>
        <p:spPr>
          <a:xfrm flipH="1">
            <a:off x="2512444" y="2040788"/>
            <a:ext cx="1355100" cy="70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1" name="Google Shape;601;p43"/>
          <p:cNvSpPr/>
          <p:nvPr/>
        </p:nvSpPr>
        <p:spPr>
          <a:xfrm>
            <a:off x="3800325" y="178907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25</a:t>
            </a:r>
            <a:endParaRPr sz="1000"/>
          </a:p>
        </p:txBody>
      </p:sp>
      <p:sp>
        <p:nvSpPr>
          <p:cNvPr id="603" name="Google Shape;603;p43"/>
          <p:cNvSpPr txBox="1"/>
          <p:nvPr/>
        </p:nvSpPr>
        <p:spPr>
          <a:xfrm>
            <a:off x="3090825" y="980575"/>
            <a:ext cx="493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</a:rPr>
              <a:t>Q</a:t>
            </a:r>
            <a:endParaRPr sz="1000">
              <a:solidFill>
                <a:srgbClr val="FF0000"/>
              </a:solidFill>
            </a:endParaRPr>
          </a:p>
        </p:txBody>
      </p:sp>
      <p:sp>
        <p:nvSpPr>
          <p:cNvPr id="604" name="Google Shape;604;p43"/>
          <p:cNvSpPr/>
          <p:nvPr/>
        </p:nvSpPr>
        <p:spPr>
          <a:xfrm>
            <a:off x="3660825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5" name="Google Shape;605;p43"/>
          <p:cNvCxnSpPr/>
          <p:nvPr/>
        </p:nvCxnSpPr>
        <p:spPr>
          <a:xfrm>
            <a:off x="4024250" y="13846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6" name="Google Shape;606;p43"/>
          <p:cNvSpPr/>
          <p:nvPr/>
        </p:nvSpPr>
        <p:spPr>
          <a:xfrm>
            <a:off x="3662938" y="1089775"/>
            <a:ext cx="644400" cy="2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7" name="Google Shape;607;p43"/>
          <p:cNvCxnSpPr/>
          <p:nvPr/>
        </p:nvCxnSpPr>
        <p:spPr>
          <a:xfrm>
            <a:off x="4026363" y="1384663"/>
            <a:ext cx="6900" cy="40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8" name="Google Shape;608;p43"/>
          <p:cNvSpPr/>
          <p:nvPr/>
        </p:nvSpPr>
        <p:spPr>
          <a:xfrm>
            <a:off x="4347600" y="369847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 : 7</a:t>
            </a:r>
            <a:endParaRPr sz="1000"/>
          </a:p>
        </p:txBody>
      </p:sp>
      <p:cxnSp>
        <p:nvCxnSpPr>
          <p:cNvPr id="609" name="Google Shape;609;p43"/>
          <p:cNvCxnSpPr>
            <a:endCxn id="608" idx="0"/>
          </p:cNvCxnSpPr>
          <p:nvPr/>
        </p:nvCxnSpPr>
        <p:spPr>
          <a:xfrm flipH="1">
            <a:off x="4594350" y="2974875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0" name="Google Shape;610;p43"/>
          <p:cNvCxnSpPr/>
          <p:nvPr/>
        </p:nvCxnSpPr>
        <p:spPr>
          <a:xfrm>
            <a:off x="5625606" y="2974788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1" name="Google Shape;611;p43"/>
          <p:cNvSpPr/>
          <p:nvPr/>
        </p:nvSpPr>
        <p:spPr>
          <a:xfrm>
            <a:off x="5233825" y="272307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14</a:t>
            </a:r>
            <a:endParaRPr sz="1000"/>
          </a:p>
        </p:txBody>
      </p:sp>
      <p:sp>
        <p:nvSpPr>
          <p:cNvPr id="612" name="Google Shape;612;p43"/>
          <p:cNvSpPr/>
          <p:nvPr/>
        </p:nvSpPr>
        <p:spPr>
          <a:xfrm>
            <a:off x="6511813" y="3657600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IU</a:t>
            </a:r>
            <a:endParaRPr sz="1100"/>
          </a:p>
        </p:txBody>
      </p:sp>
      <p:sp>
        <p:nvSpPr>
          <p:cNvPr id="613" name="Google Shape;613;p43"/>
          <p:cNvSpPr/>
          <p:nvPr/>
        </p:nvSpPr>
        <p:spPr>
          <a:xfrm>
            <a:off x="5625588" y="463300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 : 3</a:t>
            </a:r>
            <a:endParaRPr sz="1200"/>
          </a:p>
        </p:txBody>
      </p:sp>
      <p:sp>
        <p:nvSpPr>
          <p:cNvPr id="614" name="Google Shape;614;p43"/>
          <p:cNvSpPr/>
          <p:nvPr/>
        </p:nvSpPr>
        <p:spPr>
          <a:xfrm>
            <a:off x="7863763" y="4633000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U : 4</a:t>
            </a:r>
            <a:endParaRPr sz="1100"/>
          </a:p>
        </p:txBody>
      </p:sp>
      <p:cxnSp>
        <p:nvCxnSpPr>
          <p:cNvPr id="615" name="Google Shape;615;p43"/>
          <p:cNvCxnSpPr>
            <a:stCxn id="612" idx="3"/>
            <a:endCxn id="613" idx="0"/>
          </p:cNvCxnSpPr>
          <p:nvPr/>
        </p:nvCxnSpPr>
        <p:spPr>
          <a:xfrm flipH="1">
            <a:off x="5872231" y="3909313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6" name="Google Shape;616;p43"/>
          <p:cNvCxnSpPr>
            <a:stCxn id="612" idx="5"/>
          </p:cNvCxnSpPr>
          <p:nvPr/>
        </p:nvCxnSpPr>
        <p:spPr>
          <a:xfrm>
            <a:off x="6903594" y="3909313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7" name="Google Shape;617;p43"/>
          <p:cNvCxnSpPr>
            <a:stCxn id="601" idx="5"/>
            <a:endCxn id="611" idx="1"/>
          </p:cNvCxnSpPr>
          <p:nvPr/>
        </p:nvCxnSpPr>
        <p:spPr>
          <a:xfrm>
            <a:off x="4192106" y="2040788"/>
            <a:ext cx="1108800" cy="72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8" name="Google Shape;618;p43"/>
          <p:cNvSpPr/>
          <p:nvPr/>
        </p:nvSpPr>
        <p:spPr>
          <a:xfrm>
            <a:off x="2283025" y="274952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619" name="Google Shape;619;p43"/>
          <p:cNvSpPr/>
          <p:nvPr/>
        </p:nvSpPr>
        <p:spPr>
          <a:xfrm>
            <a:off x="1396800" y="372492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 : 5</a:t>
            </a:r>
            <a:endParaRPr sz="1000"/>
          </a:p>
        </p:txBody>
      </p:sp>
      <p:sp>
        <p:nvSpPr>
          <p:cNvPr id="620" name="Google Shape;620;p43"/>
          <p:cNvSpPr/>
          <p:nvPr/>
        </p:nvSpPr>
        <p:spPr>
          <a:xfrm>
            <a:off x="3634975" y="3724925"/>
            <a:ext cx="493500" cy="1989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 : 6</a:t>
            </a:r>
            <a:endParaRPr sz="1100"/>
          </a:p>
        </p:txBody>
      </p:sp>
      <p:cxnSp>
        <p:nvCxnSpPr>
          <p:cNvPr id="621" name="Google Shape;621;p43"/>
          <p:cNvCxnSpPr>
            <a:stCxn id="618" idx="3"/>
            <a:endCxn id="619" idx="0"/>
          </p:cNvCxnSpPr>
          <p:nvPr/>
        </p:nvCxnSpPr>
        <p:spPr>
          <a:xfrm flipH="1">
            <a:off x="1643444" y="3001238"/>
            <a:ext cx="706800" cy="72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2" name="Google Shape;622;p43"/>
          <p:cNvCxnSpPr>
            <a:stCxn id="618" idx="5"/>
          </p:cNvCxnSpPr>
          <p:nvPr/>
        </p:nvCxnSpPr>
        <p:spPr>
          <a:xfrm>
            <a:off x="2674806" y="3001238"/>
            <a:ext cx="1168500" cy="6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2" name="Google Shape;602;p43"/>
          <p:cNvSpPr/>
          <p:nvPr/>
        </p:nvSpPr>
        <p:spPr>
          <a:xfrm>
            <a:off x="2283025" y="2749525"/>
            <a:ext cx="459000" cy="294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11</a:t>
            </a:r>
            <a:endParaRPr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50" y="1139501"/>
            <a:ext cx="7896075" cy="3767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8" name="Google Shape;628;p4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29" name="Google Shape;62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5"/>
          <p:cNvSpPr/>
          <p:nvPr/>
        </p:nvSpPr>
        <p:spPr>
          <a:xfrm>
            <a:off x="1322730" y="1748639"/>
            <a:ext cx="19203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Symbol frequencies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45"/>
          <p:cNvSpPr/>
          <p:nvPr/>
        </p:nvSpPr>
        <p:spPr>
          <a:xfrm>
            <a:off x="1322730" y="2057249"/>
            <a:ext cx="2023200" cy="288000"/>
          </a:xfrm>
          <a:prstGeom prst="roundRect">
            <a:avLst>
              <a:gd fmla="val 16667" name="adj"/>
            </a:avLst>
          </a:prstGeom>
          <a:solidFill>
            <a:srgbClr val="1F4E79"/>
          </a:solidFill>
          <a:ln cap="flat" cmpd="sng" w="12700">
            <a:solidFill>
              <a:srgbClr val="1F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5"/>
          <p:cNvSpPr/>
          <p:nvPr/>
        </p:nvSpPr>
        <p:spPr>
          <a:xfrm>
            <a:off x="1377594" y="2112113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Symbol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45"/>
          <p:cNvSpPr/>
          <p:nvPr/>
        </p:nvSpPr>
        <p:spPr>
          <a:xfrm>
            <a:off x="2374748" y="2112113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Frequency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45"/>
          <p:cNvSpPr/>
          <p:nvPr/>
        </p:nvSpPr>
        <p:spPr>
          <a:xfrm>
            <a:off x="1322730" y="2345285"/>
            <a:ext cx="2023200" cy="28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5"/>
          <p:cNvSpPr/>
          <p:nvPr/>
        </p:nvSpPr>
        <p:spPr>
          <a:xfrm>
            <a:off x="1377594" y="2400149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45"/>
          <p:cNvSpPr/>
          <p:nvPr/>
        </p:nvSpPr>
        <p:spPr>
          <a:xfrm>
            <a:off x="2374748" y="2400149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45"/>
          <p:cNvSpPr/>
          <p:nvPr/>
        </p:nvSpPr>
        <p:spPr>
          <a:xfrm>
            <a:off x="1322730" y="2633321"/>
            <a:ext cx="2023200" cy="288000"/>
          </a:xfrm>
          <a:prstGeom prst="rect">
            <a:avLst/>
          </a:prstGeom>
          <a:solidFill>
            <a:srgbClr val="F2F5F9"/>
          </a:solidFill>
          <a:ln cap="flat" cmpd="sng" w="9525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5"/>
          <p:cNvSpPr/>
          <p:nvPr/>
        </p:nvSpPr>
        <p:spPr>
          <a:xfrm>
            <a:off x="1377594" y="2688185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45"/>
          <p:cNvSpPr/>
          <p:nvPr/>
        </p:nvSpPr>
        <p:spPr>
          <a:xfrm>
            <a:off x="2374748" y="2688185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45"/>
          <p:cNvSpPr/>
          <p:nvPr/>
        </p:nvSpPr>
        <p:spPr>
          <a:xfrm>
            <a:off x="1322730" y="2921357"/>
            <a:ext cx="2023200" cy="28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5"/>
          <p:cNvSpPr/>
          <p:nvPr/>
        </p:nvSpPr>
        <p:spPr>
          <a:xfrm>
            <a:off x="1377594" y="2976221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45"/>
          <p:cNvSpPr/>
          <p:nvPr/>
        </p:nvSpPr>
        <p:spPr>
          <a:xfrm>
            <a:off x="2374748" y="2976221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45"/>
          <p:cNvSpPr/>
          <p:nvPr/>
        </p:nvSpPr>
        <p:spPr>
          <a:xfrm>
            <a:off x="1322730" y="3209393"/>
            <a:ext cx="2023200" cy="288000"/>
          </a:xfrm>
          <a:prstGeom prst="rect">
            <a:avLst/>
          </a:prstGeom>
          <a:solidFill>
            <a:srgbClr val="F2F5F9"/>
          </a:solidFill>
          <a:ln cap="flat" cmpd="sng" w="9525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5"/>
          <p:cNvSpPr/>
          <p:nvPr/>
        </p:nvSpPr>
        <p:spPr>
          <a:xfrm>
            <a:off x="1377594" y="3264257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45"/>
          <p:cNvSpPr/>
          <p:nvPr/>
        </p:nvSpPr>
        <p:spPr>
          <a:xfrm>
            <a:off x="2374748" y="3264257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45"/>
          <p:cNvSpPr/>
          <p:nvPr/>
        </p:nvSpPr>
        <p:spPr>
          <a:xfrm>
            <a:off x="1322730" y="3497429"/>
            <a:ext cx="2023200" cy="28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5"/>
          <p:cNvSpPr/>
          <p:nvPr/>
        </p:nvSpPr>
        <p:spPr>
          <a:xfrm>
            <a:off x="1377594" y="3552293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45"/>
          <p:cNvSpPr/>
          <p:nvPr/>
        </p:nvSpPr>
        <p:spPr>
          <a:xfrm>
            <a:off x="2374748" y="3552293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45"/>
          <p:cNvSpPr/>
          <p:nvPr/>
        </p:nvSpPr>
        <p:spPr>
          <a:xfrm>
            <a:off x="1322730" y="3785465"/>
            <a:ext cx="2023200" cy="288000"/>
          </a:xfrm>
          <a:prstGeom prst="rect">
            <a:avLst/>
          </a:prstGeom>
          <a:solidFill>
            <a:srgbClr val="F2F5F9"/>
          </a:solidFill>
          <a:ln cap="flat" cmpd="sng" w="9525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5"/>
          <p:cNvSpPr/>
          <p:nvPr/>
        </p:nvSpPr>
        <p:spPr>
          <a:xfrm>
            <a:off x="1377594" y="3840329"/>
            <a:ext cx="9711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45"/>
          <p:cNvSpPr/>
          <p:nvPr/>
        </p:nvSpPr>
        <p:spPr>
          <a:xfrm>
            <a:off x="2374748" y="3840329"/>
            <a:ext cx="849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45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45"/>
          <p:cNvSpPr/>
          <p:nvPr/>
        </p:nvSpPr>
        <p:spPr>
          <a:xfrm>
            <a:off x="5657900" y="1083564"/>
            <a:ext cx="1714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Resulting tree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45"/>
          <p:cNvSpPr/>
          <p:nvPr/>
        </p:nvSpPr>
        <p:spPr>
          <a:xfrm>
            <a:off x="6261391" y="1371600"/>
            <a:ext cx="534900" cy="384000"/>
          </a:xfrm>
          <a:prstGeom prst="ellipse">
            <a:avLst/>
          </a:prstGeom>
          <a:solidFill>
            <a:srgbClr val="FCEEDB"/>
          </a:solidFill>
          <a:ln cap="flat" cmpd="sng" w="21575">
            <a:solidFill>
              <a:srgbClr val="C96B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5"/>
          <p:cNvSpPr/>
          <p:nvPr/>
        </p:nvSpPr>
        <p:spPr>
          <a:xfrm>
            <a:off x="6275107" y="1378458"/>
            <a:ext cx="5076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45"/>
          <p:cNvSpPr/>
          <p:nvPr/>
        </p:nvSpPr>
        <p:spPr>
          <a:xfrm>
            <a:off x="5074957" y="2091690"/>
            <a:ext cx="576000" cy="384000"/>
          </a:xfrm>
          <a:prstGeom prst="ellipse">
            <a:avLst/>
          </a:prstGeom>
          <a:solidFill>
            <a:srgbClr val="E9F6EC"/>
          </a:solidFill>
          <a:ln cap="flat" cmpd="sng" w="21575">
            <a:solidFill>
              <a:srgbClr val="2E7D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5"/>
          <p:cNvSpPr/>
          <p:nvPr/>
        </p:nvSpPr>
        <p:spPr>
          <a:xfrm>
            <a:off x="5088673" y="2098548"/>
            <a:ext cx="5487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F(45)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45"/>
          <p:cNvSpPr/>
          <p:nvPr/>
        </p:nvSpPr>
        <p:spPr>
          <a:xfrm>
            <a:off x="6995197" y="2091690"/>
            <a:ext cx="493800" cy="384000"/>
          </a:xfrm>
          <a:prstGeom prst="ellipse">
            <a:avLst/>
          </a:prstGeom>
          <a:solidFill>
            <a:srgbClr val="F4F7FA"/>
          </a:solidFill>
          <a:ln cap="flat" cmpd="sng" w="21575">
            <a:solidFill>
              <a:srgbClr val="1F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5"/>
          <p:cNvSpPr/>
          <p:nvPr/>
        </p:nvSpPr>
        <p:spPr>
          <a:xfrm>
            <a:off x="7008913" y="2098548"/>
            <a:ext cx="4662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55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3" name="Google Shape;663;p45"/>
          <p:cNvCxnSpPr/>
          <p:nvPr/>
        </p:nvCxnSpPr>
        <p:spPr>
          <a:xfrm flipH="1">
            <a:off x="5363053" y="1755648"/>
            <a:ext cx="1165800" cy="3360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4" name="Google Shape;664;p45"/>
          <p:cNvSpPr/>
          <p:nvPr/>
        </p:nvSpPr>
        <p:spPr>
          <a:xfrm>
            <a:off x="5785352" y="1755764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5" name="Google Shape;665;p45"/>
          <p:cNvCxnSpPr/>
          <p:nvPr/>
        </p:nvCxnSpPr>
        <p:spPr>
          <a:xfrm>
            <a:off x="6528853" y="1755648"/>
            <a:ext cx="713100" cy="3360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6" name="Google Shape;666;p45"/>
          <p:cNvSpPr/>
          <p:nvPr/>
        </p:nvSpPr>
        <p:spPr>
          <a:xfrm>
            <a:off x="6966248" y="1762539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45"/>
          <p:cNvSpPr/>
          <p:nvPr/>
        </p:nvSpPr>
        <p:spPr>
          <a:xfrm>
            <a:off x="6137947" y="2777490"/>
            <a:ext cx="493800" cy="384000"/>
          </a:xfrm>
          <a:prstGeom prst="ellipse">
            <a:avLst/>
          </a:prstGeom>
          <a:solidFill>
            <a:srgbClr val="F4F7FA"/>
          </a:solidFill>
          <a:ln cap="flat" cmpd="sng" w="21575">
            <a:solidFill>
              <a:srgbClr val="1F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45"/>
          <p:cNvSpPr/>
          <p:nvPr/>
        </p:nvSpPr>
        <p:spPr>
          <a:xfrm>
            <a:off x="6151663" y="2784348"/>
            <a:ext cx="4662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45"/>
          <p:cNvSpPr/>
          <p:nvPr/>
        </p:nvSpPr>
        <p:spPr>
          <a:xfrm>
            <a:off x="7475257" y="2777490"/>
            <a:ext cx="493800" cy="384000"/>
          </a:xfrm>
          <a:prstGeom prst="ellipse">
            <a:avLst/>
          </a:prstGeom>
          <a:solidFill>
            <a:srgbClr val="F4F7FA"/>
          </a:solidFill>
          <a:ln cap="flat" cmpd="sng" w="21575">
            <a:solidFill>
              <a:srgbClr val="1F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45"/>
          <p:cNvSpPr/>
          <p:nvPr/>
        </p:nvSpPr>
        <p:spPr>
          <a:xfrm>
            <a:off x="7488973" y="2784348"/>
            <a:ext cx="4662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1" name="Google Shape;671;p45"/>
          <p:cNvCxnSpPr/>
          <p:nvPr/>
        </p:nvCxnSpPr>
        <p:spPr>
          <a:xfrm flipH="1">
            <a:off x="6384985" y="2475738"/>
            <a:ext cx="857100" cy="3018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2" name="Google Shape;672;p45"/>
          <p:cNvSpPr/>
          <p:nvPr/>
        </p:nvSpPr>
        <p:spPr>
          <a:xfrm>
            <a:off x="6645339" y="2468759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3" name="Google Shape;673;p45"/>
          <p:cNvCxnSpPr/>
          <p:nvPr/>
        </p:nvCxnSpPr>
        <p:spPr>
          <a:xfrm>
            <a:off x="7242085" y="2475738"/>
            <a:ext cx="480000" cy="3018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4" name="Google Shape;674;p45"/>
          <p:cNvSpPr/>
          <p:nvPr/>
        </p:nvSpPr>
        <p:spPr>
          <a:xfrm>
            <a:off x="7564344" y="2510109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45"/>
          <p:cNvSpPr/>
          <p:nvPr/>
        </p:nvSpPr>
        <p:spPr>
          <a:xfrm>
            <a:off x="5534443" y="3463290"/>
            <a:ext cx="589800" cy="384000"/>
          </a:xfrm>
          <a:prstGeom prst="ellipse">
            <a:avLst/>
          </a:prstGeom>
          <a:solidFill>
            <a:srgbClr val="D9EAF7"/>
          </a:solidFill>
          <a:ln cap="flat" cmpd="sng" w="21575">
            <a:solidFill>
              <a:srgbClr val="2F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45"/>
          <p:cNvSpPr/>
          <p:nvPr/>
        </p:nvSpPr>
        <p:spPr>
          <a:xfrm>
            <a:off x="5548159" y="3470148"/>
            <a:ext cx="5625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C(12)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45"/>
          <p:cNvSpPr/>
          <p:nvPr/>
        </p:nvSpPr>
        <p:spPr>
          <a:xfrm>
            <a:off x="6220243" y="3463290"/>
            <a:ext cx="589800" cy="384000"/>
          </a:xfrm>
          <a:prstGeom prst="ellipse">
            <a:avLst/>
          </a:prstGeom>
          <a:solidFill>
            <a:srgbClr val="D9EAF7"/>
          </a:solidFill>
          <a:ln cap="flat" cmpd="sng" w="21575">
            <a:solidFill>
              <a:srgbClr val="2F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45"/>
          <p:cNvSpPr/>
          <p:nvPr/>
        </p:nvSpPr>
        <p:spPr>
          <a:xfrm>
            <a:off x="6233959" y="3470148"/>
            <a:ext cx="5625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D(13)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9" name="Google Shape;679;p45"/>
          <p:cNvCxnSpPr/>
          <p:nvPr/>
        </p:nvCxnSpPr>
        <p:spPr>
          <a:xfrm flipH="1">
            <a:off x="5829235" y="3161538"/>
            <a:ext cx="555600" cy="3018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0" name="Google Shape;680;p45"/>
          <p:cNvSpPr/>
          <p:nvPr/>
        </p:nvSpPr>
        <p:spPr>
          <a:xfrm>
            <a:off x="5894315" y="3161559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1" name="Google Shape;681;p45"/>
          <p:cNvCxnSpPr/>
          <p:nvPr/>
        </p:nvCxnSpPr>
        <p:spPr>
          <a:xfrm>
            <a:off x="6384835" y="3161538"/>
            <a:ext cx="130200" cy="3018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2" name="Google Shape;682;p45"/>
          <p:cNvSpPr/>
          <p:nvPr/>
        </p:nvSpPr>
        <p:spPr>
          <a:xfrm>
            <a:off x="6515015" y="3247284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45"/>
          <p:cNvSpPr/>
          <p:nvPr/>
        </p:nvSpPr>
        <p:spPr>
          <a:xfrm>
            <a:off x="7070635" y="3463290"/>
            <a:ext cx="507600" cy="384000"/>
          </a:xfrm>
          <a:prstGeom prst="ellipse">
            <a:avLst/>
          </a:prstGeom>
          <a:solidFill>
            <a:srgbClr val="F4F7FA"/>
          </a:solidFill>
          <a:ln cap="flat" cmpd="sng" w="21575">
            <a:solidFill>
              <a:srgbClr val="1F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45"/>
          <p:cNvSpPr/>
          <p:nvPr/>
        </p:nvSpPr>
        <p:spPr>
          <a:xfrm>
            <a:off x="7084351" y="3470148"/>
            <a:ext cx="4800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45"/>
          <p:cNvSpPr/>
          <p:nvPr/>
        </p:nvSpPr>
        <p:spPr>
          <a:xfrm>
            <a:off x="7783867" y="3463290"/>
            <a:ext cx="589800" cy="384000"/>
          </a:xfrm>
          <a:prstGeom prst="ellipse">
            <a:avLst/>
          </a:prstGeom>
          <a:solidFill>
            <a:srgbClr val="D9EAF7"/>
          </a:solidFill>
          <a:ln cap="flat" cmpd="sng" w="21575">
            <a:solidFill>
              <a:srgbClr val="2F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45"/>
          <p:cNvSpPr/>
          <p:nvPr/>
        </p:nvSpPr>
        <p:spPr>
          <a:xfrm>
            <a:off x="7797583" y="3470148"/>
            <a:ext cx="5625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E(16)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7" name="Google Shape;687;p45"/>
          <p:cNvCxnSpPr/>
          <p:nvPr/>
        </p:nvCxnSpPr>
        <p:spPr>
          <a:xfrm flipH="1">
            <a:off x="7324345" y="3161538"/>
            <a:ext cx="397800" cy="3018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8" name="Google Shape;688;p45"/>
          <p:cNvSpPr/>
          <p:nvPr/>
        </p:nvSpPr>
        <p:spPr>
          <a:xfrm>
            <a:off x="7276517" y="3209609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9" name="Google Shape;689;p45"/>
          <p:cNvCxnSpPr/>
          <p:nvPr/>
        </p:nvCxnSpPr>
        <p:spPr>
          <a:xfrm>
            <a:off x="7722145" y="3161538"/>
            <a:ext cx="356700" cy="3018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0" name="Google Shape;690;p45"/>
          <p:cNvSpPr/>
          <p:nvPr/>
        </p:nvSpPr>
        <p:spPr>
          <a:xfrm>
            <a:off x="7996432" y="3195959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45"/>
          <p:cNvSpPr/>
          <p:nvPr/>
        </p:nvSpPr>
        <p:spPr>
          <a:xfrm>
            <a:off x="6714019" y="4059936"/>
            <a:ext cx="562500" cy="356700"/>
          </a:xfrm>
          <a:prstGeom prst="ellipse">
            <a:avLst/>
          </a:prstGeom>
          <a:solidFill>
            <a:srgbClr val="D9EAF7"/>
          </a:solidFill>
          <a:ln cap="flat" cmpd="sng" w="21575">
            <a:solidFill>
              <a:srgbClr val="2F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45"/>
          <p:cNvSpPr/>
          <p:nvPr/>
        </p:nvSpPr>
        <p:spPr>
          <a:xfrm>
            <a:off x="6727735" y="4066794"/>
            <a:ext cx="534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A(5)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45"/>
          <p:cNvSpPr/>
          <p:nvPr/>
        </p:nvSpPr>
        <p:spPr>
          <a:xfrm>
            <a:off x="7406677" y="4059936"/>
            <a:ext cx="562500" cy="356700"/>
          </a:xfrm>
          <a:prstGeom prst="ellipse">
            <a:avLst/>
          </a:prstGeom>
          <a:solidFill>
            <a:srgbClr val="D9EAF7"/>
          </a:solidFill>
          <a:ln cap="flat" cmpd="sng" w="21575">
            <a:solidFill>
              <a:srgbClr val="2F75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45"/>
          <p:cNvSpPr/>
          <p:nvPr/>
        </p:nvSpPr>
        <p:spPr>
          <a:xfrm>
            <a:off x="7420393" y="4066794"/>
            <a:ext cx="534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B(9)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5" name="Google Shape;695;p45"/>
          <p:cNvCxnSpPr/>
          <p:nvPr/>
        </p:nvCxnSpPr>
        <p:spPr>
          <a:xfrm flipH="1">
            <a:off x="6995281" y="3847338"/>
            <a:ext cx="329100" cy="2127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6" name="Google Shape;696;p45"/>
          <p:cNvSpPr/>
          <p:nvPr/>
        </p:nvSpPr>
        <p:spPr>
          <a:xfrm>
            <a:off x="6912918" y="3847145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7" name="Google Shape;697;p45"/>
          <p:cNvCxnSpPr/>
          <p:nvPr/>
        </p:nvCxnSpPr>
        <p:spPr>
          <a:xfrm>
            <a:off x="7324381" y="3847338"/>
            <a:ext cx="363600" cy="212700"/>
          </a:xfrm>
          <a:prstGeom prst="straightConnector1">
            <a:avLst/>
          </a:prstGeom>
          <a:noFill/>
          <a:ln cap="flat" cmpd="sng" w="20300">
            <a:solidFill>
              <a:srgbClr val="7A869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8" name="Google Shape;698;p45"/>
          <p:cNvSpPr/>
          <p:nvPr/>
        </p:nvSpPr>
        <p:spPr>
          <a:xfrm>
            <a:off x="7564347" y="3847157"/>
            <a:ext cx="164700" cy="123300"/>
          </a:xfrm>
          <a:prstGeom prst="rect">
            <a:avLst/>
          </a:prstGeom>
          <a:solidFill>
            <a:srgbClr val="F7F9FC">
              <a:alpha val="902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9" name="Google Shape;699;p4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00" name="Google Shape;70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6"/>
          <p:cNvSpPr/>
          <p:nvPr/>
        </p:nvSpPr>
        <p:spPr>
          <a:xfrm>
            <a:off x="651510" y="1179576"/>
            <a:ext cx="1508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Mapping table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46"/>
          <p:cNvSpPr/>
          <p:nvPr/>
        </p:nvSpPr>
        <p:spPr>
          <a:xfrm>
            <a:off x="651510" y="1522476"/>
            <a:ext cx="2297400" cy="308700"/>
          </a:xfrm>
          <a:prstGeom prst="roundRect">
            <a:avLst>
              <a:gd fmla="val 16667" name="adj"/>
            </a:avLst>
          </a:prstGeom>
          <a:solidFill>
            <a:srgbClr val="F5F8FB"/>
          </a:solidFill>
          <a:ln cap="flat" cmpd="sng" w="101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46"/>
          <p:cNvSpPr/>
          <p:nvPr/>
        </p:nvSpPr>
        <p:spPr>
          <a:xfrm>
            <a:off x="768096" y="1577340"/>
            <a:ext cx="377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46"/>
          <p:cNvSpPr/>
          <p:nvPr/>
        </p:nvSpPr>
        <p:spPr>
          <a:xfrm>
            <a:off x="1680210" y="1577340"/>
            <a:ext cx="96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46"/>
          <p:cNvSpPr/>
          <p:nvPr/>
        </p:nvSpPr>
        <p:spPr>
          <a:xfrm>
            <a:off x="651510" y="1927098"/>
            <a:ext cx="2297400" cy="308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46"/>
          <p:cNvSpPr/>
          <p:nvPr/>
        </p:nvSpPr>
        <p:spPr>
          <a:xfrm>
            <a:off x="768096" y="1981962"/>
            <a:ext cx="377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46"/>
          <p:cNvSpPr/>
          <p:nvPr/>
        </p:nvSpPr>
        <p:spPr>
          <a:xfrm>
            <a:off x="1680210" y="1981962"/>
            <a:ext cx="96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46"/>
          <p:cNvSpPr/>
          <p:nvPr/>
        </p:nvSpPr>
        <p:spPr>
          <a:xfrm>
            <a:off x="651510" y="2331720"/>
            <a:ext cx="2297400" cy="308700"/>
          </a:xfrm>
          <a:prstGeom prst="roundRect">
            <a:avLst>
              <a:gd fmla="val 16667" name="adj"/>
            </a:avLst>
          </a:prstGeom>
          <a:solidFill>
            <a:srgbClr val="F5F8FB"/>
          </a:solidFill>
          <a:ln cap="flat" cmpd="sng" w="101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46"/>
          <p:cNvSpPr/>
          <p:nvPr/>
        </p:nvSpPr>
        <p:spPr>
          <a:xfrm>
            <a:off x="768096" y="2386584"/>
            <a:ext cx="377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46"/>
          <p:cNvSpPr/>
          <p:nvPr/>
        </p:nvSpPr>
        <p:spPr>
          <a:xfrm>
            <a:off x="1680210" y="2386584"/>
            <a:ext cx="96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101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46"/>
          <p:cNvSpPr/>
          <p:nvPr/>
        </p:nvSpPr>
        <p:spPr>
          <a:xfrm>
            <a:off x="651510" y="2736342"/>
            <a:ext cx="2297400" cy="308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46"/>
          <p:cNvSpPr/>
          <p:nvPr/>
        </p:nvSpPr>
        <p:spPr>
          <a:xfrm>
            <a:off x="768096" y="2791206"/>
            <a:ext cx="377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46"/>
          <p:cNvSpPr/>
          <p:nvPr/>
        </p:nvSpPr>
        <p:spPr>
          <a:xfrm>
            <a:off x="1680210" y="2791206"/>
            <a:ext cx="96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1100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46"/>
          <p:cNvSpPr/>
          <p:nvPr/>
        </p:nvSpPr>
        <p:spPr>
          <a:xfrm>
            <a:off x="651510" y="3140964"/>
            <a:ext cx="2297400" cy="308700"/>
          </a:xfrm>
          <a:prstGeom prst="roundRect">
            <a:avLst>
              <a:gd fmla="val 16667" name="adj"/>
            </a:avLst>
          </a:prstGeom>
          <a:solidFill>
            <a:srgbClr val="F5F8FB"/>
          </a:solidFill>
          <a:ln cap="flat" cmpd="sng" w="101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46"/>
          <p:cNvSpPr/>
          <p:nvPr/>
        </p:nvSpPr>
        <p:spPr>
          <a:xfrm>
            <a:off x="768096" y="3195828"/>
            <a:ext cx="377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46"/>
          <p:cNvSpPr/>
          <p:nvPr/>
        </p:nvSpPr>
        <p:spPr>
          <a:xfrm>
            <a:off x="1680210" y="3195828"/>
            <a:ext cx="96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1101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46"/>
          <p:cNvSpPr/>
          <p:nvPr/>
        </p:nvSpPr>
        <p:spPr>
          <a:xfrm>
            <a:off x="651510" y="3545586"/>
            <a:ext cx="2297400" cy="308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46"/>
          <p:cNvSpPr/>
          <p:nvPr/>
        </p:nvSpPr>
        <p:spPr>
          <a:xfrm>
            <a:off x="768096" y="3600450"/>
            <a:ext cx="377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46"/>
          <p:cNvSpPr/>
          <p:nvPr/>
        </p:nvSpPr>
        <p:spPr>
          <a:xfrm>
            <a:off x="1680210" y="3600450"/>
            <a:ext cx="96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111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46"/>
          <p:cNvSpPr/>
          <p:nvPr/>
        </p:nvSpPr>
        <p:spPr>
          <a:xfrm>
            <a:off x="3415284" y="973836"/>
            <a:ext cx="5315100" cy="3374100"/>
          </a:xfrm>
          <a:prstGeom prst="roundRect">
            <a:avLst>
              <a:gd fmla="val 2439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46"/>
          <p:cNvSpPr/>
          <p:nvPr/>
        </p:nvSpPr>
        <p:spPr>
          <a:xfrm>
            <a:off x="3662172" y="1179576"/>
            <a:ext cx="18516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Encode the message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46"/>
          <p:cNvSpPr/>
          <p:nvPr/>
        </p:nvSpPr>
        <p:spPr>
          <a:xfrm>
            <a:off x="3675888" y="1556766"/>
            <a:ext cx="960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FACE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7" name="Google Shape;727;p46"/>
          <p:cNvCxnSpPr/>
          <p:nvPr/>
        </p:nvCxnSpPr>
        <p:spPr>
          <a:xfrm>
            <a:off x="4745736" y="1755648"/>
            <a:ext cx="740700" cy="0"/>
          </a:xfrm>
          <a:prstGeom prst="straightConnector1">
            <a:avLst/>
          </a:prstGeom>
          <a:noFill/>
          <a:ln cap="flat" cmpd="sng" w="30475">
            <a:solidFill>
              <a:srgbClr val="2F75B5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28" name="Google Shape;728;p46"/>
          <p:cNvSpPr/>
          <p:nvPr/>
        </p:nvSpPr>
        <p:spPr>
          <a:xfrm>
            <a:off x="5637276" y="1563624"/>
            <a:ext cx="25719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Replace each symbol by its Huffman code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46"/>
          <p:cNvSpPr/>
          <p:nvPr/>
        </p:nvSpPr>
        <p:spPr>
          <a:xfrm>
            <a:off x="3703320" y="2249424"/>
            <a:ext cx="857400" cy="3291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6"/>
          <p:cNvSpPr/>
          <p:nvPr/>
        </p:nvSpPr>
        <p:spPr>
          <a:xfrm>
            <a:off x="3730752" y="2263140"/>
            <a:ext cx="8025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46"/>
          <p:cNvSpPr/>
          <p:nvPr/>
        </p:nvSpPr>
        <p:spPr>
          <a:xfrm>
            <a:off x="3703320" y="2660904"/>
            <a:ext cx="857400" cy="397800"/>
          </a:xfrm>
          <a:prstGeom prst="roundRect">
            <a:avLst>
              <a:gd fmla="val 16667" name="adj"/>
            </a:avLst>
          </a:prstGeom>
          <a:solidFill>
            <a:srgbClr val="E9F6EC"/>
          </a:solidFill>
          <a:ln cap="flat" cmpd="sng" w="12700">
            <a:solidFill>
              <a:srgbClr val="E9F6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46"/>
          <p:cNvSpPr/>
          <p:nvPr/>
        </p:nvSpPr>
        <p:spPr>
          <a:xfrm>
            <a:off x="3730752" y="2674620"/>
            <a:ext cx="8025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46"/>
          <p:cNvSpPr/>
          <p:nvPr/>
        </p:nvSpPr>
        <p:spPr>
          <a:xfrm>
            <a:off x="4684014" y="2249424"/>
            <a:ext cx="1062900" cy="3291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46"/>
          <p:cNvSpPr/>
          <p:nvPr/>
        </p:nvSpPr>
        <p:spPr>
          <a:xfrm>
            <a:off x="4711446" y="2263140"/>
            <a:ext cx="10080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46"/>
          <p:cNvSpPr/>
          <p:nvPr/>
        </p:nvSpPr>
        <p:spPr>
          <a:xfrm>
            <a:off x="4684014" y="2660904"/>
            <a:ext cx="1062900" cy="397800"/>
          </a:xfrm>
          <a:prstGeom prst="roundRect">
            <a:avLst>
              <a:gd fmla="val 16667" name="adj"/>
            </a:avLst>
          </a:prstGeom>
          <a:solidFill>
            <a:srgbClr val="E9F6EC"/>
          </a:solidFill>
          <a:ln cap="flat" cmpd="sng" w="12700">
            <a:solidFill>
              <a:srgbClr val="E9F6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46"/>
          <p:cNvSpPr/>
          <p:nvPr/>
        </p:nvSpPr>
        <p:spPr>
          <a:xfrm>
            <a:off x="4711446" y="2674620"/>
            <a:ext cx="10080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1100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46"/>
          <p:cNvSpPr/>
          <p:nvPr/>
        </p:nvSpPr>
        <p:spPr>
          <a:xfrm>
            <a:off x="5870448" y="2249424"/>
            <a:ext cx="994500" cy="3291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46"/>
          <p:cNvSpPr/>
          <p:nvPr/>
        </p:nvSpPr>
        <p:spPr>
          <a:xfrm>
            <a:off x="5897880" y="2263140"/>
            <a:ext cx="9396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46"/>
          <p:cNvSpPr/>
          <p:nvPr/>
        </p:nvSpPr>
        <p:spPr>
          <a:xfrm>
            <a:off x="5870448" y="2660904"/>
            <a:ext cx="994500" cy="397800"/>
          </a:xfrm>
          <a:prstGeom prst="roundRect">
            <a:avLst>
              <a:gd fmla="val 16667" name="adj"/>
            </a:avLst>
          </a:prstGeom>
          <a:solidFill>
            <a:srgbClr val="E9F6EC"/>
          </a:solidFill>
          <a:ln cap="flat" cmpd="sng" w="12700">
            <a:solidFill>
              <a:srgbClr val="E9F6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46"/>
          <p:cNvSpPr/>
          <p:nvPr/>
        </p:nvSpPr>
        <p:spPr>
          <a:xfrm>
            <a:off x="5897880" y="2674620"/>
            <a:ext cx="9396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46"/>
          <p:cNvSpPr/>
          <p:nvPr/>
        </p:nvSpPr>
        <p:spPr>
          <a:xfrm>
            <a:off x="6988302" y="2249424"/>
            <a:ext cx="994500" cy="3291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46"/>
          <p:cNvSpPr/>
          <p:nvPr/>
        </p:nvSpPr>
        <p:spPr>
          <a:xfrm>
            <a:off x="7015734" y="2263140"/>
            <a:ext cx="9396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46"/>
          <p:cNvSpPr/>
          <p:nvPr/>
        </p:nvSpPr>
        <p:spPr>
          <a:xfrm>
            <a:off x="6988302" y="2660904"/>
            <a:ext cx="994500" cy="397800"/>
          </a:xfrm>
          <a:prstGeom prst="roundRect">
            <a:avLst>
              <a:gd fmla="val 16667" name="adj"/>
            </a:avLst>
          </a:prstGeom>
          <a:solidFill>
            <a:srgbClr val="E9F6EC"/>
          </a:solidFill>
          <a:ln cap="flat" cmpd="sng" w="12700">
            <a:solidFill>
              <a:srgbClr val="E9F6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46"/>
          <p:cNvSpPr/>
          <p:nvPr/>
        </p:nvSpPr>
        <p:spPr>
          <a:xfrm>
            <a:off x="7015734" y="2674620"/>
            <a:ext cx="9396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111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46"/>
          <p:cNvSpPr/>
          <p:nvPr/>
        </p:nvSpPr>
        <p:spPr>
          <a:xfrm>
            <a:off x="3717036" y="3278124"/>
            <a:ext cx="3840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Concatenate the codes — no separator is required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46"/>
          <p:cNvSpPr/>
          <p:nvPr/>
        </p:nvSpPr>
        <p:spPr>
          <a:xfrm>
            <a:off x="4471416" y="3621024"/>
            <a:ext cx="3031200" cy="452700"/>
          </a:xfrm>
          <a:prstGeom prst="roundRect">
            <a:avLst>
              <a:gd fmla="val 16667" name="adj"/>
            </a:avLst>
          </a:prstGeom>
          <a:solidFill>
            <a:srgbClr val="FCEEDB"/>
          </a:solidFill>
          <a:ln cap="flat" cmpd="sng" w="12700">
            <a:solidFill>
              <a:srgbClr val="FCEE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46"/>
          <p:cNvSpPr/>
          <p:nvPr/>
        </p:nvSpPr>
        <p:spPr>
          <a:xfrm>
            <a:off x="4498848" y="3634740"/>
            <a:ext cx="2976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6B18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rgbClr val="C96B18"/>
                </a:solidFill>
                <a:latin typeface="Arial"/>
                <a:ea typeface="Arial"/>
                <a:cs typeface="Arial"/>
                <a:sym typeface="Arial"/>
              </a:rPr>
              <a:t>01100100111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46"/>
          <p:cNvSpPr/>
          <p:nvPr/>
        </p:nvSpPr>
        <p:spPr>
          <a:xfrm>
            <a:off x="3662172" y="3703320"/>
            <a:ext cx="8229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FACE  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9" name="Google Shape;749;p4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50" name="Google Shape;75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47"/>
          <p:cNvSpPr/>
          <p:nvPr/>
        </p:nvSpPr>
        <p:spPr>
          <a:xfrm>
            <a:off x="411480" y="1611179"/>
            <a:ext cx="8298300" cy="3360300"/>
          </a:xfrm>
          <a:prstGeom prst="roundRect">
            <a:avLst>
              <a:gd fmla="val 2449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47"/>
          <p:cNvSpPr/>
          <p:nvPr/>
        </p:nvSpPr>
        <p:spPr>
          <a:xfrm>
            <a:off x="651510" y="1823777"/>
            <a:ext cx="13029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Received bitstream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47"/>
          <p:cNvSpPr/>
          <p:nvPr/>
        </p:nvSpPr>
        <p:spPr>
          <a:xfrm>
            <a:off x="1885950" y="1734623"/>
            <a:ext cx="2777400" cy="397800"/>
          </a:xfrm>
          <a:prstGeom prst="roundRect">
            <a:avLst>
              <a:gd fmla="val 16667" name="adj"/>
            </a:avLst>
          </a:prstGeom>
          <a:solidFill>
            <a:srgbClr val="E9F6EC"/>
          </a:solidFill>
          <a:ln cap="flat" cmpd="sng" w="12700">
            <a:solidFill>
              <a:srgbClr val="E9F6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47"/>
          <p:cNvSpPr/>
          <p:nvPr/>
        </p:nvSpPr>
        <p:spPr>
          <a:xfrm>
            <a:off x="1913382" y="1748339"/>
            <a:ext cx="27225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01100100111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7"/>
          <p:cNvSpPr/>
          <p:nvPr/>
        </p:nvSpPr>
        <p:spPr>
          <a:xfrm>
            <a:off x="720090" y="2338127"/>
            <a:ext cx="1062900" cy="3429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47"/>
          <p:cNvSpPr/>
          <p:nvPr/>
        </p:nvSpPr>
        <p:spPr>
          <a:xfrm>
            <a:off x="747522" y="2351843"/>
            <a:ext cx="10080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47"/>
          <p:cNvSpPr/>
          <p:nvPr/>
        </p:nvSpPr>
        <p:spPr>
          <a:xfrm>
            <a:off x="1988820" y="2392991"/>
            <a:ext cx="4457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0 is a valid 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2" name="Google Shape;762;p47"/>
          <p:cNvCxnSpPr/>
          <p:nvPr/>
        </p:nvCxnSpPr>
        <p:spPr>
          <a:xfrm>
            <a:off x="6515100" y="2509577"/>
            <a:ext cx="445800" cy="0"/>
          </a:xfrm>
          <a:prstGeom prst="straightConnector1">
            <a:avLst/>
          </a:prstGeom>
          <a:noFill/>
          <a:ln cap="flat" cmpd="sng" w="25400">
            <a:solidFill>
              <a:srgbClr val="2F75B5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63" name="Google Shape;763;p47"/>
          <p:cNvSpPr/>
          <p:nvPr/>
        </p:nvSpPr>
        <p:spPr>
          <a:xfrm>
            <a:off x="7098030" y="2338127"/>
            <a:ext cx="857400" cy="342900"/>
          </a:xfrm>
          <a:prstGeom prst="roundRect">
            <a:avLst>
              <a:gd fmla="val 16667" name="adj"/>
            </a:avLst>
          </a:prstGeom>
          <a:solidFill>
            <a:srgbClr val="FCEEDB"/>
          </a:solidFill>
          <a:ln cap="flat" cmpd="sng" w="12700">
            <a:solidFill>
              <a:srgbClr val="FCEE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47"/>
          <p:cNvSpPr/>
          <p:nvPr/>
        </p:nvSpPr>
        <p:spPr>
          <a:xfrm>
            <a:off x="7125462" y="2351843"/>
            <a:ext cx="8025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6B18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C96B18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47"/>
          <p:cNvSpPr/>
          <p:nvPr/>
        </p:nvSpPr>
        <p:spPr>
          <a:xfrm>
            <a:off x="720090" y="2900483"/>
            <a:ext cx="1062900" cy="342900"/>
          </a:xfrm>
          <a:prstGeom prst="roundRect">
            <a:avLst>
              <a:gd fmla="val 16667" name="adj"/>
            </a:avLst>
          </a:prstGeom>
          <a:solidFill>
            <a:srgbClr val="EAF1F8"/>
          </a:solidFill>
          <a:ln cap="flat" cmpd="sng" w="12700">
            <a:solidFill>
              <a:srgbClr val="EAF1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47"/>
          <p:cNvSpPr/>
          <p:nvPr/>
        </p:nvSpPr>
        <p:spPr>
          <a:xfrm>
            <a:off x="747522" y="2914199"/>
            <a:ext cx="10080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1100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47"/>
          <p:cNvSpPr/>
          <p:nvPr/>
        </p:nvSpPr>
        <p:spPr>
          <a:xfrm>
            <a:off x="1988820" y="2955347"/>
            <a:ext cx="4457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 → 11 → 110: no match; 1100 matches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8" name="Google Shape;768;p47"/>
          <p:cNvCxnSpPr/>
          <p:nvPr/>
        </p:nvCxnSpPr>
        <p:spPr>
          <a:xfrm>
            <a:off x="6515100" y="3071933"/>
            <a:ext cx="445800" cy="0"/>
          </a:xfrm>
          <a:prstGeom prst="straightConnector1">
            <a:avLst/>
          </a:prstGeom>
          <a:noFill/>
          <a:ln cap="flat" cmpd="sng" w="25400">
            <a:solidFill>
              <a:srgbClr val="2F75B5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69" name="Google Shape;769;p47"/>
          <p:cNvSpPr/>
          <p:nvPr/>
        </p:nvSpPr>
        <p:spPr>
          <a:xfrm>
            <a:off x="7098030" y="2900483"/>
            <a:ext cx="857400" cy="342900"/>
          </a:xfrm>
          <a:prstGeom prst="roundRect">
            <a:avLst>
              <a:gd fmla="val 16667" name="adj"/>
            </a:avLst>
          </a:prstGeom>
          <a:solidFill>
            <a:srgbClr val="FCEEDB"/>
          </a:solidFill>
          <a:ln cap="flat" cmpd="sng" w="12700">
            <a:solidFill>
              <a:srgbClr val="FCEE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47"/>
          <p:cNvSpPr/>
          <p:nvPr/>
        </p:nvSpPr>
        <p:spPr>
          <a:xfrm>
            <a:off x="7125462" y="2914199"/>
            <a:ext cx="8025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6B18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C96B18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47"/>
          <p:cNvSpPr/>
          <p:nvPr/>
        </p:nvSpPr>
        <p:spPr>
          <a:xfrm>
            <a:off x="720090" y="3462839"/>
            <a:ext cx="1062900" cy="3429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47"/>
          <p:cNvSpPr/>
          <p:nvPr/>
        </p:nvSpPr>
        <p:spPr>
          <a:xfrm>
            <a:off x="747522" y="3476555"/>
            <a:ext cx="10080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47"/>
          <p:cNvSpPr/>
          <p:nvPr/>
        </p:nvSpPr>
        <p:spPr>
          <a:xfrm>
            <a:off x="1988820" y="3517703"/>
            <a:ext cx="4457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 → 10: no match; 100 matches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4" name="Google Shape;774;p47"/>
          <p:cNvCxnSpPr/>
          <p:nvPr/>
        </p:nvCxnSpPr>
        <p:spPr>
          <a:xfrm>
            <a:off x="6515100" y="3634289"/>
            <a:ext cx="445800" cy="0"/>
          </a:xfrm>
          <a:prstGeom prst="straightConnector1">
            <a:avLst/>
          </a:prstGeom>
          <a:noFill/>
          <a:ln cap="flat" cmpd="sng" w="25400">
            <a:solidFill>
              <a:srgbClr val="2F75B5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75" name="Google Shape;775;p47"/>
          <p:cNvSpPr/>
          <p:nvPr/>
        </p:nvSpPr>
        <p:spPr>
          <a:xfrm>
            <a:off x="7098030" y="3462839"/>
            <a:ext cx="857400" cy="342900"/>
          </a:xfrm>
          <a:prstGeom prst="roundRect">
            <a:avLst>
              <a:gd fmla="val 16667" name="adj"/>
            </a:avLst>
          </a:prstGeom>
          <a:solidFill>
            <a:srgbClr val="FCEEDB"/>
          </a:solidFill>
          <a:ln cap="flat" cmpd="sng" w="12700">
            <a:solidFill>
              <a:srgbClr val="FCEE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47"/>
          <p:cNvSpPr/>
          <p:nvPr/>
        </p:nvSpPr>
        <p:spPr>
          <a:xfrm>
            <a:off x="7125462" y="3476555"/>
            <a:ext cx="8025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6B18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C96B18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47"/>
          <p:cNvSpPr/>
          <p:nvPr/>
        </p:nvSpPr>
        <p:spPr>
          <a:xfrm>
            <a:off x="720090" y="4025195"/>
            <a:ext cx="1062900" cy="342900"/>
          </a:xfrm>
          <a:prstGeom prst="roundRect">
            <a:avLst>
              <a:gd fmla="val 16667" name="adj"/>
            </a:avLst>
          </a:prstGeom>
          <a:solidFill>
            <a:srgbClr val="EAF1F8"/>
          </a:solidFill>
          <a:ln cap="flat" cmpd="sng" w="12700">
            <a:solidFill>
              <a:srgbClr val="EAF1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47"/>
          <p:cNvSpPr/>
          <p:nvPr/>
        </p:nvSpPr>
        <p:spPr>
          <a:xfrm>
            <a:off x="747522" y="4038911"/>
            <a:ext cx="10080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111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47"/>
          <p:cNvSpPr/>
          <p:nvPr/>
        </p:nvSpPr>
        <p:spPr>
          <a:xfrm>
            <a:off x="1988820" y="4080059"/>
            <a:ext cx="44577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1 → 11: no match; 111 matches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0" name="Google Shape;780;p47"/>
          <p:cNvCxnSpPr/>
          <p:nvPr/>
        </p:nvCxnSpPr>
        <p:spPr>
          <a:xfrm>
            <a:off x="6515100" y="4196645"/>
            <a:ext cx="445800" cy="0"/>
          </a:xfrm>
          <a:prstGeom prst="straightConnector1">
            <a:avLst/>
          </a:prstGeom>
          <a:noFill/>
          <a:ln cap="flat" cmpd="sng" w="25400">
            <a:solidFill>
              <a:srgbClr val="2F75B5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81" name="Google Shape;781;p47"/>
          <p:cNvSpPr/>
          <p:nvPr/>
        </p:nvSpPr>
        <p:spPr>
          <a:xfrm>
            <a:off x="7098030" y="4025195"/>
            <a:ext cx="857400" cy="342900"/>
          </a:xfrm>
          <a:prstGeom prst="roundRect">
            <a:avLst>
              <a:gd fmla="val 16667" name="adj"/>
            </a:avLst>
          </a:prstGeom>
          <a:solidFill>
            <a:srgbClr val="FCEEDB"/>
          </a:solidFill>
          <a:ln cap="flat" cmpd="sng" w="12700">
            <a:solidFill>
              <a:srgbClr val="FCEE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47"/>
          <p:cNvSpPr/>
          <p:nvPr/>
        </p:nvSpPr>
        <p:spPr>
          <a:xfrm>
            <a:off x="7125462" y="4038911"/>
            <a:ext cx="8025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6B18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C96B18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7"/>
          <p:cNvSpPr/>
          <p:nvPr/>
        </p:nvSpPr>
        <p:spPr>
          <a:xfrm>
            <a:off x="685800" y="4628699"/>
            <a:ext cx="7545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Therefore: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47"/>
          <p:cNvSpPr/>
          <p:nvPr/>
        </p:nvSpPr>
        <p:spPr>
          <a:xfrm>
            <a:off x="1440180" y="4587551"/>
            <a:ext cx="28119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0  |  1100  |  100  |  111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47"/>
          <p:cNvSpPr/>
          <p:nvPr/>
        </p:nvSpPr>
        <p:spPr>
          <a:xfrm>
            <a:off x="4354830" y="4587551"/>
            <a:ext cx="3429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47"/>
          <p:cNvSpPr/>
          <p:nvPr/>
        </p:nvSpPr>
        <p:spPr>
          <a:xfrm>
            <a:off x="4766310" y="4532687"/>
            <a:ext cx="1577400" cy="3978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7"/>
          <p:cNvSpPr/>
          <p:nvPr/>
        </p:nvSpPr>
        <p:spPr>
          <a:xfrm>
            <a:off x="4793742" y="4546403"/>
            <a:ext cx="15225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FACE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7"/>
          <p:cNvSpPr/>
          <p:nvPr/>
        </p:nvSpPr>
        <p:spPr>
          <a:xfrm>
            <a:off x="651498" y="286675"/>
            <a:ext cx="2339700" cy="314700"/>
          </a:xfrm>
          <a:prstGeom prst="roundRect">
            <a:avLst>
              <a:gd fmla="val 16667" name="adj"/>
            </a:avLst>
          </a:prstGeom>
          <a:solidFill>
            <a:srgbClr val="F5F8FB"/>
          </a:solidFill>
          <a:ln cap="flat" cmpd="sng" w="103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9825" lIns="69825" spcFirstLastPara="1" rIns="69825" wrap="square" tIns="69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47"/>
          <p:cNvSpPr/>
          <p:nvPr/>
        </p:nvSpPr>
        <p:spPr>
          <a:xfrm>
            <a:off x="770237" y="342552"/>
            <a:ext cx="384000" cy="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20"/>
              <a:buFont typeface="Arial"/>
              <a:buNone/>
            </a:pPr>
            <a:r>
              <a:rPr b="1" i="0" lang="en" sz="112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="0" i="0" sz="11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47"/>
          <p:cNvSpPr/>
          <p:nvPr/>
        </p:nvSpPr>
        <p:spPr>
          <a:xfrm>
            <a:off x="1699196" y="342552"/>
            <a:ext cx="977700" cy="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20"/>
              <a:buFont typeface="Arial"/>
              <a:buNone/>
            </a:pPr>
            <a:r>
              <a:rPr b="1" i="0" lang="en" sz="112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11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47"/>
          <p:cNvSpPr/>
          <p:nvPr/>
        </p:nvSpPr>
        <p:spPr>
          <a:xfrm>
            <a:off x="651498" y="698767"/>
            <a:ext cx="2339700" cy="314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3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9825" lIns="69825" spcFirstLastPara="1" rIns="69825" wrap="square" tIns="69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47"/>
          <p:cNvSpPr/>
          <p:nvPr/>
        </p:nvSpPr>
        <p:spPr>
          <a:xfrm>
            <a:off x="770237" y="754643"/>
            <a:ext cx="384000" cy="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20"/>
              <a:buFont typeface="Arial"/>
              <a:buNone/>
            </a:pPr>
            <a:r>
              <a:rPr b="1" i="0" lang="en" sz="112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11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47"/>
          <p:cNvSpPr/>
          <p:nvPr/>
        </p:nvSpPr>
        <p:spPr>
          <a:xfrm>
            <a:off x="1699196" y="754643"/>
            <a:ext cx="977700" cy="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20"/>
              <a:buFont typeface="Arial"/>
              <a:buNone/>
            </a:pPr>
            <a:r>
              <a:rPr b="1" i="0" lang="en" sz="112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endParaRPr b="0" i="0" sz="11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47"/>
          <p:cNvSpPr/>
          <p:nvPr/>
        </p:nvSpPr>
        <p:spPr>
          <a:xfrm>
            <a:off x="651498" y="1110858"/>
            <a:ext cx="2339700" cy="314700"/>
          </a:xfrm>
          <a:prstGeom prst="roundRect">
            <a:avLst>
              <a:gd fmla="val 16667" name="adj"/>
            </a:avLst>
          </a:prstGeom>
          <a:solidFill>
            <a:srgbClr val="F5F8FB"/>
          </a:solidFill>
          <a:ln cap="flat" cmpd="sng" w="1035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9825" lIns="69825" spcFirstLastPara="1" rIns="69825" wrap="square" tIns="69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47"/>
          <p:cNvSpPr/>
          <p:nvPr/>
        </p:nvSpPr>
        <p:spPr>
          <a:xfrm>
            <a:off x="770237" y="1166735"/>
            <a:ext cx="384000" cy="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20"/>
              <a:buFont typeface="Arial"/>
              <a:buNone/>
            </a:pPr>
            <a:r>
              <a:rPr b="1" i="0" lang="en" sz="112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b="0" i="0" sz="11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47"/>
          <p:cNvSpPr/>
          <p:nvPr/>
        </p:nvSpPr>
        <p:spPr>
          <a:xfrm>
            <a:off x="1699196" y="1166735"/>
            <a:ext cx="977700" cy="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20"/>
              <a:buFont typeface="Arial"/>
              <a:buNone/>
            </a:pPr>
            <a:r>
              <a:rPr b="1" i="0" lang="en" sz="112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101</a:t>
            </a:r>
            <a:endParaRPr b="0" i="0" sz="11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47"/>
          <p:cNvSpPr/>
          <p:nvPr/>
        </p:nvSpPr>
        <p:spPr>
          <a:xfrm>
            <a:off x="4026898" y="225968"/>
            <a:ext cx="2488200" cy="334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100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250" lIns="74250" spcFirstLastPara="1" rIns="74250" wrap="square" tIns="7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47"/>
          <p:cNvSpPr/>
          <p:nvPr/>
        </p:nvSpPr>
        <p:spPr>
          <a:xfrm>
            <a:off x="4153169" y="285390"/>
            <a:ext cx="4083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91"/>
              <a:buFont typeface="Arial"/>
              <a:buNone/>
            </a:pPr>
            <a:r>
              <a:rPr b="1" i="0" lang="en" sz="1191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0" i="0" sz="119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47"/>
          <p:cNvSpPr/>
          <p:nvPr/>
        </p:nvSpPr>
        <p:spPr>
          <a:xfrm>
            <a:off x="5141055" y="285390"/>
            <a:ext cx="10398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91"/>
              <a:buFont typeface="Arial"/>
              <a:buNone/>
            </a:pPr>
            <a:r>
              <a:rPr b="1" i="0" lang="en" sz="1191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1100</a:t>
            </a:r>
            <a:endParaRPr b="0" i="0" sz="119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47"/>
          <p:cNvSpPr/>
          <p:nvPr/>
        </p:nvSpPr>
        <p:spPr>
          <a:xfrm>
            <a:off x="4026898" y="664200"/>
            <a:ext cx="2488200" cy="334500"/>
          </a:xfrm>
          <a:prstGeom prst="roundRect">
            <a:avLst>
              <a:gd fmla="val 16667" name="adj"/>
            </a:avLst>
          </a:prstGeom>
          <a:solidFill>
            <a:srgbClr val="F5F8FB"/>
          </a:solidFill>
          <a:ln cap="flat" cmpd="sng" w="1100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250" lIns="74250" spcFirstLastPara="1" rIns="74250" wrap="square" tIns="7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47"/>
          <p:cNvSpPr/>
          <p:nvPr/>
        </p:nvSpPr>
        <p:spPr>
          <a:xfrm>
            <a:off x="4153169" y="723622"/>
            <a:ext cx="4083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91"/>
              <a:buFont typeface="Arial"/>
              <a:buNone/>
            </a:pPr>
            <a:r>
              <a:rPr b="1" i="0" lang="en" sz="1191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b="0" i="0" sz="119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47"/>
          <p:cNvSpPr/>
          <p:nvPr/>
        </p:nvSpPr>
        <p:spPr>
          <a:xfrm>
            <a:off x="5141055" y="723622"/>
            <a:ext cx="10398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91"/>
              <a:buFont typeface="Arial"/>
              <a:buNone/>
            </a:pPr>
            <a:r>
              <a:rPr b="1" i="0" lang="en" sz="1191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1101</a:t>
            </a:r>
            <a:endParaRPr b="0" i="0" sz="119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47"/>
          <p:cNvSpPr/>
          <p:nvPr/>
        </p:nvSpPr>
        <p:spPr>
          <a:xfrm>
            <a:off x="4026898" y="1102433"/>
            <a:ext cx="2488200" cy="334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1000">
            <a:solidFill>
              <a:srgbClr val="D0D5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250" lIns="74250" spcFirstLastPara="1" rIns="74250" wrap="square" tIns="7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47"/>
          <p:cNvSpPr/>
          <p:nvPr/>
        </p:nvSpPr>
        <p:spPr>
          <a:xfrm>
            <a:off x="4153169" y="1161854"/>
            <a:ext cx="4083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91"/>
              <a:buFont typeface="Arial"/>
              <a:buNone/>
            </a:pPr>
            <a:r>
              <a:rPr b="1" i="0" lang="en" sz="1191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b="0" i="0" sz="119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47"/>
          <p:cNvSpPr/>
          <p:nvPr/>
        </p:nvSpPr>
        <p:spPr>
          <a:xfrm>
            <a:off x="5141055" y="1161854"/>
            <a:ext cx="10398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191"/>
              <a:buFont typeface="Arial"/>
              <a:buNone/>
            </a:pPr>
            <a:r>
              <a:rPr b="1" i="0" lang="en" sz="1191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111</a:t>
            </a:r>
            <a:endParaRPr b="0" i="0" sz="119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6" name="Google Shape;80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8"/>
          <p:cNvSpPr/>
          <p:nvPr/>
        </p:nvSpPr>
        <p:spPr>
          <a:xfrm>
            <a:off x="548640" y="1014984"/>
            <a:ext cx="3463200" cy="3394800"/>
          </a:xfrm>
          <a:prstGeom prst="roundRect">
            <a:avLst>
              <a:gd fmla="val 2424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48"/>
          <p:cNvSpPr/>
          <p:nvPr/>
        </p:nvSpPr>
        <p:spPr>
          <a:xfrm>
            <a:off x="768096" y="1234440"/>
            <a:ext cx="16458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Prefix-free property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48"/>
          <p:cNvSpPr/>
          <p:nvPr/>
        </p:nvSpPr>
        <p:spPr>
          <a:xfrm>
            <a:off x="768096" y="1549908"/>
            <a:ext cx="28461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No valid Huffman code is the prefix of another valid code.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48"/>
          <p:cNvSpPr/>
          <p:nvPr/>
        </p:nvSpPr>
        <p:spPr>
          <a:xfrm>
            <a:off x="768096" y="2112264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Example: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48"/>
          <p:cNvSpPr/>
          <p:nvPr/>
        </p:nvSpPr>
        <p:spPr>
          <a:xfrm>
            <a:off x="809244" y="2386584"/>
            <a:ext cx="12345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F = 0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C = 100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D = 101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A = 1100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B = 1101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5B5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F75B5"/>
                </a:solidFill>
                <a:latin typeface="Arial"/>
                <a:ea typeface="Arial"/>
                <a:cs typeface="Arial"/>
                <a:sym typeface="Arial"/>
              </a:rPr>
              <a:t>E = 111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48"/>
          <p:cNvSpPr/>
          <p:nvPr/>
        </p:nvSpPr>
        <p:spPr>
          <a:xfrm>
            <a:off x="2091690" y="2434590"/>
            <a:ext cx="1508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Because 0 already means F, no other valid code begins with 0.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48"/>
          <p:cNvSpPr/>
          <p:nvPr/>
        </p:nvSpPr>
        <p:spPr>
          <a:xfrm>
            <a:off x="4217670" y="1014984"/>
            <a:ext cx="4183500" cy="3394800"/>
          </a:xfrm>
          <a:prstGeom prst="roundRect">
            <a:avLst>
              <a:gd fmla="val 2424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48"/>
          <p:cNvSpPr/>
          <p:nvPr/>
        </p:nvSpPr>
        <p:spPr>
          <a:xfrm>
            <a:off x="4443984" y="1234440"/>
            <a:ext cx="13716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Decoder rule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48"/>
          <p:cNvSpPr/>
          <p:nvPr/>
        </p:nvSpPr>
        <p:spPr>
          <a:xfrm>
            <a:off x="4443984" y="1604772"/>
            <a:ext cx="356700" cy="3567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48"/>
          <p:cNvSpPr/>
          <p:nvPr/>
        </p:nvSpPr>
        <p:spPr>
          <a:xfrm>
            <a:off x="4471416" y="1618488"/>
            <a:ext cx="301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48"/>
          <p:cNvSpPr/>
          <p:nvPr/>
        </p:nvSpPr>
        <p:spPr>
          <a:xfrm>
            <a:off x="4951476" y="1632204"/>
            <a:ext cx="3051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Start at the first unread bit.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48"/>
          <p:cNvSpPr/>
          <p:nvPr/>
        </p:nvSpPr>
        <p:spPr>
          <a:xfrm>
            <a:off x="4443984" y="2180844"/>
            <a:ext cx="356700" cy="3567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8"/>
          <p:cNvSpPr/>
          <p:nvPr/>
        </p:nvSpPr>
        <p:spPr>
          <a:xfrm>
            <a:off x="4471416" y="2194560"/>
            <a:ext cx="301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48"/>
          <p:cNvSpPr/>
          <p:nvPr/>
        </p:nvSpPr>
        <p:spPr>
          <a:xfrm>
            <a:off x="4951476" y="2208276"/>
            <a:ext cx="3051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Keep appending bits.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48"/>
          <p:cNvSpPr/>
          <p:nvPr/>
        </p:nvSpPr>
        <p:spPr>
          <a:xfrm>
            <a:off x="4443984" y="2756916"/>
            <a:ext cx="356700" cy="3567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48"/>
          <p:cNvSpPr/>
          <p:nvPr/>
        </p:nvSpPr>
        <p:spPr>
          <a:xfrm>
            <a:off x="4471416" y="2770632"/>
            <a:ext cx="301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48"/>
          <p:cNvSpPr/>
          <p:nvPr/>
        </p:nvSpPr>
        <p:spPr>
          <a:xfrm>
            <a:off x="4951476" y="2784348"/>
            <a:ext cx="3051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When the sequence matches a mapping-table code, output that symbol.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48"/>
          <p:cNvSpPr/>
          <p:nvPr/>
        </p:nvSpPr>
        <p:spPr>
          <a:xfrm>
            <a:off x="4443984" y="3332988"/>
            <a:ext cx="356700" cy="356700"/>
          </a:xfrm>
          <a:prstGeom prst="roundRect">
            <a:avLst>
              <a:gd fmla="val 16667" name="adj"/>
            </a:avLst>
          </a:prstGeom>
          <a:solidFill>
            <a:srgbClr val="D9EAF7"/>
          </a:solidFill>
          <a:ln cap="flat" cmpd="sng" w="12700">
            <a:solidFill>
              <a:srgbClr val="D9EA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48"/>
          <p:cNvSpPr/>
          <p:nvPr/>
        </p:nvSpPr>
        <p:spPr>
          <a:xfrm>
            <a:off x="4471416" y="3346704"/>
            <a:ext cx="301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48"/>
          <p:cNvSpPr/>
          <p:nvPr/>
        </p:nvSpPr>
        <p:spPr>
          <a:xfrm>
            <a:off x="4951476" y="3360420"/>
            <a:ext cx="3051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Continue with the next unread bit.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48"/>
          <p:cNvSpPr/>
          <p:nvPr/>
        </p:nvSpPr>
        <p:spPr>
          <a:xfrm>
            <a:off x="5033772" y="3950208"/>
            <a:ext cx="2606100" cy="384000"/>
          </a:xfrm>
          <a:prstGeom prst="roundRect">
            <a:avLst>
              <a:gd fmla="val 16667" name="adj"/>
            </a:avLst>
          </a:prstGeom>
          <a:solidFill>
            <a:srgbClr val="E9F6EC"/>
          </a:solidFill>
          <a:ln cap="flat" cmpd="sng" w="12700">
            <a:solidFill>
              <a:srgbClr val="E9F6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48"/>
          <p:cNvSpPr/>
          <p:nvPr/>
        </p:nvSpPr>
        <p:spPr>
          <a:xfrm>
            <a:off x="5061204" y="3963924"/>
            <a:ext cx="25512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01100100111  →  FACE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3" name="Google Shape;833;p4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34" name="Google Shape;83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" name="Google Shape;83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49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Job sequencing with deadline 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841" name="Google Shape;841;p4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842" name="Google Shape;842;p49"/>
          <p:cNvGraphicFramePr/>
          <p:nvPr/>
        </p:nvGraphicFramePr>
        <p:xfrm>
          <a:off x="58275" y="150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62225"/>
                <a:gridCol w="565525"/>
                <a:gridCol w="592425"/>
                <a:gridCol w="572250"/>
                <a:gridCol w="558800"/>
                <a:gridCol w="585700"/>
              </a:tblGrid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Jobs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J1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J2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J3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J4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J5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Profit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18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14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Deadline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43" name="Google Shape;843;p49"/>
          <p:cNvSpPr txBox="1"/>
          <p:nvPr/>
        </p:nvSpPr>
        <p:spPr>
          <a:xfrm>
            <a:off x="4128250" y="1176625"/>
            <a:ext cx="4970100" cy="3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</a:rPr>
              <a:t>What is Job Sequencing?</a:t>
            </a:r>
            <a:endParaRPr b="1" sz="1300">
              <a:solidFill>
                <a:schemeClr val="accent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Given </a:t>
            </a:r>
            <a:r>
              <a:rPr i="1" lang="en" sz="1300"/>
              <a:t>n </a:t>
            </a:r>
            <a:r>
              <a:rPr lang="en" sz="1300"/>
              <a:t>jobs, each job has: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u="sng"/>
              <a:t>Deadline</a:t>
            </a:r>
            <a:r>
              <a:rPr lang="en" sz="1300"/>
              <a:t>: The latest time by which it should be completed</a:t>
            </a:r>
            <a:endParaRPr sz="13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u="sng"/>
              <a:t>Profit</a:t>
            </a:r>
            <a:r>
              <a:rPr lang="en" sz="1300"/>
              <a:t>: The reward for completing the job before or on the deadline</a:t>
            </a:r>
            <a:endParaRPr sz="13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The goal is to </a:t>
            </a:r>
            <a:r>
              <a:rPr lang="en" sz="1300" u="sng">
                <a:solidFill>
                  <a:schemeClr val="accent1"/>
                </a:solidFill>
              </a:rPr>
              <a:t>maximize total profit by scheduling jobs</a:t>
            </a:r>
            <a:r>
              <a:rPr lang="en" sz="1300">
                <a:solidFill>
                  <a:schemeClr val="accent1"/>
                </a:solidFill>
              </a:rPr>
              <a:t> optimally.</a:t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</a:rPr>
              <a:t>Example Applications:</a:t>
            </a:r>
            <a:endParaRPr b="1" sz="1300">
              <a:solidFill>
                <a:schemeClr val="accent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Task scheduling in operating systems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Project management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Manufacturing processes</a:t>
            </a:r>
            <a:endParaRPr sz="1300"/>
          </a:p>
        </p:txBody>
      </p:sp>
      <p:sp>
        <p:nvSpPr>
          <p:cNvPr id="844" name="Google Shape;844;p49"/>
          <p:cNvSpPr txBox="1"/>
          <p:nvPr/>
        </p:nvSpPr>
        <p:spPr>
          <a:xfrm>
            <a:off x="58275" y="3258650"/>
            <a:ext cx="383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300">
                <a:solidFill>
                  <a:schemeClr val="dk1"/>
                </a:solidFill>
              </a:rPr>
              <a:t>Each job takes one unit of time to finish.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Google Shape;84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0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Job sequencing with deadline 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851" name="Google Shape;851;p5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852" name="Google Shape;852;p50"/>
          <p:cNvGraphicFramePr/>
          <p:nvPr/>
        </p:nvGraphicFramePr>
        <p:xfrm>
          <a:off x="58275" y="150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62225"/>
                <a:gridCol w="565525"/>
                <a:gridCol w="592425"/>
                <a:gridCol w="572250"/>
                <a:gridCol w="558800"/>
                <a:gridCol w="585700"/>
              </a:tblGrid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Jobs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J1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J2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J3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J4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J5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Profit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18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14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Deadline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53" name="Google Shape;853;p50"/>
          <p:cNvSpPr txBox="1"/>
          <p:nvPr/>
        </p:nvSpPr>
        <p:spPr>
          <a:xfrm>
            <a:off x="4128125" y="1402825"/>
            <a:ext cx="4970100" cy="15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chemeClr val="accent1"/>
                </a:solidFill>
              </a:rPr>
              <a:t>Brute Force</a:t>
            </a:r>
            <a:endParaRPr b="1" sz="1300" u="sng">
              <a:solidFill>
                <a:schemeClr val="accent1"/>
              </a:solidFill>
            </a:endParaRPr>
          </a:p>
          <a:p>
            <a:pPr indent="-3111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Try all possible permutations of jobs.</a:t>
            </a:r>
            <a:endParaRPr sz="1300">
              <a:solidFill>
                <a:schemeClr val="dk1"/>
              </a:solidFill>
            </a:endParaRPr>
          </a:p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Time Complexity: O(n!) </a:t>
            </a:r>
            <a:endParaRPr sz="1300">
              <a:solidFill>
                <a:schemeClr val="dk1"/>
              </a:solidFill>
            </a:endParaRPr>
          </a:p>
          <a:p>
            <a:pPr indent="-31115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en" sz="1300">
                <a:solidFill>
                  <a:schemeClr val="dk1"/>
                </a:solidFill>
              </a:rPr>
              <a:t>(Exponential, impractical for large n).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accent1"/>
              </a:solidFill>
            </a:endParaRPr>
          </a:p>
        </p:txBody>
      </p:sp>
      <p:sp>
        <p:nvSpPr>
          <p:cNvPr id="854" name="Google Shape;854;p50"/>
          <p:cNvSpPr txBox="1"/>
          <p:nvPr/>
        </p:nvSpPr>
        <p:spPr>
          <a:xfrm>
            <a:off x="58275" y="3258650"/>
            <a:ext cx="383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300">
                <a:solidFill>
                  <a:schemeClr val="dk1"/>
                </a:solidFill>
              </a:rPr>
              <a:t>Each job takes one unit of time to finish.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51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Job sequencing with deadline 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861" name="Google Shape;861;p5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862" name="Google Shape;862;p51"/>
          <p:cNvGraphicFramePr/>
          <p:nvPr/>
        </p:nvGraphicFramePr>
        <p:xfrm>
          <a:off x="2322375" y="1131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62225"/>
                <a:gridCol w="565525"/>
                <a:gridCol w="592425"/>
                <a:gridCol w="572250"/>
                <a:gridCol w="558800"/>
                <a:gridCol w="585700"/>
              </a:tblGrid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Jobs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J1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J2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J3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J4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J5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Profit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18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14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Deadline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863" name="Google Shape;863;p51"/>
          <p:cNvGraphicFramePr/>
          <p:nvPr/>
        </p:nvGraphicFramePr>
        <p:xfrm>
          <a:off x="2208000" y="3063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782175"/>
                <a:gridCol w="782175"/>
                <a:gridCol w="7821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64" name="Google Shape;864;p51"/>
          <p:cNvSpPr txBox="1"/>
          <p:nvPr/>
        </p:nvSpPr>
        <p:spPr>
          <a:xfrm>
            <a:off x="2297125" y="3483238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0 - 1</a:t>
            </a:r>
            <a:endParaRPr/>
          </a:p>
        </p:txBody>
      </p:sp>
      <p:sp>
        <p:nvSpPr>
          <p:cNvPr id="865" name="Google Shape;865;p51"/>
          <p:cNvSpPr txBox="1"/>
          <p:nvPr/>
        </p:nvSpPr>
        <p:spPr>
          <a:xfrm>
            <a:off x="3080150" y="3483238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1 - 2</a:t>
            </a:r>
            <a:endParaRPr/>
          </a:p>
        </p:txBody>
      </p:sp>
      <p:sp>
        <p:nvSpPr>
          <p:cNvPr id="866" name="Google Shape;866;p51"/>
          <p:cNvSpPr txBox="1"/>
          <p:nvPr/>
        </p:nvSpPr>
        <p:spPr>
          <a:xfrm>
            <a:off x="3924850" y="3483238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2 - 3</a:t>
            </a:r>
            <a:endParaRPr/>
          </a:p>
        </p:txBody>
      </p:sp>
      <p:sp>
        <p:nvSpPr>
          <p:cNvPr id="867" name="Google Shape;867;p51"/>
          <p:cNvSpPr/>
          <p:nvPr/>
        </p:nvSpPr>
        <p:spPr>
          <a:xfrm>
            <a:off x="2246750" y="3100363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J1</a:t>
            </a:r>
            <a:endParaRPr sz="1200"/>
          </a:p>
        </p:txBody>
      </p:sp>
      <p:sp>
        <p:nvSpPr>
          <p:cNvPr id="868" name="Google Shape;868;p51"/>
          <p:cNvSpPr/>
          <p:nvPr/>
        </p:nvSpPr>
        <p:spPr>
          <a:xfrm>
            <a:off x="3801575" y="3100363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J3</a:t>
            </a:r>
            <a:endParaRPr sz="1200"/>
          </a:p>
        </p:txBody>
      </p:sp>
      <p:sp>
        <p:nvSpPr>
          <p:cNvPr id="869" name="Google Shape;869;p51"/>
          <p:cNvSpPr/>
          <p:nvPr/>
        </p:nvSpPr>
        <p:spPr>
          <a:xfrm>
            <a:off x="3031600" y="3100363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J4</a:t>
            </a:r>
            <a:endParaRPr sz="1200"/>
          </a:p>
        </p:txBody>
      </p:sp>
      <p:sp>
        <p:nvSpPr>
          <p:cNvPr id="870" name="Google Shape;870;p51"/>
          <p:cNvSpPr txBox="1"/>
          <p:nvPr/>
        </p:nvSpPr>
        <p:spPr>
          <a:xfrm>
            <a:off x="2208000" y="3993025"/>
            <a:ext cx="258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Total Profit = 20 + 15 + 15 = 50</a:t>
            </a:r>
            <a:endParaRPr/>
          </a:p>
        </p:txBody>
      </p:sp>
      <p:sp>
        <p:nvSpPr>
          <p:cNvPr id="871" name="Google Shape;871;p51"/>
          <p:cNvSpPr txBox="1"/>
          <p:nvPr/>
        </p:nvSpPr>
        <p:spPr>
          <a:xfrm>
            <a:off x="5524100" y="3063375"/>
            <a:ext cx="3000000" cy="8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300">
                <a:solidFill>
                  <a:schemeClr val="dk1"/>
                </a:solidFill>
              </a:rPr>
              <a:t>If the highest deadline is </a:t>
            </a:r>
            <a:r>
              <a:rPr i="1" lang="en" sz="1300">
                <a:solidFill>
                  <a:schemeClr val="accent1"/>
                </a:solidFill>
              </a:rPr>
              <a:t>k</a:t>
            </a:r>
            <a:r>
              <a:rPr lang="en" sz="1300">
                <a:solidFill>
                  <a:schemeClr val="dk1"/>
                </a:solidFill>
              </a:rPr>
              <a:t> and each job takes one unit of time, we can schedule </a:t>
            </a:r>
            <a:r>
              <a:rPr lang="en" sz="1300">
                <a:solidFill>
                  <a:schemeClr val="accent1"/>
                </a:solidFill>
              </a:rPr>
              <a:t>at most k</a:t>
            </a:r>
            <a:r>
              <a:rPr lang="en" sz="1300">
                <a:solidFill>
                  <a:schemeClr val="dk1"/>
                </a:solidFill>
              </a:rPr>
              <a:t> jobs.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2" name="Google Shape;872;p51"/>
          <p:cNvSpPr/>
          <p:nvPr/>
        </p:nvSpPr>
        <p:spPr>
          <a:xfrm>
            <a:off x="5044975" y="4250701"/>
            <a:ext cx="1994652" cy="862812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Can we increase the profit further?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Google Shape;87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52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Job sequencing with deadline 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879" name="Google Shape;879;p5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880" name="Google Shape;880;p52"/>
          <p:cNvGraphicFramePr/>
          <p:nvPr/>
        </p:nvGraphicFramePr>
        <p:xfrm>
          <a:off x="2322375" y="1360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62225"/>
                <a:gridCol w="565525"/>
                <a:gridCol w="592425"/>
                <a:gridCol w="572250"/>
                <a:gridCol w="558800"/>
                <a:gridCol w="585700"/>
              </a:tblGrid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Jobs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J1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J2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J3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J4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J5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Profit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18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14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Deadline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881" name="Google Shape;881;p52"/>
          <p:cNvGraphicFramePr/>
          <p:nvPr/>
        </p:nvGraphicFramePr>
        <p:xfrm>
          <a:off x="2512800" y="35205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782175"/>
                <a:gridCol w="782175"/>
                <a:gridCol w="7821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82" name="Google Shape;882;p52"/>
          <p:cNvSpPr txBox="1"/>
          <p:nvPr/>
        </p:nvSpPr>
        <p:spPr>
          <a:xfrm>
            <a:off x="2601925" y="3940438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0 - 1</a:t>
            </a:r>
            <a:endParaRPr/>
          </a:p>
        </p:txBody>
      </p:sp>
      <p:sp>
        <p:nvSpPr>
          <p:cNvPr id="883" name="Google Shape;883;p52"/>
          <p:cNvSpPr txBox="1"/>
          <p:nvPr/>
        </p:nvSpPr>
        <p:spPr>
          <a:xfrm>
            <a:off x="3384950" y="3940438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1 - 2</a:t>
            </a:r>
            <a:endParaRPr/>
          </a:p>
        </p:txBody>
      </p:sp>
      <p:sp>
        <p:nvSpPr>
          <p:cNvPr id="884" name="Google Shape;884;p52"/>
          <p:cNvSpPr txBox="1"/>
          <p:nvPr/>
        </p:nvSpPr>
        <p:spPr>
          <a:xfrm>
            <a:off x="4229650" y="3940438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2 - 3</a:t>
            </a:r>
            <a:endParaRPr/>
          </a:p>
        </p:txBody>
      </p:sp>
      <p:sp>
        <p:nvSpPr>
          <p:cNvPr id="885" name="Google Shape;885;p52"/>
          <p:cNvSpPr/>
          <p:nvPr/>
        </p:nvSpPr>
        <p:spPr>
          <a:xfrm>
            <a:off x="4104850" y="3557563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J1</a:t>
            </a:r>
            <a:endParaRPr sz="1200"/>
          </a:p>
        </p:txBody>
      </p:sp>
      <p:sp>
        <p:nvSpPr>
          <p:cNvPr id="886" name="Google Shape;886;p52"/>
          <p:cNvSpPr/>
          <p:nvPr/>
        </p:nvSpPr>
        <p:spPr>
          <a:xfrm>
            <a:off x="3336413" y="3557563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J2</a:t>
            </a:r>
            <a:endParaRPr sz="1200"/>
          </a:p>
        </p:txBody>
      </p:sp>
      <p:sp>
        <p:nvSpPr>
          <p:cNvPr id="887" name="Google Shape;887;p52"/>
          <p:cNvSpPr/>
          <p:nvPr/>
        </p:nvSpPr>
        <p:spPr>
          <a:xfrm>
            <a:off x="2554663" y="3557563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J3</a:t>
            </a:r>
            <a:endParaRPr sz="1200"/>
          </a:p>
        </p:txBody>
      </p:sp>
      <p:sp>
        <p:nvSpPr>
          <p:cNvPr id="888" name="Google Shape;888;p52"/>
          <p:cNvSpPr txBox="1"/>
          <p:nvPr/>
        </p:nvSpPr>
        <p:spPr>
          <a:xfrm>
            <a:off x="2512800" y="4548225"/>
            <a:ext cx="258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Total Profit = 15 + 18 + 20 = 53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Google Shape;89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53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Job sequencing with deadline 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895" name="Google Shape;895;p5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896" name="Google Shape;896;p53"/>
          <p:cNvGraphicFramePr/>
          <p:nvPr/>
        </p:nvGraphicFramePr>
        <p:xfrm>
          <a:off x="361975" y="1223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62225"/>
                <a:gridCol w="565525"/>
                <a:gridCol w="592425"/>
                <a:gridCol w="572250"/>
                <a:gridCol w="558800"/>
                <a:gridCol w="585700"/>
              </a:tblGrid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Jobs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J1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J2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J3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J4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J5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Profit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18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14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Deadline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897" name="Google Shape;897;p53"/>
          <p:cNvGraphicFramePr/>
          <p:nvPr/>
        </p:nvGraphicFramePr>
        <p:xfrm>
          <a:off x="361975" y="3349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782175"/>
                <a:gridCol w="782175"/>
                <a:gridCol w="7821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98" name="Google Shape;898;p53"/>
          <p:cNvSpPr txBox="1"/>
          <p:nvPr/>
        </p:nvSpPr>
        <p:spPr>
          <a:xfrm>
            <a:off x="451100" y="3769063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0 - 1</a:t>
            </a:r>
            <a:endParaRPr/>
          </a:p>
        </p:txBody>
      </p:sp>
      <p:sp>
        <p:nvSpPr>
          <p:cNvPr id="899" name="Google Shape;899;p53"/>
          <p:cNvSpPr txBox="1"/>
          <p:nvPr/>
        </p:nvSpPr>
        <p:spPr>
          <a:xfrm>
            <a:off x="1234125" y="3769063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1 - 2</a:t>
            </a:r>
            <a:endParaRPr/>
          </a:p>
        </p:txBody>
      </p:sp>
      <p:sp>
        <p:nvSpPr>
          <p:cNvPr id="900" name="Google Shape;900;p53"/>
          <p:cNvSpPr txBox="1"/>
          <p:nvPr/>
        </p:nvSpPr>
        <p:spPr>
          <a:xfrm>
            <a:off x="2078825" y="3769063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2 - 3</a:t>
            </a:r>
            <a:endParaRPr/>
          </a:p>
        </p:txBody>
      </p:sp>
      <p:sp>
        <p:nvSpPr>
          <p:cNvPr id="901" name="Google Shape;901;p53"/>
          <p:cNvSpPr/>
          <p:nvPr/>
        </p:nvSpPr>
        <p:spPr>
          <a:xfrm>
            <a:off x="1954025" y="3386188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J1</a:t>
            </a:r>
            <a:endParaRPr sz="1200"/>
          </a:p>
        </p:txBody>
      </p:sp>
      <p:sp>
        <p:nvSpPr>
          <p:cNvPr id="902" name="Google Shape;902;p53"/>
          <p:cNvSpPr/>
          <p:nvPr/>
        </p:nvSpPr>
        <p:spPr>
          <a:xfrm>
            <a:off x="389413" y="3386188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J2</a:t>
            </a:r>
            <a:endParaRPr sz="1200"/>
          </a:p>
        </p:txBody>
      </p:sp>
      <p:sp>
        <p:nvSpPr>
          <p:cNvPr id="903" name="Google Shape;903;p53"/>
          <p:cNvSpPr/>
          <p:nvPr/>
        </p:nvSpPr>
        <p:spPr>
          <a:xfrm>
            <a:off x="1171713" y="3386188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J3</a:t>
            </a:r>
            <a:endParaRPr sz="1200"/>
          </a:p>
        </p:txBody>
      </p:sp>
      <p:sp>
        <p:nvSpPr>
          <p:cNvPr id="904" name="Google Shape;904;p53"/>
          <p:cNvSpPr txBox="1"/>
          <p:nvPr/>
        </p:nvSpPr>
        <p:spPr>
          <a:xfrm>
            <a:off x="4846200" y="1223225"/>
            <a:ext cx="3646500" cy="17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 u="sng">
                <a:solidFill>
                  <a:schemeClr val="accent1"/>
                </a:solidFill>
              </a:rPr>
              <a:t>Algorithm Steps</a:t>
            </a:r>
            <a:r>
              <a:rPr b="1" lang="en" sz="1100">
                <a:solidFill>
                  <a:schemeClr val="dk1"/>
                </a:solidFill>
              </a:rPr>
              <a:t>: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Sort jobs</a:t>
            </a:r>
            <a:r>
              <a:rPr lang="en" sz="1100">
                <a:solidFill>
                  <a:schemeClr val="dk1"/>
                </a:solidFill>
              </a:rPr>
              <a:t> in decreasing order of profit.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 sz="1100">
                <a:solidFill>
                  <a:schemeClr val="dk1"/>
                </a:solidFill>
              </a:rPr>
              <a:t>Iterate over jobs</a:t>
            </a:r>
            <a:r>
              <a:rPr lang="en" sz="1100">
                <a:solidFill>
                  <a:schemeClr val="dk1"/>
                </a:solidFill>
              </a:rPr>
              <a:t> and place them in the latest available slot (before or on the deadline).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905" name="Google Shape;905;p53"/>
          <p:cNvSpPr txBox="1"/>
          <p:nvPr/>
        </p:nvSpPr>
        <p:spPr>
          <a:xfrm>
            <a:off x="4877450" y="3000625"/>
            <a:ext cx="4026600" cy="11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chemeClr val="accent1"/>
                </a:solidFill>
              </a:rPr>
              <a:t>Total Time Complexity</a:t>
            </a:r>
            <a:endParaRPr b="1" sz="1300" u="sng">
              <a:solidFill>
                <a:schemeClr val="accent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Sorting: </a:t>
            </a:r>
            <a:r>
              <a:rPr b="1" lang="en" sz="1100">
                <a:solidFill>
                  <a:schemeClr val="dk1"/>
                </a:solidFill>
              </a:rPr>
              <a:t>O(nlog⁡n)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Job Placement: </a:t>
            </a:r>
            <a:r>
              <a:rPr b="1" lang="en" sz="1100">
                <a:solidFill>
                  <a:schemeClr val="dk1"/>
                </a:solidFill>
              </a:rPr>
              <a:t>O(n</a:t>
            </a:r>
            <a:r>
              <a:rPr b="1" baseline="30000" lang="en" sz="1100">
                <a:solidFill>
                  <a:schemeClr val="dk1"/>
                </a:solidFill>
              </a:rPr>
              <a:t>2</a:t>
            </a:r>
            <a:r>
              <a:rPr b="1" lang="en" sz="1100">
                <a:solidFill>
                  <a:schemeClr val="dk1"/>
                </a:solidFill>
              </a:rPr>
              <a:t>)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Overall Complexity:</a:t>
            </a:r>
            <a:r>
              <a:rPr lang="en" sz="1100">
                <a:solidFill>
                  <a:schemeClr val="dk1"/>
                </a:solidFill>
              </a:rPr>
              <a:t> O(</a:t>
            </a:r>
            <a:r>
              <a:rPr i="1" lang="en" sz="1100">
                <a:solidFill>
                  <a:schemeClr val="dk1"/>
                </a:solidFill>
              </a:rPr>
              <a:t>n log⁡n</a:t>
            </a:r>
            <a:r>
              <a:rPr lang="en" sz="1100">
                <a:solidFill>
                  <a:schemeClr val="dk1"/>
                </a:solidFill>
              </a:rPr>
              <a:t>)+O(</a:t>
            </a:r>
            <a:r>
              <a:rPr i="1" lang="en" sz="1100">
                <a:solidFill>
                  <a:schemeClr val="dk1"/>
                </a:solidFill>
              </a:rPr>
              <a:t>n</a:t>
            </a:r>
            <a:r>
              <a:rPr baseline="30000" i="1" lang="en" sz="1100">
                <a:solidFill>
                  <a:schemeClr val="dk1"/>
                </a:solidFill>
              </a:rPr>
              <a:t>2</a:t>
            </a:r>
            <a:r>
              <a:rPr lang="en" sz="1100">
                <a:solidFill>
                  <a:schemeClr val="dk1"/>
                </a:solidFill>
              </a:rPr>
              <a:t>) = O(</a:t>
            </a:r>
            <a:r>
              <a:rPr i="1" lang="en" sz="1100">
                <a:solidFill>
                  <a:schemeClr val="dk1"/>
                </a:solidFill>
              </a:rPr>
              <a:t>n</a:t>
            </a:r>
            <a:r>
              <a:rPr baseline="30000" i="1" lang="en" sz="1100">
                <a:solidFill>
                  <a:schemeClr val="dk1"/>
                </a:solidFill>
              </a:rPr>
              <a:t>2</a:t>
            </a:r>
            <a:r>
              <a:rPr lang="en" sz="1100">
                <a:solidFill>
                  <a:schemeClr val="dk1"/>
                </a:solidFill>
              </a:rPr>
              <a:t>)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Google Shape;91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54"/>
          <p:cNvSpPr txBox="1"/>
          <p:nvPr/>
        </p:nvSpPr>
        <p:spPr>
          <a:xfrm>
            <a:off x="141200" y="174825"/>
            <a:ext cx="552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Exercise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912" name="Google Shape;912;p5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913" name="Google Shape;913;p54"/>
          <p:cNvGraphicFramePr/>
          <p:nvPr/>
        </p:nvGraphicFramePr>
        <p:xfrm>
          <a:off x="2178425" y="1223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62225"/>
                <a:gridCol w="565525"/>
                <a:gridCol w="592425"/>
                <a:gridCol w="572250"/>
                <a:gridCol w="558800"/>
                <a:gridCol w="585700"/>
              </a:tblGrid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Jobs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Profit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27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19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100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412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Deadline</a:t>
                      </a:r>
                      <a:endParaRPr sz="1200"/>
                    </a:p>
                  </a:txBody>
                  <a:tcPr marT="91425" marB="91425" marR="91425" marL="91425"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14" name="Google Shape;914;p54"/>
          <p:cNvGraphicFramePr/>
          <p:nvPr/>
        </p:nvGraphicFramePr>
        <p:xfrm>
          <a:off x="3028400" y="2979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782175"/>
                <a:gridCol w="782175"/>
                <a:gridCol w="7821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15" name="Google Shape;915;p54"/>
          <p:cNvSpPr txBox="1"/>
          <p:nvPr/>
        </p:nvSpPr>
        <p:spPr>
          <a:xfrm>
            <a:off x="3117525" y="3398913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0 - 1</a:t>
            </a:r>
            <a:endParaRPr/>
          </a:p>
        </p:txBody>
      </p:sp>
      <p:sp>
        <p:nvSpPr>
          <p:cNvPr id="916" name="Google Shape;916;p54"/>
          <p:cNvSpPr txBox="1"/>
          <p:nvPr/>
        </p:nvSpPr>
        <p:spPr>
          <a:xfrm>
            <a:off x="3900550" y="3398913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1 - 2</a:t>
            </a:r>
            <a:endParaRPr/>
          </a:p>
        </p:txBody>
      </p:sp>
      <p:sp>
        <p:nvSpPr>
          <p:cNvPr id="917" name="Google Shape;917;p54"/>
          <p:cNvSpPr txBox="1"/>
          <p:nvPr/>
        </p:nvSpPr>
        <p:spPr>
          <a:xfrm>
            <a:off x="4745250" y="3398913"/>
            <a:ext cx="5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2 - 3</a:t>
            </a:r>
            <a:endParaRPr/>
          </a:p>
        </p:txBody>
      </p:sp>
      <p:sp>
        <p:nvSpPr>
          <p:cNvPr id="918" name="Google Shape;918;p54"/>
          <p:cNvSpPr/>
          <p:nvPr/>
        </p:nvSpPr>
        <p:spPr>
          <a:xfrm>
            <a:off x="4675623" y="3008450"/>
            <a:ext cx="60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</a:t>
            </a:r>
            <a:endParaRPr sz="1200"/>
          </a:p>
        </p:txBody>
      </p:sp>
      <p:sp>
        <p:nvSpPr>
          <p:cNvPr id="919" name="Google Shape;919;p54"/>
          <p:cNvSpPr/>
          <p:nvPr/>
        </p:nvSpPr>
        <p:spPr>
          <a:xfrm>
            <a:off x="3852000" y="3008438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</a:t>
            </a:r>
            <a:endParaRPr sz="1200"/>
          </a:p>
        </p:txBody>
      </p:sp>
      <p:sp>
        <p:nvSpPr>
          <p:cNvPr id="920" name="Google Shape;920;p54"/>
          <p:cNvSpPr/>
          <p:nvPr/>
        </p:nvSpPr>
        <p:spPr>
          <a:xfrm>
            <a:off x="3083838" y="3008438"/>
            <a:ext cx="699300" cy="32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</a:t>
            </a:r>
            <a:endParaRPr sz="1200"/>
          </a:p>
        </p:txBody>
      </p:sp>
      <p:sp>
        <p:nvSpPr>
          <p:cNvPr id="921" name="Google Shape;921;p54"/>
          <p:cNvSpPr txBox="1"/>
          <p:nvPr/>
        </p:nvSpPr>
        <p:spPr>
          <a:xfrm>
            <a:off x="2944650" y="4184925"/>
            <a:ext cx="258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Total Profit = 27 + 100 + 15 = 142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55"/>
          <p:cNvSpPr txBox="1"/>
          <p:nvPr/>
        </p:nvSpPr>
        <p:spPr>
          <a:xfrm>
            <a:off x="3235350" y="20975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Optimal Merge Pattern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6"/>
          <p:cNvSpPr/>
          <p:nvPr/>
        </p:nvSpPr>
        <p:spPr>
          <a:xfrm>
            <a:off x="17609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933" name="Google Shape;933;p56"/>
          <p:cNvSpPr/>
          <p:nvPr/>
        </p:nvSpPr>
        <p:spPr>
          <a:xfrm>
            <a:off x="21203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934" name="Google Shape;934;p56"/>
          <p:cNvSpPr/>
          <p:nvPr/>
        </p:nvSpPr>
        <p:spPr>
          <a:xfrm>
            <a:off x="24797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935" name="Google Shape;935;p56"/>
          <p:cNvSpPr/>
          <p:nvPr/>
        </p:nvSpPr>
        <p:spPr>
          <a:xfrm>
            <a:off x="28391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936" name="Google Shape;936;p56"/>
          <p:cNvSpPr/>
          <p:nvPr/>
        </p:nvSpPr>
        <p:spPr>
          <a:xfrm>
            <a:off x="49436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937" name="Google Shape;937;p56"/>
          <p:cNvSpPr/>
          <p:nvPr/>
        </p:nvSpPr>
        <p:spPr>
          <a:xfrm>
            <a:off x="53030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938" name="Google Shape;938;p56"/>
          <p:cNvSpPr/>
          <p:nvPr/>
        </p:nvSpPr>
        <p:spPr>
          <a:xfrm>
            <a:off x="56624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939" name="Google Shape;939;p56"/>
          <p:cNvSpPr/>
          <p:nvPr/>
        </p:nvSpPr>
        <p:spPr>
          <a:xfrm>
            <a:off x="6021875" y="12913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endParaRPr/>
          </a:p>
        </p:txBody>
      </p:sp>
      <p:sp>
        <p:nvSpPr>
          <p:cNvPr id="940" name="Google Shape;940;p56"/>
          <p:cNvSpPr txBox="1"/>
          <p:nvPr/>
        </p:nvSpPr>
        <p:spPr>
          <a:xfrm>
            <a:off x="1355750" y="1251787"/>
            <a:ext cx="359400" cy="3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</a:t>
            </a:r>
            <a:endParaRPr/>
          </a:p>
        </p:txBody>
      </p:sp>
      <p:sp>
        <p:nvSpPr>
          <p:cNvPr id="941" name="Google Shape;941;p56"/>
          <p:cNvSpPr txBox="1"/>
          <p:nvPr/>
        </p:nvSpPr>
        <p:spPr>
          <a:xfrm>
            <a:off x="4607350" y="1251799"/>
            <a:ext cx="359400" cy="3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</a:t>
            </a:r>
            <a:endParaRPr/>
          </a:p>
        </p:txBody>
      </p:sp>
      <p:sp>
        <p:nvSpPr>
          <p:cNvPr id="942" name="Google Shape;942;p56"/>
          <p:cNvSpPr/>
          <p:nvPr/>
        </p:nvSpPr>
        <p:spPr>
          <a:xfrm>
            <a:off x="27574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56"/>
          <p:cNvSpPr/>
          <p:nvPr/>
        </p:nvSpPr>
        <p:spPr>
          <a:xfrm>
            <a:off x="31168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56"/>
          <p:cNvSpPr/>
          <p:nvPr/>
        </p:nvSpPr>
        <p:spPr>
          <a:xfrm>
            <a:off x="34762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56"/>
          <p:cNvSpPr/>
          <p:nvPr/>
        </p:nvSpPr>
        <p:spPr>
          <a:xfrm>
            <a:off x="38356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56"/>
          <p:cNvSpPr txBox="1"/>
          <p:nvPr/>
        </p:nvSpPr>
        <p:spPr>
          <a:xfrm>
            <a:off x="2421100" y="3927099"/>
            <a:ext cx="359400" cy="3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</a:t>
            </a:r>
            <a:endParaRPr/>
          </a:p>
        </p:txBody>
      </p:sp>
      <p:sp>
        <p:nvSpPr>
          <p:cNvPr id="947" name="Google Shape;947;p56"/>
          <p:cNvSpPr/>
          <p:nvPr/>
        </p:nvSpPr>
        <p:spPr>
          <a:xfrm>
            <a:off x="41950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56"/>
          <p:cNvSpPr/>
          <p:nvPr/>
        </p:nvSpPr>
        <p:spPr>
          <a:xfrm>
            <a:off x="45544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56"/>
          <p:cNvSpPr/>
          <p:nvPr/>
        </p:nvSpPr>
        <p:spPr>
          <a:xfrm>
            <a:off x="49138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56"/>
          <p:cNvSpPr/>
          <p:nvPr/>
        </p:nvSpPr>
        <p:spPr>
          <a:xfrm>
            <a:off x="52732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1" name="Google Shape;951;p56"/>
          <p:cNvCxnSpPr/>
          <p:nvPr/>
        </p:nvCxnSpPr>
        <p:spPr>
          <a:xfrm rot="10800000">
            <a:off x="2934113" y="4204275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2" name="Google Shape;952;p56"/>
          <p:cNvSpPr txBox="1"/>
          <p:nvPr/>
        </p:nvSpPr>
        <p:spPr>
          <a:xfrm>
            <a:off x="2780500" y="4529839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endParaRPr i="1"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953" name="Google Shape;953;p56"/>
          <p:cNvCxnSpPr/>
          <p:nvPr/>
        </p:nvCxnSpPr>
        <p:spPr>
          <a:xfrm rot="10800000">
            <a:off x="5138175" y="1507400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4" name="Google Shape;954;p56"/>
          <p:cNvSpPr txBox="1"/>
          <p:nvPr/>
        </p:nvSpPr>
        <p:spPr>
          <a:xfrm>
            <a:off x="5013287" y="1796289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j</a:t>
            </a:r>
            <a:endParaRPr i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55" name="Google Shape;955;p56"/>
          <p:cNvSpPr txBox="1"/>
          <p:nvPr/>
        </p:nvSpPr>
        <p:spPr>
          <a:xfrm>
            <a:off x="6559600" y="2421325"/>
            <a:ext cx="1988400" cy="9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if B[j] &gt; A[i]: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  C[m] = A[i]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  m++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  i++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956" name="Google Shape;956;p56"/>
          <p:cNvCxnSpPr/>
          <p:nvPr/>
        </p:nvCxnSpPr>
        <p:spPr>
          <a:xfrm rot="10800000">
            <a:off x="1927225" y="1562713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7" name="Google Shape;957;p56"/>
          <p:cNvSpPr txBox="1"/>
          <p:nvPr/>
        </p:nvSpPr>
        <p:spPr>
          <a:xfrm>
            <a:off x="1802337" y="1851602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endParaRPr i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58" name="Google Shape;958;p56"/>
          <p:cNvSpPr/>
          <p:nvPr/>
        </p:nvSpPr>
        <p:spPr>
          <a:xfrm>
            <a:off x="27574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959" name="Google Shape;959;p56"/>
          <p:cNvCxnSpPr/>
          <p:nvPr/>
        </p:nvCxnSpPr>
        <p:spPr>
          <a:xfrm rot="10800000">
            <a:off x="2314875" y="1559863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0" name="Google Shape;960;p56"/>
          <p:cNvSpPr txBox="1"/>
          <p:nvPr/>
        </p:nvSpPr>
        <p:spPr>
          <a:xfrm>
            <a:off x="2189987" y="1848752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endParaRPr i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961" name="Google Shape;961;p56"/>
          <p:cNvCxnSpPr/>
          <p:nvPr/>
        </p:nvCxnSpPr>
        <p:spPr>
          <a:xfrm rot="10800000">
            <a:off x="3310689" y="4227863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2" name="Google Shape;962;p56"/>
          <p:cNvSpPr txBox="1"/>
          <p:nvPr/>
        </p:nvSpPr>
        <p:spPr>
          <a:xfrm>
            <a:off x="3157076" y="4553427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endParaRPr i="1"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63" name="Google Shape;963;p56"/>
          <p:cNvSpPr txBox="1"/>
          <p:nvPr/>
        </p:nvSpPr>
        <p:spPr>
          <a:xfrm>
            <a:off x="262450" y="2603075"/>
            <a:ext cx="1988400" cy="9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if A[i] &gt; B[j]: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  C[m] = B[j]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  m++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  j++</a:t>
            </a:r>
            <a:endParaRPr b="1" sz="1300">
              <a:solidFill>
                <a:schemeClr val="accent4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4" name="Google Shape;964;p56"/>
          <p:cNvSpPr/>
          <p:nvPr/>
        </p:nvSpPr>
        <p:spPr>
          <a:xfrm>
            <a:off x="31210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cxnSp>
        <p:nvCxnSpPr>
          <p:cNvPr id="965" name="Google Shape;965;p56"/>
          <p:cNvCxnSpPr/>
          <p:nvPr/>
        </p:nvCxnSpPr>
        <p:spPr>
          <a:xfrm rot="10800000">
            <a:off x="5497575" y="1507400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6" name="Google Shape;966;p56"/>
          <p:cNvSpPr txBox="1"/>
          <p:nvPr/>
        </p:nvSpPr>
        <p:spPr>
          <a:xfrm>
            <a:off x="5372687" y="1796289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j</a:t>
            </a:r>
            <a:endParaRPr i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967" name="Google Shape;967;p56"/>
          <p:cNvCxnSpPr/>
          <p:nvPr/>
        </p:nvCxnSpPr>
        <p:spPr>
          <a:xfrm rot="10800000">
            <a:off x="3675864" y="4227863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8" name="Google Shape;968;p56"/>
          <p:cNvSpPr txBox="1"/>
          <p:nvPr/>
        </p:nvSpPr>
        <p:spPr>
          <a:xfrm>
            <a:off x="3522251" y="4553427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endParaRPr i="1"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69" name="Google Shape;969;p56"/>
          <p:cNvSpPr/>
          <p:nvPr/>
        </p:nvSpPr>
        <p:spPr>
          <a:xfrm>
            <a:off x="42034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970" name="Google Shape;970;p56"/>
          <p:cNvSpPr/>
          <p:nvPr/>
        </p:nvSpPr>
        <p:spPr>
          <a:xfrm>
            <a:off x="45628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971" name="Google Shape;971;p56"/>
          <p:cNvSpPr/>
          <p:nvPr/>
        </p:nvSpPr>
        <p:spPr>
          <a:xfrm>
            <a:off x="34846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972" name="Google Shape;972;p56"/>
          <p:cNvSpPr/>
          <p:nvPr/>
        </p:nvSpPr>
        <p:spPr>
          <a:xfrm>
            <a:off x="38440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973" name="Google Shape;973;p56"/>
          <p:cNvSpPr/>
          <p:nvPr/>
        </p:nvSpPr>
        <p:spPr>
          <a:xfrm>
            <a:off x="49222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974" name="Google Shape;974;p56"/>
          <p:cNvSpPr/>
          <p:nvPr/>
        </p:nvSpPr>
        <p:spPr>
          <a:xfrm>
            <a:off x="5281625" y="3966600"/>
            <a:ext cx="359400" cy="30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endParaRPr/>
          </a:p>
        </p:txBody>
      </p:sp>
      <p:cxnSp>
        <p:nvCxnSpPr>
          <p:cNvPr id="975" name="Google Shape;975;p56"/>
          <p:cNvCxnSpPr/>
          <p:nvPr/>
        </p:nvCxnSpPr>
        <p:spPr>
          <a:xfrm rot="10800000">
            <a:off x="3033675" y="1562713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6" name="Google Shape;976;p56"/>
          <p:cNvSpPr txBox="1"/>
          <p:nvPr/>
        </p:nvSpPr>
        <p:spPr>
          <a:xfrm>
            <a:off x="2908787" y="1851602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endParaRPr i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977" name="Google Shape;977;p56"/>
          <p:cNvCxnSpPr/>
          <p:nvPr/>
        </p:nvCxnSpPr>
        <p:spPr>
          <a:xfrm rot="10800000">
            <a:off x="6216375" y="1507400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8" name="Google Shape;978;p56"/>
          <p:cNvSpPr txBox="1"/>
          <p:nvPr/>
        </p:nvSpPr>
        <p:spPr>
          <a:xfrm>
            <a:off x="6091487" y="1796289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j</a:t>
            </a:r>
            <a:endParaRPr i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979" name="Google Shape;979;p56"/>
          <p:cNvCxnSpPr/>
          <p:nvPr/>
        </p:nvCxnSpPr>
        <p:spPr>
          <a:xfrm rot="10800000">
            <a:off x="5482265" y="4227863"/>
            <a:ext cx="3600" cy="43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0" name="Google Shape;980;p56"/>
          <p:cNvSpPr txBox="1"/>
          <p:nvPr/>
        </p:nvSpPr>
        <p:spPr>
          <a:xfrm>
            <a:off x="5328652" y="4553427"/>
            <a:ext cx="2202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endParaRPr i="1"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81" name="Google Shape;98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2" name="Google Shape;982;p5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3" name="Google Shape;983;p56"/>
          <p:cNvSpPr txBox="1"/>
          <p:nvPr/>
        </p:nvSpPr>
        <p:spPr>
          <a:xfrm>
            <a:off x="152400" y="152400"/>
            <a:ext cx="2785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Merge operation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984" name="Google Shape;984;p56"/>
          <p:cNvSpPr txBox="1"/>
          <p:nvPr/>
        </p:nvSpPr>
        <p:spPr>
          <a:xfrm>
            <a:off x="2944375" y="2613150"/>
            <a:ext cx="2921700" cy="7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</a:rPr>
              <a:t>Merging: </a:t>
            </a:r>
            <a:r>
              <a:rPr i="1" lang="en" sz="2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O(n+m)</a:t>
            </a:r>
            <a:endParaRPr i="1" sz="2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9" name="Google Shape;98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0" name="Google Shape;990;p5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1" name="Google Shape;991;p57"/>
          <p:cNvSpPr txBox="1"/>
          <p:nvPr/>
        </p:nvSpPr>
        <p:spPr>
          <a:xfrm>
            <a:off x="152400" y="152400"/>
            <a:ext cx="423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Problem Statement</a:t>
            </a:r>
            <a:endParaRPr sz="2500">
              <a:solidFill>
                <a:schemeClr val="dk1"/>
              </a:solidFill>
            </a:endParaRPr>
          </a:p>
        </p:txBody>
      </p:sp>
      <p:graphicFrame>
        <p:nvGraphicFramePr>
          <p:cNvPr id="992" name="Google Shape;992;p57"/>
          <p:cNvGraphicFramePr/>
          <p:nvPr/>
        </p:nvGraphicFramePr>
        <p:xfrm>
          <a:off x="225925" y="1112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47650"/>
                <a:gridCol w="511675"/>
                <a:gridCol w="522725"/>
                <a:gridCol w="590300"/>
                <a:gridCol w="427650"/>
              </a:tblGrid>
              <a:tr h="409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File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Sizes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3" name="Google Shape;993;p57"/>
          <p:cNvSpPr txBox="1"/>
          <p:nvPr/>
        </p:nvSpPr>
        <p:spPr>
          <a:xfrm>
            <a:off x="3865725" y="1032200"/>
            <a:ext cx="5079600" cy="15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Given </a:t>
            </a:r>
            <a:r>
              <a:rPr lang="en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n</a:t>
            </a:r>
            <a:r>
              <a:rPr lang="en" sz="1100">
                <a:solidFill>
                  <a:schemeClr val="dk1"/>
                </a:solidFill>
              </a:rPr>
              <a:t> </a:t>
            </a:r>
            <a:r>
              <a:rPr lang="en" sz="1100" u="sng">
                <a:solidFill>
                  <a:schemeClr val="dk1"/>
                </a:solidFill>
              </a:rPr>
              <a:t>sorted files </a:t>
            </a:r>
            <a:r>
              <a:rPr lang="en" sz="1100">
                <a:solidFill>
                  <a:schemeClr val="dk1"/>
                </a:solidFill>
              </a:rPr>
              <a:t>with sizes S</a:t>
            </a:r>
            <a:r>
              <a:rPr baseline="-25000" lang="en" sz="1100">
                <a:solidFill>
                  <a:schemeClr val="dk1"/>
                </a:solidFill>
              </a:rPr>
              <a:t>1</a:t>
            </a:r>
            <a:r>
              <a:rPr lang="en" sz="1100">
                <a:solidFill>
                  <a:schemeClr val="dk1"/>
                </a:solidFill>
              </a:rPr>
              <a:t>,S</a:t>
            </a:r>
            <a:r>
              <a:rPr baseline="-25000" lang="en" sz="1100">
                <a:solidFill>
                  <a:schemeClr val="dk1"/>
                </a:solidFill>
              </a:rPr>
              <a:t>2</a:t>
            </a:r>
            <a:r>
              <a:rPr lang="en" sz="1100">
                <a:solidFill>
                  <a:schemeClr val="dk1"/>
                </a:solidFill>
              </a:rPr>
              <a:t>,...,S</a:t>
            </a:r>
            <a:r>
              <a:rPr baseline="-25000" lang="en" sz="1100">
                <a:solidFill>
                  <a:schemeClr val="dk1"/>
                </a:solidFill>
              </a:rPr>
              <a:t>n</a:t>
            </a:r>
            <a:r>
              <a:rPr lang="en" sz="1100">
                <a:solidFill>
                  <a:schemeClr val="dk1"/>
                </a:solidFill>
              </a:rPr>
              <a:t>​, merge them </a:t>
            </a:r>
            <a:r>
              <a:rPr b="1" lang="en" sz="1100">
                <a:solidFill>
                  <a:schemeClr val="dk1"/>
                </a:solidFill>
              </a:rPr>
              <a:t>in pairs</a:t>
            </a:r>
            <a:r>
              <a:rPr lang="en" sz="1100">
                <a:solidFill>
                  <a:schemeClr val="dk1"/>
                </a:solidFill>
              </a:rPr>
              <a:t> to minimize the total merging cost.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Cost of merging two files = Sum of their sizes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The goal is to find the </a:t>
            </a:r>
            <a:r>
              <a:rPr b="1" lang="en" sz="1100">
                <a:solidFill>
                  <a:schemeClr val="accent1"/>
                </a:solidFill>
              </a:rPr>
              <a:t>optimal order (pattern)</a:t>
            </a:r>
            <a:r>
              <a:rPr lang="en" sz="1100">
                <a:solidFill>
                  <a:schemeClr val="dk1"/>
                </a:solidFill>
              </a:rPr>
              <a:t> of merging that minimizes the total cost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994" name="Google Shape;994;p57"/>
          <p:cNvSpPr/>
          <p:nvPr/>
        </p:nvSpPr>
        <p:spPr>
          <a:xfrm>
            <a:off x="661600" y="47102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30</a:t>
            </a:r>
            <a:endParaRPr/>
          </a:p>
        </p:txBody>
      </p:sp>
      <p:sp>
        <p:nvSpPr>
          <p:cNvPr id="995" name="Google Shape;995;p57"/>
          <p:cNvSpPr/>
          <p:nvPr/>
        </p:nvSpPr>
        <p:spPr>
          <a:xfrm>
            <a:off x="1762400" y="47102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20</a:t>
            </a:r>
            <a:endParaRPr/>
          </a:p>
        </p:txBody>
      </p:sp>
      <p:sp>
        <p:nvSpPr>
          <p:cNvPr id="996" name="Google Shape;996;p57"/>
          <p:cNvSpPr/>
          <p:nvPr/>
        </p:nvSpPr>
        <p:spPr>
          <a:xfrm>
            <a:off x="1114325" y="3831375"/>
            <a:ext cx="908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AB:50</a:t>
            </a:r>
            <a:endParaRPr sz="1000"/>
          </a:p>
        </p:txBody>
      </p:sp>
      <p:cxnSp>
        <p:nvCxnSpPr>
          <p:cNvPr id="997" name="Google Shape;997;p57"/>
          <p:cNvCxnSpPr>
            <a:stCxn id="994" idx="0"/>
            <a:endCxn id="996" idx="4"/>
          </p:cNvCxnSpPr>
          <p:nvPr/>
        </p:nvCxnSpPr>
        <p:spPr>
          <a:xfrm flipH="1" rot="10800000">
            <a:off x="1017100" y="4186750"/>
            <a:ext cx="551400" cy="5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8" name="Google Shape;998;p57"/>
          <p:cNvCxnSpPr>
            <a:stCxn id="995" idx="0"/>
            <a:endCxn id="996" idx="4"/>
          </p:cNvCxnSpPr>
          <p:nvPr/>
        </p:nvCxnSpPr>
        <p:spPr>
          <a:xfrm rot="10800000">
            <a:off x="1568600" y="4186750"/>
            <a:ext cx="549300" cy="5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9" name="Google Shape;999;p57"/>
          <p:cNvSpPr/>
          <p:nvPr/>
        </p:nvSpPr>
        <p:spPr>
          <a:xfrm>
            <a:off x="2941775" y="47102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C: 10</a:t>
            </a:r>
            <a:endParaRPr/>
          </a:p>
        </p:txBody>
      </p:sp>
      <p:sp>
        <p:nvSpPr>
          <p:cNvPr id="1000" name="Google Shape;1000;p57"/>
          <p:cNvSpPr/>
          <p:nvPr/>
        </p:nvSpPr>
        <p:spPr>
          <a:xfrm>
            <a:off x="2033375" y="2962375"/>
            <a:ext cx="908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ABC:60</a:t>
            </a:r>
            <a:endParaRPr sz="1000"/>
          </a:p>
        </p:txBody>
      </p:sp>
      <p:cxnSp>
        <p:nvCxnSpPr>
          <p:cNvPr id="1001" name="Google Shape;1001;p57"/>
          <p:cNvCxnSpPr>
            <a:stCxn id="996" idx="0"/>
            <a:endCxn id="1000" idx="4"/>
          </p:cNvCxnSpPr>
          <p:nvPr/>
        </p:nvCxnSpPr>
        <p:spPr>
          <a:xfrm flipH="1" rot="10800000">
            <a:off x="1568525" y="3317775"/>
            <a:ext cx="919200" cy="51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2" name="Google Shape;1002;p57"/>
          <p:cNvCxnSpPr>
            <a:stCxn id="999" idx="0"/>
            <a:endCxn id="1000" idx="4"/>
          </p:cNvCxnSpPr>
          <p:nvPr/>
        </p:nvCxnSpPr>
        <p:spPr>
          <a:xfrm rot="10800000">
            <a:off x="2487575" y="3317950"/>
            <a:ext cx="809700" cy="139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3" name="Google Shape;1003;p57"/>
          <p:cNvSpPr/>
          <p:nvPr/>
        </p:nvSpPr>
        <p:spPr>
          <a:xfrm>
            <a:off x="4121150" y="47102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D: 5</a:t>
            </a:r>
            <a:endParaRPr/>
          </a:p>
        </p:txBody>
      </p:sp>
      <p:sp>
        <p:nvSpPr>
          <p:cNvPr id="1004" name="Google Shape;1004;p57"/>
          <p:cNvSpPr/>
          <p:nvPr/>
        </p:nvSpPr>
        <p:spPr>
          <a:xfrm>
            <a:off x="2798275" y="2090375"/>
            <a:ext cx="1100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ABCD:65</a:t>
            </a:r>
            <a:endParaRPr sz="1000"/>
          </a:p>
        </p:txBody>
      </p:sp>
      <p:cxnSp>
        <p:nvCxnSpPr>
          <p:cNvPr id="1005" name="Google Shape;1005;p57"/>
          <p:cNvCxnSpPr>
            <a:stCxn id="1000" idx="0"/>
            <a:endCxn id="1004" idx="4"/>
          </p:cNvCxnSpPr>
          <p:nvPr/>
        </p:nvCxnSpPr>
        <p:spPr>
          <a:xfrm flipH="1" rot="10800000">
            <a:off x="2487575" y="2445775"/>
            <a:ext cx="861000" cy="51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6" name="Google Shape;1006;p57"/>
          <p:cNvCxnSpPr>
            <a:stCxn id="1003" idx="0"/>
            <a:endCxn id="1004" idx="4"/>
          </p:cNvCxnSpPr>
          <p:nvPr/>
        </p:nvCxnSpPr>
        <p:spPr>
          <a:xfrm rot="10800000">
            <a:off x="3348350" y="2445850"/>
            <a:ext cx="1128300" cy="226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7" name="Google Shape;1007;p57"/>
          <p:cNvSpPr txBox="1"/>
          <p:nvPr/>
        </p:nvSpPr>
        <p:spPr>
          <a:xfrm>
            <a:off x="4873800" y="347737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Cost of merging = 50 + 60 + 65 = 175</a:t>
            </a:r>
            <a:endParaRPr/>
          </a:p>
        </p:txBody>
      </p:sp>
      <p:sp>
        <p:nvSpPr>
          <p:cNvPr id="1008" name="Google Shape;1008;p57"/>
          <p:cNvSpPr/>
          <p:nvPr/>
        </p:nvSpPr>
        <p:spPr>
          <a:xfrm>
            <a:off x="5524800" y="4017088"/>
            <a:ext cx="1994652" cy="862812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Can we reduce the merging cost further?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" name="Google Shape;101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4" name="Google Shape;1014;p5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5" name="Google Shape;1015;p58"/>
          <p:cNvSpPr txBox="1"/>
          <p:nvPr/>
        </p:nvSpPr>
        <p:spPr>
          <a:xfrm>
            <a:off x="152400" y="152400"/>
            <a:ext cx="423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Problem Statement</a:t>
            </a:r>
            <a:endParaRPr sz="2500">
              <a:solidFill>
                <a:schemeClr val="dk1"/>
              </a:solidFill>
            </a:endParaRPr>
          </a:p>
        </p:txBody>
      </p:sp>
      <p:graphicFrame>
        <p:nvGraphicFramePr>
          <p:cNvPr id="1016" name="Google Shape;1016;p58"/>
          <p:cNvGraphicFramePr/>
          <p:nvPr/>
        </p:nvGraphicFramePr>
        <p:xfrm>
          <a:off x="225925" y="1112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{18265985-E4E4-4B49-8B09-42644BD2F5E2}</a:tableStyleId>
              </a:tblPr>
              <a:tblGrid>
                <a:gridCol w="947650"/>
                <a:gridCol w="511675"/>
                <a:gridCol w="522725"/>
                <a:gridCol w="590300"/>
                <a:gridCol w="427650"/>
              </a:tblGrid>
              <a:tr h="409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File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Sizes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17" name="Google Shape;1017;p58"/>
          <p:cNvSpPr/>
          <p:nvPr/>
        </p:nvSpPr>
        <p:spPr>
          <a:xfrm>
            <a:off x="52000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30</a:t>
            </a:r>
            <a:endParaRPr/>
          </a:p>
        </p:txBody>
      </p:sp>
      <p:sp>
        <p:nvSpPr>
          <p:cNvPr id="1018" name="Google Shape;1018;p58"/>
          <p:cNvSpPr/>
          <p:nvPr/>
        </p:nvSpPr>
        <p:spPr>
          <a:xfrm>
            <a:off x="1152800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20</a:t>
            </a:r>
            <a:endParaRPr/>
          </a:p>
        </p:txBody>
      </p:sp>
      <p:sp>
        <p:nvSpPr>
          <p:cNvPr id="1019" name="Google Shape;1019;p58"/>
          <p:cNvSpPr/>
          <p:nvPr/>
        </p:nvSpPr>
        <p:spPr>
          <a:xfrm>
            <a:off x="504725" y="3297975"/>
            <a:ext cx="908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AB:50</a:t>
            </a:r>
            <a:endParaRPr sz="1000"/>
          </a:p>
        </p:txBody>
      </p:sp>
      <p:cxnSp>
        <p:nvCxnSpPr>
          <p:cNvPr id="1020" name="Google Shape;1020;p58"/>
          <p:cNvCxnSpPr>
            <a:stCxn id="1017" idx="0"/>
            <a:endCxn id="1019" idx="4"/>
          </p:cNvCxnSpPr>
          <p:nvPr/>
        </p:nvCxnSpPr>
        <p:spPr>
          <a:xfrm flipH="1" rot="10800000">
            <a:off x="407500" y="3653350"/>
            <a:ext cx="551400" cy="5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1" name="Google Shape;1021;p58"/>
          <p:cNvCxnSpPr>
            <a:stCxn id="1018" idx="0"/>
            <a:endCxn id="1019" idx="4"/>
          </p:cNvCxnSpPr>
          <p:nvPr/>
        </p:nvCxnSpPr>
        <p:spPr>
          <a:xfrm rot="10800000">
            <a:off x="959000" y="3653350"/>
            <a:ext cx="549300" cy="5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2" name="Google Shape;1022;p58"/>
          <p:cNvSpPr/>
          <p:nvPr/>
        </p:nvSpPr>
        <p:spPr>
          <a:xfrm>
            <a:off x="2332175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C: 10</a:t>
            </a:r>
            <a:endParaRPr/>
          </a:p>
        </p:txBody>
      </p:sp>
      <p:sp>
        <p:nvSpPr>
          <p:cNvPr id="1023" name="Google Shape;1023;p58"/>
          <p:cNvSpPr/>
          <p:nvPr/>
        </p:nvSpPr>
        <p:spPr>
          <a:xfrm>
            <a:off x="1555525" y="2293525"/>
            <a:ext cx="1112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ABCD:65</a:t>
            </a:r>
            <a:endParaRPr sz="1000"/>
          </a:p>
        </p:txBody>
      </p:sp>
      <p:sp>
        <p:nvSpPr>
          <p:cNvPr id="1024" name="Google Shape;1024;p58"/>
          <p:cNvSpPr/>
          <p:nvPr/>
        </p:nvSpPr>
        <p:spPr>
          <a:xfrm>
            <a:off x="3511550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D: 5</a:t>
            </a:r>
            <a:endParaRPr/>
          </a:p>
        </p:txBody>
      </p:sp>
      <p:sp>
        <p:nvSpPr>
          <p:cNvPr id="1025" name="Google Shape;1025;p58"/>
          <p:cNvSpPr txBox="1"/>
          <p:nvPr/>
        </p:nvSpPr>
        <p:spPr>
          <a:xfrm>
            <a:off x="611725" y="46748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Cost of merging = 50 + 15 + 65 = 130</a:t>
            </a:r>
            <a:endParaRPr/>
          </a:p>
        </p:txBody>
      </p:sp>
      <p:sp>
        <p:nvSpPr>
          <p:cNvPr id="1026" name="Google Shape;1026;p58"/>
          <p:cNvSpPr/>
          <p:nvPr/>
        </p:nvSpPr>
        <p:spPr>
          <a:xfrm>
            <a:off x="2820375" y="3281050"/>
            <a:ext cx="908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CD:15</a:t>
            </a:r>
            <a:endParaRPr sz="1000"/>
          </a:p>
        </p:txBody>
      </p:sp>
      <p:cxnSp>
        <p:nvCxnSpPr>
          <p:cNvPr id="1027" name="Google Shape;1027;p58"/>
          <p:cNvCxnSpPr>
            <a:stCxn id="1022" idx="0"/>
            <a:endCxn id="1026" idx="4"/>
          </p:cNvCxnSpPr>
          <p:nvPr/>
        </p:nvCxnSpPr>
        <p:spPr>
          <a:xfrm flipH="1" rot="10800000">
            <a:off x="2687675" y="3636550"/>
            <a:ext cx="586800" cy="54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8" name="Google Shape;1028;p58"/>
          <p:cNvCxnSpPr>
            <a:stCxn id="1024" idx="0"/>
            <a:endCxn id="1026" idx="4"/>
          </p:cNvCxnSpPr>
          <p:nvPr/>
        </p:nvCxnSpPr>
        <p:spPr>
          <a:xfrm rot="10800000">
            <a:off x="3274550" y="3636550"/>
            <a:ext cx="592500" cy="54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9" name="Google Shape;1029;p58"/>
          <p:cNvCxnSpPr>
            <a:stCxn id="1019" idx="0"/>
            <a:endCxn id="1023" idx="4"/>
          </p:cNvCxnSpPr>
          <p:nvPr/>
        </p:nvCxnSpPr>
        <p:spPr>
          <a:xfrm flipH="1" rot="10800000">
            <a:off x="958925" y="2649075"/>
            <a:ext cx="1152900" cy="64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0" name="Google Shape;1030;p58"/>
          <p:cNvCxnSpPr>
            <a:stCxn id="1026" idx="0"/>
            <a:endCxn id="1023" idx="4"/>
          </p:cNvCxnSpPr>
          <p:nvPr/>
        </p:nvCxnSpPr>
        <p:spPr>
          <a:xfrm rot="10800000">
            <a:off x="2111775" y="2648950"/>
            <a:ext cx="1162800" cy="63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1" name="Google Shape;1031;p58"/>
          <p:cNvSpPr/>
          <p:nvPr/>
        </p:nvSpPr>
        <p:spPr>
          <a:xfrm>
            <a:off x="4547800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A: 30</a:t>
            </a:r>
            <a:endParaRPr/>
          </a:p>
        </p:txBody>
      </p:sp>
      <p:sp>
        <p:nvSpPr>
          <p:cNvPr id="1032" name="Google Shape;1032;p58"/>
          <p:cNvSpPr/>
          <p:nvPr/>
        </p:nvSpPr>
        <p:spPr>
          <a:xfrm>
            <a:off x="5648600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B: 20</a:t>
            </a:r>
            <a:endParaRPr/>
          </a:p>
        </p:txBody>
      </p:sp>
      <p:sp>
        <p:nvSpPr>
          <p:cNvPr id="1033" name="Google Shape;1033;p58"/>
          <p:cNvSpPr/>
          <p:nvPr/>
        </p:nvSpPr>
        <p:spPr>
          <a:xfrm>
            <a:off x="6529125" y="2385250"/>
            <a:ext cx="908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BCD:35</a:t>
            </a:r>
            <a:endParaRPr sz="1000"/>
          </a:p>
        </p:txBody>
      </p:sp>
      <p:sp>
        <p:nvSpPr>
          <p:cNvPr id="1034" name="Google Shape;1034;p58"/>
          <p:cNvSpPr/>
          <p:nvPr/>
        </p:nvSpPr>
        <p:spPr>
          <a:xfrm>
            <a:off x="6827975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C: 10</a:t>
            </a:r>
            <a:endParaRPr/>
          </a:p>
        </p:txBody>
      </p:sp>
      <p:sp>
        <p:nvSpPr>
          <p:cNvPr id="1035" name="Google Shape;1035;p58"/>
          <p:cNvSpPr/>
          <p:nvPr/>
        </p:nvSpPr>
        <p:spPr>
          <a:xfrm>
            <a:off x="6051325" y="1049513"/>
            <a:ext cx="1112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ABCD:65</a:t>
            </a:r>
            <a:endParaRPr sz="1000"/>
          </a:p>
        </p:txBody>
      </p:sp>
      <p:sp>
        <p:nvSpPr>
          <p:cNvPr id="1036" name="Google Shape;1036;p58"/>
          <p:cNvSpPr/>
          <p:nvPr/>
        </p:nvSpPr>
        <p:spPr>
          <a:xfrm>
            <a:off x="8007350" y="4176850"/>
            <a:ext cx="711000" cy="3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D: 5</a:t>
            </a:r>
            <a:endParaRPr/>
          </a:p>
        </p:txBody>
      </p:sp>
      <p:sp>
        <p:nvSpPr>
          <p:cNvPr id="1037" name="Google Shape;1037;p58"/>
          <p:cNvSpPr txBox="1"/>
          <p:nvPr/>
        </p:nvSpPr>
        <p:spPr>
          <a:xfrm>
            <a:off x="5107525" y="4674850"/>
            <a:ext cx="2789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0000"/>
                </a:solidFill>
              </a:rPr>
              <a:t>Cost of merging = 15 + 35 + 65 = 115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38" name="Google Shape;1038;p58"/>
          <p:cNvSpPr/>
          <p:nvPr/>
        </p:nvSpPr>
        <p:spPr>
          <a:xfrm>
            <a:off x="7316175" y="3281050"/>
            <a:ext cx="908400" cy="35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CD:15</a:t>
            </a:r>
            <a:endParaRPr sz="1000"/>
          </a:p>
        </p:txBody>
      </p:sp>
      <p:cxnSp>
        <p:nvCxnSpPr>
          <p:cNvPr id="1039" name="Google Shape;1039;p58"/>
          <p:cNvCxnSpPr>
            <a:stCxn id="1034" idx="0"/>
            <a:endCxn id="1038" idx="4"/>
          </p:cNvCxnSpPr>
          <p:nvPr/>
        </p:nvCxnSpPr>
        <p:spPr>
          <a:xfrm flipH="1" rot="10800000">
            <a:off x="7183475" y="3636550"/>
            <a:ext cx="586800" cy="54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0" name="Google Shape;1040;p58"/>
          <p:cNvCxnSpPr>
            <a:stCxn id="1036" idx="0"/>
            <a:endCxn id="1038" idx="4"/>
          </p:cNvCxnSpPr>
          <p:nvPr/>
        </p:nvCxnSpPr>
        <p:spPr>
          <a:xfrm rot="10800000">
            <a:off x="7770350" y="3636550"/>
            <a:ext cx="592500" cy="54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1" name="Google Shape;1041;p58"/>
          <p:cNvCxnSpPr>
            <a:stCxn id="1032" idx="0"/>
            <a:endCxn id="1033" idx="4"/>
          </p:cNvCxnSpPr>
          <p:nvPr/>
        </p:nvCxnSpPr>
        <p:spPr>
          <a:xfrm flipH="1" rot="10800000">
            <a:off x="6004100" y="2740750"/>
            <a:ext cx="979200" cy="143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2" name="Google Shape;1042;p58"/>
          <p:cNvCxnSpPr>
            <a:stCxn id="1038" idx="0"/>
            <a:endCxn id="1033" idx="4"/>
          </p:cNvCxnSpPr>
          <p:nvPr/>
        </p:nvCxnSpPr>
        <p:spPr>
          <a:xfrm rot="10800000">
            <a:off x="6983175" y="2740750"/>
            <a:ext cx="787200" cy="54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3" name="Google Shape;1043;p58"/>
          <p:cNvCxnSpPr>
            <a:stCxn id="1031" idx="0"/>
            <a:endCxn id="1035" idx="4"/>
          </p:cNvCxnSpPr>
          <p:nvPr/>
        </p:nvCxnSpPr>
        <p:spPr>
          <a:xfrm flipH="1" rot="10800000">
            <a:off x="4903300" y="1405150"/>
            <a:ext cx="1704300" cy="277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4" name="Google Shape;1044;p58"/>
          <p:cNvCxnSpPr>
            <a:stCxn id="1033" idx="0"/>
            <a:endCxn id="1035" idx="4"/>
          </p:cNvCxnSpPr>
          <p:nvPr/>
        </p:nvCxnSpPr>
        <p:spPr>
          <a:xfrm rot="10800000">
            <a:off x="6607425" y="1405150"/>
            <a:ext cx="375900" cy="98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5" name="Google Shape;1045;p58"/>
          <p:cNvSpPr txBox="1"/>
          <p:nvPr/>
        </p:nvSpPr>
        <p:spPr>
          <a:xfrm>
            <a:off x="7719850" y="4647425"/>
            <a:ext cx="787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(Optimal)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1" name="Google Shape;1051;p5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2" name="Google Shape;1052;p59"/>
          <p:cNvSpPr txBox="1"/>
          <p:nvPr/>
        </p:nvSpPr>
        <p:spPr>
          <a:xfrm>
            <a:off x="152400" y="152400"/>
            <a:ext cx="423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Greedy Algorithm Approach</a:t>
            </a:r>
            <a:endParaRPr sz="2500">
              <a:solidFill>
                <a:schemeClr val="dk1"/>
              </a:solidFill>
            </a:endParaRPr>
          </a:p>
        </p:txBody>
      </p:sp>
      <p:cxnSp>
        <p:nvCxnSpPr>
          <p:cNvPr id="1053" name="Google Shape;1053;p59"/>
          <p:cNvCxnSpPr/>
          <p:nvPr/>
        </p:nvCxnSpPr>
        <p:spPr>
          <a:xfrm>
            <a:off x="5469950" y="2049525"/>
            <a:ext cx="12408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4" name="Google Shape;1054;p59"/>
          <p:cNvSpPr txBox="1"/>
          <p:nvPr/>
        </p:nvSpPr>
        <p:spPr>
          <a:xfrm>
            <a:off x="6765475" y="1764825"/>
            <a:ext cx="637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O(n)</a:t>
            </a:r>
            <a:endParaRPr sz="18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1055" name="Google Shape;1055;p59"/>
          <p:cNvCxnSpPr/>
          <p:nvPr/>
        </p:nvCxnSpPr>
        <p:spPr>
          <a:xfrm>
            <a:off x="3661950" y="2653200"/>
            <a:ext cx="1240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6" name="Google Shape;1056;p59"/>
          <p:cNvSpPr txBox="1"/>
          <p:nvPr/>
        </p:nvSpPr>
        <p:spPr>
          <a:xfrm>
            <a:off x="4943750" y="2368500"/>
            <a:ext cx="1465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O(log n)</a:t>
            </a:r>
            <a:endParaRPr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1057" name="Google Shape;1057;p59"/>
          <p:cNvCxnSpPr/>
          <p:nvPr/>
        </p:nvCxnSpPr>
        <p:spPr>
          <a:xfrm>
            <a:off x="3985725" y="3011225"/>
            <a:ext cx="1240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8" name="Google Shape;1058;p59"/>
          <p:cNvSpPr txBox="1"/>
          <p:nvPr/>
        </p:nvSpPr>
        <p:spPr>
          <a:xfrm>
            <a:off x="5226525" y="2753950"/>
            <a:ext cx="1465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O(1)</a:t>
            </a:r>
            <a:endParaRPr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59" name="Google Shape;1059;p59"/>
          <p:cNvSpPr txBox="1"/>
          <p:nvPr/>
        </p:nvSpPr>
        <p:spPr>
          <a:xfrm>
            <a:off x="6223975" y="3038650"/>
            <a:ext cx="1465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O(log n)</a:t>
            </a:r>
            <a:endParaRPr sz="1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1060" name="Google Shape;1060;p59"/>
          <p:cNvCxnSpPr/>
          <p:nvPr/>
        </p:nvCxnSpPr>
        <p:spPr>
          <a:xfrm>
            <a:off x="4864700" y="3323350"/>
            <a:ext cx="12408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1" name="Google Shape;1061;p59"/>
          <p:cNvCxnSpPr/>
          <p:nvPr/>
        </p:nvCxnSpPr>
        <p:spPr>
          <a:xfrm>
            <a:off x="3623900" y="2368500"/>
            <a:ext cx="12408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2" name="Google Shape;1062;p59"/>
          <p:cNvSpPr txBox="1"/>
          <p:nvPr/>
        </p:nvSpPr>
        <p:spPr>
          <a:xfrm>
            <a:off x="4943750" y="2117038"/>
            <a:ext cx="637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O(n)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63" name="Google Shape;1063;p59"/>
          <p:cNvSpPr txBox="1"/>
          <p:nvPr/>
        </p:nvSpPr>
        <p:spPr>
          <a:xfrm>
            <a:off x="3550675" y="4326825"/>
            <a:ext cx="1987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O(n) + </a:t>
            </a:r>
            <a:r>
              <a:rPr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O(</a:t>
            </a:r>
            <a:r>
              <a:rPr lang="en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1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log n)</a:t>
            </a:r>
            <a:endParaRPr/>
          </a:p>
        </p:txBody>
      </p:sp>
      <p:sp>
        <p:nvSpPr>
          <p:cNvPr id="1064" name="Google Shape;1064;p59"/>
          <p:cNvSpPr txBox="1"/>
          <p:nvPr/>
        </p:nvSpPr>
        <p:spPr>
          <a:xfrm>
            <a:off x="1516400" y="4357575"/>
            <a:ext cx="222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Time Complexity:</a:t>
            </a:r>
            <a:endParaRPr/>
          </a:p>
        </p:txBody>
      </p:sp>
      <p:sp>
        <p:nvSpPr>
          <p:cNvPr id="1065" name="Google Shape;1065;p59"/>
          <p:cNvSpPr txBox="1"/>
          <p:nvPr/>
        </p:nvSpPr>
        <p:spPr>
          <a:xfrm>
            <a:off x="109675" y="1179000"/>
            <a:ext cx="61143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Key Idea</a:t>
            </a:r>
            <a:r>
              <a:rPr lang="en"/>
              <a:t>: Always merge the two smallest files first.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Steps</a:t>
            </a:r>
            <a:r>
              <a:rPr lang="en"/>
              <a:t>: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Insert all file sizes into a </a:t>
            </a:r>
            <a:r>
              <a:rPr b="1" lang="en"/>
              <a:t>Min Heap (Priority Queue)</a:t>
            </a:r>
            <a:r>
              <a:rPr lang="en"/>
              <a:t>.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Repeat</a:t>
            </a:r>
            <a:r>
              <a:rPr lang="en"/>
              <a:t> until one file remains:</a:t>
            </a:r>
            <a:endParaRPr/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Extract two smallest files.</a:t>
            </a:r>
            <a:endParaRPr/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Merge them (add their sizes).</a:t>
            </a:r>
            <a:endParaRPr/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Insert the merged file back into the heap.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Total cost </a:t>
            </a:r>
            <a:r>
              <a:rPr lang="en"/>
              <a:t>= sum of all merging operations.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1" name="Google Shape;1071;p6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2" name="Google Shape;1072;p60"/>
          <p:cNvSpPr txBox="1"/>
          <p:nvPr/>
        </p:nvSpPr>
        <p:spPr>
          <a:xfrm>
            <a:off x="152400" y="152400"/>
            <a:ext cx="423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Greedy Algorithm Approach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1073" name="Google Shape;1073;p60"/>
          <p:cNvSpPr txBox="1"/>
          <p:nvPr/>
        </p:nvSpPr>
        <p:spPr>
          <a:xfrm>
            <a:off x="152400" y="1110450"/>
            <a:ext cx="8191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If file sizes are different, the order of merging matters, and the optimal merge pattern (min-heap approach) is efficient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accent1"/>
                </a:solidFill>
              </a:rPr>
              <a:t>If file sizes are equal</a:t>
            </a:r>
            <a:r>
              <a:rPr lang="en"/>
              <a:t>, any merging order results in the same total cost and </a:t>
            </a:r>
            <a:r>
              <a:rPr lang="en" u="sng"/>
              <a:t>does not require optimization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9" name="Google Shape;1079;p6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0" name="Google Shape;1080;p61"/>
          <p:cNvSpPr txBox="1"/>
          <p:nvPr/>
        </p:nvSpPr>
        <p:spPr>
          <a:xfrm>
            <a:off x="152400" y="152400"/>
            <a:ext cx="423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Real-World Applications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1081" name="Google Shape;1081;p61"/>
          <p:cNvSpPr txBox="1"/>
          <p:nvPr/>
        </p:nvSpPr>
        <p:spPr>
          <a:xfrm>
            <a:off x="152400" y="1110450"/>
            <a:ext cx="8191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Huffman Coding (used in data compression)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External Sorting (for large datasets in databases)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Data Merge Operations (log file merging, distributed computing)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62"/>
          <p:cNvSpPr txBox="1"/>
          <p:nvPr/>
        </p:nvSpPr>
        <p:spPr>
          <a:xfrm>
            <a:off x="152400" y="1350350"/>
            <a:ext cx="858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 total file size we need to merge is </a:t>
            </a:r>
            <a:r>
              <a:rPr i="1" lang="en"/>
              <a:t>n</a:t>
            </a:r>
            <a:r>
              <a:rPr lang="en"/>
              <a:t>, and there are a total of 4 subfiles, what would be the worst-case merging time in terms of n?</a:t>
            </a:r>
            <a:endParaRPr/>
          </a:p>
        </p:txBody>
      </p:sp>
      <p:pic>
        <p:nvPicPr>
          <p:cNvPr id="1087" name="Google Shape;108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667701" cy="760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8" name="Google Shape;1088;p6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9" name="Google Shape;1089;p62"/>
          <p:cNvSpPr txBox="1"/>
          <p:nvPr/>
        </p:nvSpPr>
        <p:spPr>
          <a:xfrm>
            <a:off x="152400" y="152400"/>
            <a:ext cx="4234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Homework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