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</p:sldIdLst>
  <p:sldSz cy="5143500" cx="9144000"/>
  <p:notesSz cx="6858000" cy="9144000"/>
  <p:embeddedFontLst>
    <p:embeddedFont>
      <p:font typeface="Lobster"/>
      <p:regular r:id="rId4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9F1A1A4-37B7-4BA9-A016-C38CBF962070}">
  <a:tblStyle styleId="{59F1A1A4-37B7-4BA9-A016-C38CBF96207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20" Type="http://schemas.openxmlformats.org/officeDocument/2006/relationships/slide" Target="slides/slide1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22" Type="http://schemas.openxmlformats.org/officeDocument/2006/relationships/slide" Target="slides/slide16.xml"/><Relationship Id="rId44" Type="http://schemas.openxmlformats.org/officeDocument/2006/relationships/slide" Target="slides/slide38.xml"/><Relationship Id="rId21" Type="http://schemas.openxmlformats.org/officeDocument/2006/relationships/slide" Target="slides/slide15.xml"/><Relationship Id="rId43" Type="http://schemas.openxmlformats.org/officeDocument/2006/relationships/slide" Target="slides/slide37.xml"/><Relationship Id="rId24" Type="http://schemas.openxmlformats.org/officeDocument/2006/relationships/slide" Target="slides/slide18.xml"/><Relationship Id="rId46" Type="http://schemas.openxmlformats.org/officeDocument/2006/relationships/slide" Target="slides/slide40.xml"/><Relationship Id="rId23" Type="http://schemas.openxmlformats.org/officeDocument/2006/relationships/slide" Target="slides/slide17.xml"/><Relationship Id="rId45" Type="http://schemas.openxmlformats.org/officeDocument/2006/relationships/slide" Target="slides/slide39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47" Type="http://schemas.openxmlformats.org/officeDocument/2006/relationships/font" Target="fonts/Lobster-regular.fntdata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slide" Target="slides/slide31.xml"/><Relationship Id="rId14" Type="http://schemas.openxmlformats.org/officeDocument/2006/relationships/slide" Target="slides/slide8.xml"/><Relationship Id="rId36" Type="http://schemas.openxmlformats.org/officeDocument/2006/relationships/slide" Target="slides/slide30.xml"/><Relationship Id="rId17" Type="http://schemas.openxmlformats.org/officeDocument/2006/relationships/slide" Target="slides/slide11.xml"/><Relationship Id="rId39" Type="http://schemas.openxmlformats.org/officeDocument/2006/relationships/slide" Target="slides/slide33.xml"/><Relationship Id="rId16" Type="http://schemas.openxmlformats.org/officeDocument/2006/relationships/slide" Target="slides/slide10.xml"/><Relationship Id="rId38" Type="http://schemas.openxmlformats.org/officeDocument/2006/relationships/slide" Target="slides/slide32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9fb3b1207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f9fb3b1207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2fb3f6e138c_0_2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2fb3f6e138c_0_2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2fb3f6e138c_0_3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Google Shape;389;g2fb3f6e138c_0_3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2fb3f6e138c_0_5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5" name="Google Shape;435;g2fb3f6e138c_0_5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2fb3f6e138c_0_5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2fb3f6e138c_0_5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2fb533dbd69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Google Shape;492;g2fb533dbd69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g2fb533dbd69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2" name="Google Shape;502;g2fb533dbd69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2fb533dbd69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Google Shape;571;g2fb533dbd69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g2fb533dbd69_0_1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7" name="Google Shape;647;g2fb533dbd69_0_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g2fb533dbd69_0_3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3" name="Google Shape;723;g2fb533dbd69_0_3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6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g2fb533dbd69_0_4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8" name="Google Shape;768;g2fb533dbd69_0_4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2e6f8d8d14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2e6f8d8d14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7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g2fb533dbd69_0_5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9" name="Google Shape;799;g2fb533dbd69_0_5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9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g2fb533dbd69_0_5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1" name="Google Shape;841;g2fb533dbd69_0_5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g2fb533dbd69_0_6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7" name="Google Shape;917;g2fb533dbd69_0_6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2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g2fb533dbd69_0_7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4" name="Google Shape;954;g2fb533dbd69_0_7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0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Google Shape;991;g2fb533dbd69_0_7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2" name="Google Shape;992;g2fb533dbd69_0_7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8" name="Shape 1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" name="Google Shape;1059;g2fb533dbd69_0_8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0" name="Google Shape;1060;g2fb533dbd69_0_8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6" name="Shape 1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Google Shape;1097;g2fb533dbd69_0_8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8" name="Google Shape;1098;g2fb533dbd69_0_8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5" name="Shape 1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" name="Google Shape;1106;g2fb533dbd69_0_9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7" name="Google Shape;1107;g2fb533dbd69_0_9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0" name="Shape 1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1" name="Google Shape;1121;g2fb533dbd69_0_9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2" name="Google Shape;1122;g2fb533dbd69_0_9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0" name="Shape 1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1" name="Google Shape;1131;g2fb533dbd69_0_9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2" name="Google Shape;1132;g2fb533dbd69_0_9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fbe867ce4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2fbe867ce4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g2fb533dbd69_0_9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7" name="Google Shape;1147;g2fb533dbd69_0_9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g2fb533dbd69_0_9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5" name="Google Shape;1155;g2fb533dbd69_0_9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7" name="Shape 1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" name="Google Shape;1208;g2fb533dbd69_0_9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9" name="Google Shape;1209;g2fb533dbd69_0_9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4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Google Shape;1215;g329a092d2c2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6" name="Google Shape;1216;g329a092d2c2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g2fb533dbd69_0_9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1" name="Google Shape;1251;g2fb533dbd69_0_9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0" name="Shape 1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1" name="Google Shape;1261;g2fbe867ce4c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2" name="Google Shape;1262;g2fbe867ce4c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7" name="Shape 1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8" name="Google Shape;1268;g329a092d2c2_0_1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9" name="Google Shape;1269;g329a092d2c2_0_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4" name="Shape 1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5" name="Google Shape;1275;g32ee51d19d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6" name="Google Shape;1276;g32ee51d19d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g329a092d2c2_0_1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3" name="Google Shape;1283;g329a092d2c2_0_1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9" name="Shape 1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" name="Google Shape;1290;g329a092d2c2_0_1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1" name="Google Shape;1291;g329a092d2c2_0_1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2e6f8d8d14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2e6f8d8d14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3" name="Shape 1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4" name="Google Shape;1304;g329a092d2c2_0_1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5" name="Google Shape;1305;g329a092d2c2_0_1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fb3f6e138c_0_2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2fb3f6e138c_0_2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fb533dbd69_0_2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2fb533dbd69_0_2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2fb3f6e138c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2fb3f6e138c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2fb3f6e138c_0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2fb3f6e138c_0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2fb3f6e138c_0_1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2fb3f6e138c_0_1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2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2.png"/><Relationship Id="rId4" Type="http://schemas.openxmlformats.org/officeDocument/2006/relationships/image" Target="../media/image6.png"/><Relationship Id="rId5" Type="http://schemas.openxmlformats.org/officeDocument/2006/relationships/image" Target="../media/image14.png"/><Relationship Id="rId6" Type="http://schemas.openxmlformats.org/officeDocument/2006/relationships/image" Target="../media/image10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1.png"/><Relationship Id="rId4" Type="http://schemas.openxmlformats.org/officeDocument/2006/relationships/image" Target="../media/image2.png"/><Relationship Id="rId5" Type="http://schemas.openxmlformats.org/officeDocument/2006/relationships/image" Target="../media/image9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9.png"/><Relationship Id="rId4" Type="http://schemas.openxmlformats.org/officeDocument/2006/relationships/image" Target="../media/image7.png"/><Relationship Id="rId5" Type="http://schemas.openxmlformats.org/officeDocument/2006/relationships/image" Target="../media/image15.png"/><Relationship Id="rId6" Type="http://schemas.openxmlformats.org/officeDocument/2006/relationships/image" Target="../media/image5.png"/><Relationship Id="rId7" Type="http://schemas.openxmlformats.org/officeDocument/2006/relationships/image" Target="../media/image1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8.png"/><Relationship Id="rId4" Type="http://schemas.openxmlformats.org/officeDocument/2006/relationships/image" Target="../media/image17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8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3.png"/><Relationship Id="rId4" Type="http://schemas.openxmlformats.org/officeDocument/2006/relationships/image" Target="../media/image22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1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1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623675" y="1337425"/>
            <a:ext cx="7660200" cy="87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Design &amp; Analysis of Algorithms</a:t>
            </a:r>
            <a:endParaRPr sz="2800"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5814725" y="3920025"/>
            <a:ext cx="3283500" cy="118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Dr. Alakesh Kalita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Mathematics and Computing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IIT ISM Dhanbad</a:t>
            </a:r>
            <a:endParaRPr sz="1800"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740949" cy="844051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304800" y="3048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22"/>
          <p:cNvSpPr txBox="1"/>
          <p:nvPr>
            <p:ph type="title"/>
          </p:nvPr>
        </p:nvSpPr>
        <p:spPr>
          <a:xfrm>
            <a:off x="114200" y="2470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Heap</a:t>
            </a:r>
            <a:endParaRPr>
              <a:solidFill>
                <a:schemeClr val="accent1"/>
              </a:solidFill>
            </a:endParaRPr>
          </a:p>
        </p:txBody>
      </p:sp>
      <p:cxnSp>
        <p:nvCxnSpPr>
          <p:cNvPr id="353" name="Google Shape;353;p22"/>
          <p:cNvCxnSpPr/>
          <p:nvPr/>
        </p:nvCxnSpPr>
        <p:spPr>
          <a:xfrm flipH="1" rot="10800000">
            <a:off x="9875" y="819700"/>
            <a:ext cx="9153900" cy="78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54" name="Google Shape;354;p22"/>
          <p:cNvSpPr txBox="1"/>
          <p:nvPr/>
        </p:nvSpPr>
        <p:spPr>
          <a:xfrm>
            <a:off x="308150" y="1343150"/>
            <a:ext cx="5080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A heap is tree-based data structure</a:t>
            </a:r>
            <a:endParaRPr>
              <a:solidFill>
                <a:schemeClr val="dk2"/>
              </a:solidFill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55" name="Google Shape;355;p22"/>
          <p:cNvSpPr/>
          <p:nvPr/>
        </p:nvSpPr>
        <p:spPr>
          <a:xfrm>
            <a:off x="5593725" y="3294050"/>
            <a:ext cx="221400" cy="222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22"/>
          <p:cNvSpPr/>
          <p:nvPr/>
        </p:nvSpPr>
        <p:spPr>
          <a:xfrm>
            <a:off x="6070075" y="3294050"/>
            <a:ext cx="221400" cy="222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22"/>
          <p:cNvSpPr/>
          <p:nvPr/>
        </p:nvSpPr>
        <p:spPr>
          <a:xfrm>
            <a:off x="6546425" y="3294050"/>
            <a:ext cx="221400" cy="222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p22"/>
          <p:cNvSpPr/>
          <p:nvPr/>
        </p:nvSpPr>
        <p:spPr>
          <a:xfrm>
            <a:off x="7022775" y="3294050"/>
            <a:ext cx="221400" cy="222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22"/>
          <p:cNvSpPr/>
          <p:nvPr/>
        </p:nvSpPr>
        <p:spPr>
          <a:xfrm>
            <a:off x="7509800" y="3294050"/>
            <a:ext cx="221400" cy="222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22"/>
          <p:cNvSpPr/>
          <p:nvPr/>
        </p:nvSpPr>
        <p:spPr>
          <a:xfrm>
            <a:off x="7986150" y="3294050"/>
            <a:ext cx="221400" cy="222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22"/>
          <p:cNvSpPr/>
          <p:nvPr/>
        </p:nvSpPr>
        <p:spPr>
          <a:xfrm>
            <a:off x="8391925" y="3294050"/>
            <a:ext cx="221400" cy="222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p22"/>
          <p:cNvSpPr/>
          <p:nvPr/>
        </p:nvSpPr>
        <p:spPr>
          <a:xfrm>
            <a:off x="8868275" y="3294050"/>
            <a:ext cx="221400" cy="222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22"/>
          <p:cNvSpPr/>
          <p:nvPr/>
        </p:nvSpPr>
        <p:spPr>
          <a:xfrm>
            <a:off x="5848675" y="2687975"/>
            <a:ext cx="221400" cy="222300"/>
          </a:xfrm>
          <a:prstGeom prst="ellipse">
            <a:avLst/>
          </a:prstGeom>
          <a:solidFill>
            <a:srgbClr val="6D9EE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22"/>
          <p:cNvSpPr/>
          <p:nvPr/>
        </p:nvSpPr>
        <p:spPr>
          <a:xfrm>
            <a:off x="6767825" y="2687975"/>
            <a:ext cx="221400" cy="222300"/>
          </a:xfrm>
          <a:prstGeom prst="ellipse">
            <a:avLst/>
          </a:prstGeom>
          <a:solidFill>
            <a:srgbClr val="6D9EE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22"/>
          <p:cNvSpPr/>
          <p:nvPr/>
        </p:nvSpPr>
        <p:spPr>
          <a:xfrm>
            <a:off x="7690468" y="2687975"/>
            <a:ext cx="221400" cy="222300"/>
          </a:xfrm>
          <a:prstGeom prst="ellipse">
            <a:avLst/>
          </a:prstGeom>
          <a:solidFill>
            <a:srgbClr val="6D9EE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22"/>
          <p:cNvSpPr/>
          <p:nvPr/>
        </p:nvSpPr>
        <p:spPr>
          <a:xfrm>
            <a:off x="8609618" y="2687975"/>
            <a:ext cx="221400" cy="222300"/>
          </a:xfrm>
          <a:prstGeom prst="ellipse">
            <a:avLst/>
          </a:prstGeom>
          <a:solidFill>
            <a:srgbClr val="6D9EE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p22"/>
          <p:cNvSpPr/>
          <p:nvPr/>
        </p:nvSpPr>
        <p:spPr>
          <a:xfrm>
            <a:off x="6291475" y="2058175"/>
            <a:ext cx="221400" cy="222300"/>
          </a:xfrm>
          <a:prstGeom prst="ellipse">
            <a:avLst/>
          </a:prstGeom>
          <a:solidFill>
            <a:srgbClr val="6D9EE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p22"/>
          <p:cNvSpPr/>
          <p:nvPr/>
        </p:nvSpPr>
        <p:spPr>
          <a:xfrm>
            <a:off x="8170525" y="2058175"/>
            <a:ext cx="221400" cy="222300"/>
          </a:xfrm>
          <a:prstGeom prst="ellipse">
            <a:avLst/>
          </a:prstGeom>
          <a:solidFill>
            <a:srgbClr val="6D9EE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22"/>
          <p:cNvSpPr/>
          <p:nvPr/>
        </p:nvSpPr>
        <p:spPr>
          <a:xfrm>
            <a:off x="7209225" y="1391175"/>
            <a:ext cx="221400" cy="222300"/>
          </a:xfrm>
          <a:prstGeom prst="ellipse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70" name="Google Shape;370;p22"/>
          <p:cNvCxnSpPr>
            <a:stCxn id="369" idx="3"/>
            <a:endCxn id="367" idx="7"/>
          </p:cNvCxnSpPr>
          <p:nvPr/>
        </p:nvCxnSpPr>
        <p:spPr>
          <a:xfrm flipH="1">
            <a:off x="6480548" y="1580920"/>
            <a:ext cx="761100" cy="509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71" name="Google Shape;371;p22"/>
          <p:cNvCxnSpPr>
            <a:stCxn id="367" idx="3"/>
            <a:endCxn id="363" idx="7"/>
          </p:cNvCxnSpPr>
          <p:nvPr/>
        </p:nvCxnSpPr>
        <p:spPr>
          <a:xfrm flipH="1">
            <a:off x="6037698" y="2247920"/>
            <a:ext cx="286200" cy="472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72" name="Google Shape;372;p22"/>
          <p:cNvCxnSpPr>
            <a:stCxn id="363" idx="3"/>
            <a:endCxn id="355" idx="0"/>
          </p:cNvCxnSpPr>
          <p:nvPr/>
        </p:nvCxnSpPr>
        <p:spPr>
          <a:xfrm flipH="1">
            <a:off x="5704398" y="2877720"/>
            <a:ext cx="176700" cy="416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73" name="Google Shape;373;p22"/>
          <p:cNvCxnSpPr>
            <a:stCxn id="369" idx="5"/>
            <a:endCxn id="368" idx="1"/>
          </p:cNvCxnSpPr>
          <p:nvPr/>
        </p:nvCxnSpPr>
        <p:spPr>
          <a:xfrm>
            <a:off x="7398202" y="1580920"/>
            <a:ext cx="804600" cy="509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74" name="Google Shape;374;p22"/>
          <p:cNvCxnSpPr>
            <a:stCxn id="368" idx="5"/>
            <a:endCxn id="366" idx="0"/>
          </p:cNvCxnSpPr>
          <p:nvPr/>
        </p:nvCxnSpPr>
        <p:spPr>
          <a:xfrm>
            <a:off x="8359502" y="2247920"/>
            <a:ext cx="360900" cy="440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75" name="Google Shape;375;p22"/>
          <p:cNvCxnSpPr>
            <a:stCxn id="366" idx="5"/>
            <a:endCxn id="362" idx="0"/>
          </p:cNvCxnSpPr>
          <p:nvPr/>
        </p:nvCxnSpPr>
        <p:spPr>
          <a:xfrm>
            <a:off x="8798594" y="2877720"/>
            <a:ext cx="180300" cy="416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76" name="Google Shape;376;p22"/>
          <p:cNvCxnSpPr>
            <a:stCxn id="367" idx="5"/>
            <a:endCxn id="364" idx="0"/>
          </p:cNvCxnSpPr>
          <p:nvPr/>
        </p:nvCxnSpPr>
        <p:spPr>
          <a:xfrm>
            <a:off x="6480452" y="2247920"/>
            <a:ext cx="398100" cy="440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77" name="Google Shape;377;p22"/>
          <p:cNvCxnSpPr>
            <a:stCxn id="363" idx="5"/>
            <a:endCxn id="356" idx="0"/>
          </p:cNvCxnSpPr>
          <p:nvPr/>
        </p:nvCxnSpPr>
        <p:spPr>
          <a:xfrm>
            <a:off x="6037652" y="2877720"/>
            <a:ext cx="143100" cy="416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78" name="Google Shape;378;p22"/>
          <p:cNvCxnSpPr>
            <a:stCxn id="364" idx="3"/>
            <a:endCxn id="357" idx="0"/>
          </p:cNvCxnSpPr>
          <p:nvPr/>
        </p:nvCxnSpPr>
        <p:spPr>
          <a:xfrm flipH="1">
            <a:off x="6657148" y="2877720"/>
            <a:ext cx="143100" cy="416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79" name="Google Shape;379;p22"/>
          <p:cNvCxnSpPr>
            <a:stCxn id="364" idx="5"/>
            <a:endCxn id="358" idx="0"/>
          </p:cNvCxnSpPr>
          <p:nvPr/>
        </p:nvCxnSpPr>
        <p:spPr>
          <a:xfrm>
            <a:off x="6956802" y="2877720"/>
            <a:ext cx="176700" cy="416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80" name="Google Shape;380;p22"/>
          <p:cNvCxnSpPr>
            <a:stCxn id="365" idx="4"/>
            <a:endCxn id="359" idx="0"/>
          </p:cNvCxnSpPr>
          <p:nvPr/>
        </p:nvCxnSpPr>
        <p:spPr>
          <a:xfrm flipH="1">
            <a:off x="7620568" y="2910275"/>
            <a:ext cx="180600" cy="383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81" name="Google Shape;381;p22"/>
          <p:cNvCxnSpPr>
            <a:stCxn id="365" idx="4"/>
            <a:endCxn id="360" idx="0"/>
          </p:cNvCxnSpPr>
          <p:nvPr/>
        </p:nvCxnSpPr>
        <p:spPr>
          <a:xfrm>
            <a:off x="7801168" y="2910275"/>
            <a:ext cx="295800" cy="383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82" name="Google Shape;382;p22"/>
          <p:cNvCxnSpPr>
            <a:stCxn id="368" idx="3"/>
            <a:endCxn id="365" idx="0"/>
          </p:cNvCxnSpPr>
          <p:nvPr/>
        </p:nvCxnSpPr>
        <p:spPr>
          <a:xfrm flipH="1">
            <a:off x="7801248" y="2247920"/>
            <a:ext cx="401700" cy="440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83" name="Google Shape;383;p22"/>
          <p:cNvCxnSpPr>
            <a:stCxn id="366" idx="3"/>
            <a:endCxn id="361" idx="1"/>
          </p:cNvCxnSpPr>
          <p:nvPr/>
        </p:nvCxnSpPr>
        <p:spPr>
          <a:xfrm flipH="1">
            <a:off x="8424241" y="2877720"/>
            <a:ext cx="217800" cy="448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84" name="Google Shape;384;p22"/>
          <p:cNvSpPr txBox="1"/>
          <p:nvPr/>
        </p:nvSpPr>
        <p:spPr>
          <a:xfrm>
            <a:off x="308150" y="2237125"/>
            <a:ext cx="58812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accent1"/>
                </a:solidFill>
              </a:rPr>
              <a:t>Almost</a:t>
            </a:r>
            <a:r>
              <a:rPr lang="en">
                <a:solidFill>
                  <a:schemeClr val="dk2"/>
                </a:solidFill>
              </a:rPr>
              <a:t> complete binary tree is used as heap</a:t>
            </a:r>
            <a:endParaRPr>
              <a:solidFill>
                <a:schemeClr val="dk2"/>
              </a:solidFill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-317500" lvl="1" marL="9144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</a:pPr>
            <a:r>
              <a:rPr lang="en">
                <a:solidFill>
                  <a:schemeClr val="dk2"/>
                </a:solidFill>
              </a:rPr>
              <a:t>Node should be filled </a:t>
            </a:r>
            <a:r>
              <a:rPr lang="en">
                <a:solidFill>
                  <a:schemeClr val="accent1"/>
                </a:solidFill>
              </a:rPr>
              <a:t>level by level</a:t>
            </a:r>
            <a:endParaRPr>
              <a:solidFill>
                <a:schemeClr val="accent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-317500" lvl="1" marL="9144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</a:pPr>
            <a:r>
              <a:rPr lang="en">
                <a:solidFill>
                  <a:schemeClr val="dk2"/>
                </a:solidFill>
              </a:rPr>
              <a:t>Node should be added from </a:t>
            </a:r>
            <a:r>
              <a:rPr lang="en">
                <a:solidFill>
                  <a:schemeClr val="accent1"/>
                </a:solidFill>
              </a:rPr>
              <a:t>left to right </a:t>
            </a:r>
            <a:r>
              <a:rPr lang="en">
                <a:solidFill>
                  <a:schemeClr val="dk2"/>
                </a:solidFill>
              </a:rPr>
              <a:t> </a:t>
            </a:r>
            <a:endParaRPr/>
          </a:p>
        </p:txBody>
      </p:sp>
      <p:cxnSp>
        <p:nvCxnSpPr>
          <p:cNvPr id="385" name="Google Shape;385;p22"/>
          <p:cNvCxnSpPr/>
          <p:nvPr/>
        </p:nvCxnSpPr>
        <p:spPr>
          <a:xfrm>
            <a:off x="5984075" y="4127625"/>
            <a:ext cx="2142900" cy="9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386" name="Google Shape;386;p22"/>
          <p:cNvSpPr txBox="1"/>
          <p:nvPr/>
        </p:nvSpPr>
        <p:spPr>
          <a:xfrm>
            <a:off x="5924827" y="4201025"/>
            <a:ext cx="22188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</a:rPr>
              <a:t>Add nodes </a:t>
            </a:r>
            <a:r>
              <a:rPr lang="en" sz="1300">
                <a:solidFill>
                  <a:schemeClr val="dk2"/>
                </a:solidFill>
              </a:rPr>
              <a:t>left to right</a:t>
            </a:r>
            <a:endParaRPr sz="9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23"/>
          <p:cNvSpPr txBox="1"/>
          <p:nvPr>
            <p:ph type="title"/>
          </p:nvPr>
        </p:nvSpPr>
        <p:spPr>
          <a:xfrm>
            <a:off x="114200" y="2470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Heap</a:t>
            </a:r>
            <a:endParaRPr>
              <a:solidFill>
                <a:schemeClr val="accent1"/>
              </a:solidFill>
            </a:endParaRPr>
          </a:p>
        </p:txBody>
      </p:sp>
      <p:cxnSp>
        <p:nvCxnSpPr>
          <p:cNvPr id="392" name="Google Shape;392;p23"/>
          <p:cNvCxnSpPr/>
          <p:nvPr/>
        </p:nvCxnSpPr>
        <p:spPr>
          <a:xfrm flipH="1" rot="10800000">
            <a:off x="9875" y="819700"/>
            <a:ext cx="9153900" cy="78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93" name="Google Shape;393;p23"/>
          <p:cNvSpPr/>
          <p:nvPr/>
        </p:nvSpPr>
        <p:spPr>
          <a:xfrm>
            <a:off x="552075" y="1504050"/>
            <a:ext cx="221400" cy="222300"/>
          </a:xfrm>
          <a:prstGeom prst="ellipse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" name="Google Shape;394;p23"/>
          <p:cNvSpPr/>
          <p:nvPr/>
        </p:nvSpPr>
        <p:spPr>
          <a:xfrm>
            <a:off x="1567075" y="2134375"/>
            <a:ext cx="221400" cy="222300"/>
          </a:xfrm>
          <a:prstGeom prst="ellipse">
            <a:avLst/>
          </a:prstGeom>
          <a:solidFill>
            <a:srgbClr val="6D9EE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" name="Google Shape;395;p23"/>
          <p:cNvSpPr/>
          <p:nvPr/>
        </p:nvSpPr>
        <p:spPr>
          <a:xfrm>
            <a:off x="2484825" y="1467375"/>
            <a:ext cx="221400" cy="222300"/>
          </a:xfrm>
          <a:prstGeom prst="ellipse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96" name="Google Shape;396;p23"/>
          <p:cNvCxnSpPr>
            <a:stCxn id="395" idx="3"/>
            <a:endCxn id="394" idx="7"/>
          </p:cNvCxnSpPr>
          <p:nvPr/>
        </p:nvCxnSpPr>
        <p:spPr>
          <a:xfrm flipH="1">
            <a:off x="1756148" y="1657120"/>
            <a:ext cx="761100" cy="509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97" name="Google Shape;397;p23"/>
          <p:cNvSpPr/>
          <p:nvPr/>
        </p:nvSpPr>
        <p:spPr>
          <a:xfrm>
            <a:off x="3002925" y="3370250"/>
            <a:ext cx="221400" cy="222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p23"/>
          <p:cNvSpPr/>
          <p:nvPr/>
        </p:nvSpPr>
        <p:spPr>
          <a:xfrm>
            <a:off x="3479275" y="3370250"/>
            <a:ext cx="221400" cy="222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9" name="Google Shape;399;p23"/>
          <p:cNvSpPr/>
          <p:nvPr/>
        </p:nvSpPr>
        <p:spPr>
          <a:xfrm>
            <a:off x="3955625" y="3370250"/>
            <a:ext cx="221400" cy="222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0" name="Google Shape;400;p23"/>
          <p:cNvSpPr/>
          <p:nvPr/>
        </p:nvSpPr>
        <p:spPr>
          <a:xfrm>
            <a:off x="4431975" y="3370250"/>
            <a:ext cx="221400" cy="222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" name="Google Shape;401;p23"/>
          <p:cNvSpPr/>
          <p:nvPr/>
        </p:nvSpPr>
        <p:spPr>
          <a:xfrm>
            <a:off x="3257875" y="2764175"/>
            <a:ext cx="221400" cy="222300"/>
          </a:xfrm>
          <a:prstGeom prst="ellipse">
            <a:avLst/>
          </a:prstGeom>
          <a:solidFill>
            <a:srgbClr val="6D9EE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" name="Google Shape;402;p23"/>
          <p:cNvSpPr/>
          <p:nvPr/>
        </p:nvSpPr>
        <p:spPr>
          <a:xfrm>
            <a:off x="4177025" y="2764175"/>
            <a:ext cx="221400" cy="222300"/>
          </a:xfrm>
          <a:prstGeom prst="ellipse">
            <a:avLst/>
          </a:prstGeom>
          <a:solidFill>
            <a:srgbClr val="6D9EE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" name="Google Shape;403;p23"/>
          <p:cNvSpPr/>
          <p:nvPr/>
        </p:nvSpPr>
        <p:spPr>
          <a:xfrm>
            <a:off x="3700675" y="2134375"/>
            <a:ext cx="221400" cy="222300"/>
          </a:xfrm>
          <a:prstGeom prst="ellipse">
            <a:avLst/>
          </a:prstGeom>
          <a:solidFill>
            <a:srgbClr val="6D9EE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Google Shape;404;p23"/>
          <p:cNvSpPr/>
          <p:nvPr/>
        </p:nvSpPr>
        <p:spPr>
          <a:xfrm>
            <a:off x="5579725" y="2134375"/>
            <a:ext cx="221400" cy="222300"/>
          </a:xfrm>
          <a:prstGeom prst="ellipse">
            <a:avLst/>
          </a:prstGeom>
          <a:solidFill>
            <a:srgbClr val="6D9EE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" name="Google Shape;405;p23"/>
          <p:cNvSpPr/>
          <p:nvPr/>
        </p:nvSpPr>
        <p:spPr>
          <a:xfrm>
            <a:off x="4618425" y="1467375"/>
            <a:ext cx="221400" cy="222300"/>
          </a:xfrm>
          <a:prstGeom prst="ellipse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06" name="Google Shape;406;p23"/>
          <p:cNvCxnSpPr>
            <a:stCxn id="405" idx="3"/>
            <a:endCxn id="403" idx="7"/>
          </p:cNvCxnSpPr>
          <p:nvPr/>
        </p:nvCxnSpPr>
        <p:spPr>
          <a:xfrm flipH="1">
            <a:off x="3889748" y="1657120"/>
            <a:ext cx="761100" cy="509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07" name="Google Shape;407;p23"/>
          <p:cNvCxnSpPr>
            <a:stCxn id="403" idx="3"/>
            <a:endCxn id="401" idx="7"/>
          </p:cNvCxnSpPr>
          <p:nvPr/>
        </p:nvCxnSpPr>
        <p:spPr>
          <a:xfrm flipH="1">
            <a:off x="3446898" y="2324120"/>
            <a:ext cx="286200" cy="472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08" name="Google Shape;408;p23"/>
          <p:cNvCxnSpPr>
            <a:stCxn id="401" idx="3"/>
            <a:endCxn id="397" idx="0"/>
          </p:cNvCxnSpPr>
          <p:nvPr/>
        </p:nvCxnSpPr>
        <p:spPr>
          <a:xfrm flipH="1">
            <a:off x="3113598" y="2953920"/>
            <a:ext cx="176700" cy="416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09" name="Google Shape;409;p23"/>
          <p:cNvCxnSpPr>
            <a:stCxn id="405" idx="5"/>
            <a:endCxn id="404" idx="1"/>
          </p:cNvCxnSpPr>
          <p:nvPr/>
        </p:nvCxnSpPr>
        <p:spPr>
          <a:xfrm>
            <a:off x="4807402" y="1657120"/>
            <a:ext cx="804600" cy="509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10" name="Google Shape;410;p23"/>
          <p:cNvCxnSpPr>
            <a:stCxn id="403" idx="5"/>
            <a:endCxn id="402" idx="0"/>
          </p:cNvCxnSpPr>
          <p:nvPr/>
        </p:nvCxnSpPr>
        <p:spPr>
          <a:xfrm>
            <a:off x="3889652" y="2324120"/>
            <a:ext cx="398100" cy="440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11" name="Google Shape;411;p23"/>
          <p:cNvCxnSpPr>
            <a:stCxn id="401" idx="5"/>
            <a:endCxn id="398" idx="0"/>
          </p:cNvCxnSpPr>
          <p:nvPr/>
        </p:nvCxnSpPr>
        <p:spPr>
          <a:xfrm>
            <a:off x="3446852" y="2953920"/>
            <a:ext cx="143100" cy="416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12" name="Google Shape;412;p23"/>
          <p:cNvCxnSpPr>
            <a:stCxn id="402" idx="3"/>
            <a:endCxn id="399" idx="0"/>
          </p:cNvCxnSpPr>
          <p:nvPr/>
        </p:nvCxnSpPr>
        <p:spPr>
          <a:xfrm flipH="1">
            <a:off x="4066348" y="2953920"/>
            <a:ext cx="143100" cy="416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13" name="Google Shape;413;p23"/>
          <p:cNvCxnSpPr>
            <a:stCxn id="402" idx="5"/>
            <a:endCxn id="400" idx="0"/>
          </p:cNvCxnSpPr>
          <p:nvPr/>
        </p:nvCxnSpPr>
        <p:spPr>
          <a:xfrm>
            <a:off x="4366002" y="2953920"/>
            <a:ext cx="176700" cy="416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14" name="Google Shape;414;p23"/>
          <p:cNvSpPr/>
          <p:nvPr/>
        </p:nvSpPr>
        <p:spPr>
          <a:xfrm>
            <a:off x="5898525" y="3294050"/>
            <a:ext cx="221400" cy="222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5" name="Google Shape;415;p23"/>
          <p:cNvSpPr/>
          <p:nvPr/>
        </p:nvSpPr>
        <p:spPr>
          <a:xfrm>
            <a:off x="6851225" y="3294050"/>
            <a:ext cx="221400" cy="222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6" name="Google Shape;416;p23"/>
          <p:cNvSpPr/>
          <p:nvPr/>
        </p:nvSpPr>
        <p:spPr>
          <a:xfrm>
            <a:off x="7327575" y="3294050"/>
            <a:ext cx="221400" cy="222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7" name="Google Shape;417;p23"/>
          <p:cNvSpPr/>
          <p:nvPr/>
        </p:nvSpPr>
        <p:spPr>
          <a:xfrm>
            <a:off x="6153475" y="2687975"/>
            <a:ext cx="221400" cy="222300"/>
          </a:xfrm>
          <a:prstGeom prst="ellipse">
            <a:avLst/>
          </a:prstGeom>
          <a:solidFill>
            <a:srgbClr val="6D9EE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8" name="Google Shape;418;p23"/>
          <p:cNvSpPr/>
          <p:nvPr/>
        </p:nvSpPr>
        <p:spPr>
          <a:xfrm>
            <a:off x="7072625" y="2687975"/>
            <a:ext cx="221400" cy="222300"/>
          </a:xfrm>
          <a:prstGeom prst="ellipse">
            <a:avLst/>
          </a:prstGeom>
          <a:solidFill>
            <a:srgbClr val="6D9EE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Google Shape;419;p23"/>
          <p:cNvSpPr/>
          <p:nvPr/>
        </p:nvSpPr>
        <p:spPr>
          <a:xfrm>
            <a:off x="6596275" y="2058175"/>
            <a:ext cx="221400" cy="222300"/>
          </a:xfrm>
          <a:prstGeom prst="ellipse">
            <a:avLst/>
          </a:prstGeom>
          <a:solidFill>
            <a:srgbClr val="6D9EE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p23"/>
          <p:cNvSpPr/>
          <p:nvPr/>
        </p:nvSpPr>
        <p:spPr>
          <a:xfrm>
            <a:off x="8475325" y="2058175"/>
            <a:ext cx="221400" cy="222300"/>
          </a:xfrm>
          <a:prstGeom prst="ellipse">
            <a:avLst/>
          </a:prstGeom>
          <a:solidFill>
            <a:srgbClr val="6D9EE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p23"/>
          <p:cNvSpPr/>
          <p:nvPr/>
        </p:nvSpPr>
        <p:spPr>
          <a:xfrm>
            <a:off x="7514025" y="1391175"/>
            <a:ext cx="221400" cy="222300"/>
          </a:xfrm>
          <a:prstGeom prst="ellipse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22" name="Google Shape;422;p23"/>
          <p:cNvCxnSpPr>
            <a:stCxn id="421" idx="3"/>
            <a:endCxn id="419" idx="7"/>
          </p:cNvCxnSpPr>
          <p:nvPr/>
        </p:nvCxnSpPr>
        <p:spPr>
          <a:xfrm flipH="1">
            <a:off x="6785348" y="1580920"/>
            <a:ext cx="761100" cy="509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23" name="Google Shape;423;p23"/>
          <p:cNvCxnSpPr>
            <a:stCxn id="419" idx="3"/>
            <a:endCxn id="417" idx="7"/>
          </p:cNvCxnSpPr>
          <p:nvPr/>
        </p:nvCxnSpPr>
        <p:spPr>
          <a:xfrm flipH="1">
            <a:off x="6342498" y="2247920"/>
            <a:ext cx="286200" cy="472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24" name="Google Shape;424;p23"/>
          <p:cNvCxnSpPr>
            <a:stCxn id="417" idx="3"/>
            <a:endCxn id="414" idx="0"/>
          </p:cNvCxnSpPr>
          <p:nvPr/>
        </p:nvCxnSpPr>
        <p:spPr>
          <a:xfrm flipH="1">
            <a:off x="6009198" y="2877720"/>
            <a:ext cx="176700" cy="416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25" name="Google Shape;425;p23"/>
          <p:cNvCxnSpPr>
            <a:stCxn id="421" idx="5"/>
            <a:endCxn id="420" idx="1"/>
          </p:cNvCxnSpPr>
          <p:nvPr/>
        </p:nvCxnSpPr>
        <p:spPr>
          <a:xfrm>
            <a:off x="7703002" y="1580920"/>
            <a:ext cx="804600" cy="509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26" name="Google Shape;426;p23"/>
          <p:cNvCxnSpPr>
            <a:stCxn id="419" idx="5"/>
            <a:endCxn id="418" idx="0"/>
          </p:cNvCxnSpPr>
          <p:nvPr/>
        </p:nvCxnSpPr>
        <p:spPr>
          <a:xfrm>
            <a:off x="6785252" y="2247920"/>
            <a:ext cx="398100" cy="440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27" name="Google Shape;427;p23"/>
          <p:cNvCxnSpPr>
            <a:stCxn id="418" idx="3"/>
            <a:endCxn id="415" idx="0"/>
          </p:cNvCxnSpPr>
          <p:nvPr/>
        </p:nvCxnSpPr>
        <p:spPr>
          <a:xfrm flipH="1">
            <a:off x="6961948" y="2877720"/>
            <a:ext cx="143100" cy="416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28" name="Google Shape;428;p23"/>
          <p:cNvCxnSpPr>
            <a:stCxn id="418" idx="5"/>
            <a:endCxn id="416" idx="0"/>
          </p:cNvCxnSpPr>
          <p:nvPr/>
        </p:nvCxnSpPr>
        <p:spPr>
          <a:xfrm>
            <a:off x="7261602" y="2877720"/>
            <a:ext cx="176700" cy="416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29" name="Google Shape;429;p23"/>
          <p:cNvSpPr/>
          <p:nvPr/>
        </p:nvSpPr>
        <p:spPr>
          <a:xfrm>
            <a:off x="8262324" y="2684450"/>
            <a:ext cx="221400" cy="222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0" name="Google Shape;430;p23"/>
          <p:cNvSpPr/>
          <p:nvPr/>
        </p:nvSpPr>
        <p:spPr>
          <a:xfrm>
            <a:off x="8738674" y="2684450"/>
            <a:ext cx="221400" cy="222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31" name="Google Shape;431;p23"/>
          <p:cNvCxnSpPr>
            <a:endCxn id="429" idx="0"/>
          </p:cNvCxnSpPr>
          <p:nvPr/>
        </p:nvCxnSpPr>
        <p:spPr>
          <a:xfrm flipH="1">
            <a:off x="8373024" y="2268050"/>
            <a:ext cx="143100" cy="416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32" name="Google Shape;432;p23"/>
          <p:cNvCxnSpPr>
            <a:endCxn id="430" idx="0"/>
          </p:cNvCxnSpPr>
          <p:nvPr/>
        </p:nvCxnSpPr>
        <p:spPr>
          <a:xfrm>
            <a:off x="8672674" y="2268050"/>
            <a:ext cx="176700" cy="416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24"/>
          <p:cNvSpPr txBox="1"/>
          <p:nvPr>
            <p:ph type="title"/>
          </p:nvPr>
        </p:nvSpPr>
        <p:spPr>
          <a:xfrm>
            <a:off x="114200" y="2470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Heap Property</a:t>
            </a:r>
            <a:endParaRPr>
              <a:solidFill>
                <a:schemeClr val="accent1"/>
              </a:solidFill>
            </a:endParaRPr>
          </a:p>
        </p:txBody>
      </p:sp>
      <p:cxnSp>
        <p:nvCxnSpPr>
          <p:cNvPr id="438" name="Google Shape;438;p24"/>
          <p:cNvCxnSpPr/>
          <p:nvPr/>
        </p:nvCxnSpPr>
        <p:spPr>
          <a:xfrm flipH="1" rot="10800000">
            <a:off x="9875" y="819700"/>
            <a:ext cx="9153900" cy="78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39" name="Google Shape;439;p24"/>
          <p:cNvSpPr txBox="1"/>
          <p:nvPr/>
        </p:nvSpPr>
        <p:spPr>
          <a:xfrm>
            <a:off x="0" y="1088000"/>
            <a:ext cx="5366700" cy="405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2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 u="sng">
                <a:solidFill>
                  <a:schemeClr val="accent1"/>
                </a:solidFill>
              </a:rPr>
              <a:t>Max Heap</a:t>
            </a:r>
            <a:r>
              <a:rPr lang="en">
                <a:solidFill>
                  <a:schemeClr val="accent1"/>
                </a:solidFill>
              </a:rPr>
              <a:t>:</a:t>
            </a:r>
            <a:r>
              <a:rPr lang="en">
                <a:solidFill>
                  <a:schemeClr val="dk2"/>
                </a:solidFill>
              </a:rPr>
              <a:t> Every parent node is greater than or equal to its child nodes.</a:t>
            </a:r>
            <a:endParaRPr>
              <a:solidFill>
                <a:schemeClr val="dk2"/>
              </a:solidFill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</a:pPr>
            <a:r>
              <a:rPr lang="en">
                <a:solidFill>
                  <a:schemeClr val="accent1"/>
                </a:solidFill>
              </a:rPr>
              <a:t>A[Parent(i)] &gt;= A [i] </a:t>
            </a:r>
            <a:endParaRPr>
              <a:solidFill>
                <a:schemeClr val="accent1"/>
              </a:solidFill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</a:pPr>
            <a:r>
              <a:rPr lang="en">
                <a:solidFill>
                  <a:schemeClr val="dk2"/>
                </a:solidFill>
              </a:rPr>
              <a:t>A </a:t>
            </a:r>
            <a:r>
              <a:rPr lang="en" u="sng">
                <a:solidFill>
                  <a:schemeClr val="dk2"/>
                </a:solidFill>
              </a:rPr>
              <a:t>descending order</a:t>
            </a:r>
            <a:r>
              <a:rPr lang="en">
                <a:solidFill>
                  <a:schemeClr val="dk2"/>
                </a:solidFill>
              </a:rPr>
              <a:t> list will always be a </a:t>
            </a:r>
            <a:endParaRPr>
              <a:solidFill>
                <a:schemeClr val="dk2"/>
              </a:solidFill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Max heap</a:t>
            </a:r>
            <a:endParaRPr>
              <a:solidFill>
                <a:schemeClr val="accent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 u="sng">
                <a:solidFill>
                  <a:schemeClr val="accent1"/>
                </a:solidFill>
              </a:rPr>
              <a:t>Min Heap</a:t>
            </a:r>
            <a:r>
              <a:rPr lang="en">
                <a:solidFill>
                  <a:schemeClr val="accent1"/>
                </a:solidFill>
              </a:rPr>
              <a:t>:</a:t>
            </a:r>
            <a:r>
              <a:rPr lang="en">
                <a:solidFill>
                  <a:schemeClr val="dk2"/>
                </a:solidFill>
              </a:rPr>
              <a:t> Every parent node is less than or equal to its child nodes.</a:t>
            </a:r>
            <a:endParaRPr>
              <a:solidFill>
                <a:schemeClr val="dk2"/>
              </a:solidFill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</a:pPr>
            <a:r>
              <a:rPr lang="en">
                <a:solidFill>
                  <a:schemeClr val="accent1"/>
                </a:solidFill>
              </a:rPr>
              <a:t>A[Parent(i)] &lt;= A[i]</a:t>
            </a:r>
            <a:endParaRPr>
              <a:solidFill>
                <a:schemeClr val="accent1"/>
              </a:solidFill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</a:pPr>
            <a:r>
              <a:rPr lang="en">
                <a:solidFill>
                  <a:schemeClr val="dk2"/>
                </a:solidFill>
              </a:rPr>
              <a:t>A </a:t>
            </a:r>
            <a:r>
              <a:rPr lang="en" u="sng">
                <a:solidFill>
                  <a:schemeClr val="dk2"/>
                </a:solidFill>
              </a:rPr>
              <a:t>ascending order</a:t>
            </a:r>
            <a:r>
              <a:rPr lang="en">
                <a:solidFill>
                  <a:schemeClr val="dk2"/>
                </a:solidFill>
              </a:rPr>
              <a:t> list will  always be a </a:t>
            </a:r>
            <a:endParaRPr>
              <a:solidFill>
                <a:schemeClr val="dk2"/>
              </a:solidFill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Min heap</a:t>
            </a:r>
            <a:endParaRPr>
              <a:solidFill>
                <a:schemeClr val="accent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440" name="Google Shape;440;p24"/>
          <p:cNvSpPr/>
          <p:nvPr/>
        </p:nvSpPr>
        <p:spPr>
          <a:xfrm>
            <a:off x="6736625" y="1088000"/>
            <a:ext cx="513600" cy="523500"/>
          </a:xfrm>
          <a:prstGeom prst="ellipse">
            <a:avLst/>
          </a:prstGeom>
          <a:solidFill>
            <a:srgbClr val="FF99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441" name="Google Shape;441;p24"/>
          <p:cNvSpPr/>
          <p:nvPr/>
        </p:nvSpPr>
        <p:spPr>
          <a:xfrm>
            <a:off x="5709425" y="2266950"/>
            <a:ext cx="513600" cy="523500"/>
          </a:xfrm>
          <a:prstGeom prst="ellipse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2" name="Google Shape;442;p24"/>
          <p:cNvSpPr/>
          <p:nvPr/>
        </p:nvSpPr>
        <p:spPr>
          <a:xfrm>
            <a:off x="7777750" y="2266950"/>
            <a:ext cx="513600" cy="523500"/>
          </a:xfrm>
          <a:prstGeom prst="ellipse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3" name="Google Shape;443;p24"/>
          <p:cNvSpPr/>
          <p:nvPr/>
        </p:nvSpPr>
        <p:spPr>
          <a:xfrm>
            <a:off x="5029200" y="3657950"/>
            <a:ext cx="513600" cy="5235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4" name="Google Shape;444;p24"/>
          <p:cNvSpPr/>
          <p:nvPr/>
        </p:nvSpPr>
        <p:spPr>
          <a:xfrm>
            <a:off x="6223025" y="3657950"/>
            <a:ext cx="513600" cy="5235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5" name="Google Shape;445;p24"/>
          <p:cNvSpPr/>
          <p:nvPr/>
        </p:nvSpPr>
        <p:spPr>
          <a:xfrm>
            <a:off x="7264150" y="3657950"/>
            <a:ext cx="513600" cy="5235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6" name="Google Shape;446;p24"/>
          <p:cNvSpPr/>
          <p:nvPr/>
        </p:nvSpPr>
        <p:spPr>
          <a:xfrm>
            <a:off x="8483025" y="3657950"/>
            <a:ext cx="513600" cy="5235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47" name="Google Shape;447;p24"/>
          <p:cNvCxnSpPr>
            <a:stCxn id="440" idx="3"/>
            <a:endCxn id="441" idx="7"/>
          </p:cNvCxnSpPr>
          <p:nvPr/>
        </p:nvCxnSpPr>
        <p:spPr>
          <a:xfrm flipH="1">
            <a:off x="6147940" y="1534835"/>
            <a:ext cx="663900" cy="808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48" name="Google Shape;448;p24"/>
          <p:cNvCxnSpPr>
            <a:stCxn id="441" idx="3"/>
            <a:endCxn id="443" idx="0"/>
          </p:cNvCxnSpPr>
          <p:nvPr/>
        </p:nvCxnSpPr>
        <p:spPr>
          <a:xfrm flipH="1">
            <a:off x="5286040" y="2713785"/>
            <a:ext cx="498600" cy="944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49" name="Google Shape;449;p24"/>
          <p:cNvCxnSpPr>
            <a:stCxn id="441" idx="5"/>
            <a:endCxn id="444" idx="0"/>
          </p:cNvCxnSpPr>
          <p:nvPr/>
        </p:nvCxnSpPr>
        <p:spPr>
          <a:xfrm>
            <a:off x="6147810" y="2713785"/>
            <a:ext cx="332100" cy="944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50" name="Google Shape;450;p24"/>
          <p:cNvCxnSpPr>
            <a:stCxn id="442" idx="3"/>
            <a:endCxn id="445" idx="0"/>
          </p:cNvCxnSpPr>
          <p:nvPr/>
        </p:nvCxnSpPr>
        <p:spPr>
          <a:xfrm flipH="1">
            <a:off x="7520865" y="2713785"/>
            <a:ext cx="332100" cy="944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51" name="Google Shape;451;p24"/>
          <p:cNvCxnSpPr>
            <a:stCxn id="442" idx="5"/>
            <a:endCxn id="446" idx="0"/>
          </p:cNvCxnSpPr>
          <p:nvPr/>
        </p:nvCxnSpPr>
        <p:spPr>
          <a:xfrm>
            <a:off x="8216135" y="2713785"/>
            <a:ext cx="523800" cy="944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52" name="Google Shape;452;p24"/>
          <p:cNvCxnSpPr>
            <a:stCxn id="440" idx="5"/>
            <a:endCxn id="442" idx="1"/>
          </p:cNvCxnSpPr>
          <p:nvPr/>
        </p:nvCxnSpPr>
        <p:spPr>
          <a:xfrm>
            <a:off x="7175010" y="1534835"/>
            <a:ext cx="678000" cy="808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53" name="Google Shape;453;p24"/>
          <p:cNvSpPr txBox="1"/>
          <p:nvPr/>
        </p:nvSpPr>
        <p:spPr>
          <a:xfrm>
            <a:off x="6766249" y="1118900"/>
            <a:ext cx="523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25</a:t>
            </a:r>
            <a:endParaRPr/>
          </a:p>
        </p:txBody>
      </p:sp>
      <p:sp>
        <p:nvSpPr>
          <p:cNvPr id="454" name="Google Shape;454;p24"/>
          <p:cNvSpPr txBox="1"/>
          <p:nvPr/>
        </p:nvSpPr>
        <p:spPr>
          <a:xfrm>
            <a:off x="5714199" y="2297850"/>
            <a:ext cx="523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13</a:t>
            </a:r>
            <a:endParaRPr/>
          </a:p>
        </p:txBody>
      </p:sp>
      <p:sp>
        <p:nvSpPr>
          <p:cNvPr id="455" name="Google Shape;455;p24"/>
          <p:cNvSpPr txBox="1"/>
          <p:nvPr/>
        </p:nvSpPr>
        <p:spPr>
          <a:xfrm>
            <a:off x="5024099" y="3688850"/>
            <a:ext cx="523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10</a:t>
            </a:r>
            <a:endParaRPr/>
          </a:p>
        </p:txBody>
      </p:sp>
      <p:sp>
        <p:nvSpPr>
          <p:cNvPr id="456" name="Google Shape;456;p24"/>
          <p:cNvSpPr txBox="1"/>
          <p:nvPr/>
        </p:nvSpPr>
        <p:spPr>
          <a:xfrm>
            <a:off x="6267299" y="3688850"/>
            <a:ext cx="523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11</a:t>
            </a:r>
            <a:endParaRPr/>
          </a:p>
        </p:txBody>
      </p:sp>
      <p:sp>
        <p:nvSpPr>
          <p:cNvPr id="457" name="Google Shape;457;p24"/>
          <p:cNvSpPr txBox="1"/>
          <p:nvPr/>
        </p:nvSpPr>
        <p:spPr>
          <a:xfrm>
            <a:off x="7829100" y="2297850"/>
            <a:ext cx="523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22</a:t>
            </a:r>
            <a:endParaRPr/>
          </a:p>
        </p:txBody>
      </p:sp>
      <p:sp>
        <p:nvSpPr>
          <p:cNvPr id="458" name="Google Shape;458;p24"/>
          <p:cNvSpPr txBox="1"/>
          <p:nvPr/>
        </p:nvSpPr>
        <p:spPr>
          <a:xfrm>
            <a:off x="7259050" y="3688850"/>
            <a:ext cx="523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18</a:t>
            </a:r>
            <a:endParaRPr/>
          </a:p>
        </p:txBody>
      </p:sp>
      <p:sp>
        <p:nvSpPr>
          <p:cNvPr id="459" name="Google Shape;459;p24"/>
          <p:cNvSpPr txBox="1"/>
          <p:nvPr/>
        </p:nvSpPr>
        <p:spPr>
          <a:xfrm>
            <a:off x="8477925" y="3688850"/>
            <a:ext cx="523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13</a:t>
            </a:r>
            <a:endParaRPr/>
          </a:p>
        </p:txBody>
      </p:sp>
      <p:sp>
        <p:nvSpPr>
          <p:cNvPr id="460" name="Google Shape;460;p24"/>
          <p:cNvSpPr txBox="1"/>
          <p:nvPr/>
        </p:nvSpPr>
        <p:spPr>
          <a:xfrm>
            <a:off x="5784650" y="4517025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Max Heap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25"/>
          <p:cNvSpPr/>
          <p:nvPr/>
        </p:nvSpPr>
        <p:spPr>
          <a:xfrm>
            <a:off x="6355625" y="859400"/>
            <a:ext cx="513600" cy="523500"/>
          </a:xfrm>
          <a:prstGeom prst="ellipse">
            <a:avLst/>
          </a:prstGeom>
          <a:solidFill>
            <a:srgbClr val="FF99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466" name="Google Shape;466;p25"/>
          <p:cNvSpPr/>
          <p:nvPr/>
        </p:nvSpPr>
        <p:spPr>
          <a:xfrm>
            <a:off x="5328425" y="2038350"/>
            <a:ext cx="513600" cy="523500"/>
          </a:xfrm>
          <a:prstGeom prst="ellipse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7" name="Google Shape;467;p25"/>
          <p:cNvSpPr/>
          <p:nvPr/>
        </p:nvSpPr>
        <p:spPr>
          <a:xfrm>
            <a:off x="7396750" y="2038350"/>
            <a:ext cx="513600" cy="523500"/>
          </a:xfrm>
          <a:prstGeom prst="ellipse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8" name="Google Shape;468;p25"/>
          <p:cNvSpPr/>
          <p:nvPr/>
        </p:nvSpPr>
        <p:spPr>
          <a:xfrm>
            <a:off x="4648200" y="3429350"/>
            <a:ext cx="513600" cy="5235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9" name="Google Shape;469;p25"/>
          <p:cNvSpPr/>
          <p:nvPr/>
        </p:nvSpPr>
        <p:spPr>
          <a:xfrm>
            <a:off x="5842025" y="3429350"/>
            <a:ext cx="513600" cy="5235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0" name="Google Shape;470;p25"/>
          <p:cNvSpPr/>
          <p:nvPr/>
        </p:nvSpPr>
        <p:spPr>
          <a:xfrm>
            <a:off x="6883150" y="3429350"/>
            <a:ext cx="513600" cy="5235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1" name="Google Shape;471;p25"/>
          <p:cNvSpPr/>
          <p:nvPr/>
        </p:nvSpPr>
        <p:spPr>
          <a:xfrm>
            <a:off x="8102025" y="3429350"/>
            <a:ext cx="513600" cy="5235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72" name="Google Shape;472;p25"/>
          <p:cNvCxnSpPr>
            <a:stCxn id="465" idx="3"/>
            <a:endCxn id="466" idx="7"/>
          </p:cNvCxnSpPr>
          <p:nvPr/>
        </p:nvCxnSpPr>
        <p:spPr>
          <a:xfrm flipH="1">
            <a:off x="5766940" y="1306235"/>
            <a:ext cx="663900" cy="808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73" name="Google Shape;473;p25"/>
          <p:cNvCxnSpPr>
            <a:stCxn id="466" idx="3"/>
            <a:endCxn id="468" idx="0"/>
          </p:cNvCxnSpPr>
          <p:nvPr/>
        </p:nvCxnSpPr>
        <p:spPr>
          <a:xfrm flipH="1">
            <a:off x="4905040" y="2485185"/>
            <a:ext cx="498600" cy="944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74" name="Google Shape;474;p25"/>
          <p:cNvCxnSpPr>
            <a:stCxn id="466" idx="5"/>
            <a:endCxn id="469" idx="0"/>
          </p:cNvCxnSpPr>
          <p:nvPr/>
        </p:nvCxnSpPr>
        <p:spPr>
          <a:xfrm>
            <a:off x="5766810" y="2485185"/>
            <a:ext cx="332100" cy="944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75" name="Google Shape;475;p25"/>
          <p:cNvCxnSpPr>
            <a:stCxn id="467" idx="3"/>
            <a:endCxn id="470" idx="0"/>
          </p:cNvCxnSpPr>
          <p:nvPr/>
        </p:nvCxnSpPr>
        <p:spPr>
          <a:xfrm flipH="1">
            <a:off x="7139865" y="2485185"/>
            <a:ext cx="332100" cy="944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76" name="Google Shape;476;p25"/>
          <p:cNvCxnSpPr>
            <a:stCxn id="467" idx="5"/>
            <a:endCxn id="471" idx="0"/>
          </p:cNvCxnSpPr>
          <p:nvPr/>
        </p:nvCxnSpPr>
        <p:spPr>
          <a:xfrm>
            <a:off x="7835135" y="2485185"/>
            <a:ext cx="523800" cy="944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77" name="Google Shape;477;p25"/>
          <p:cNvCxnSpPr>
            <a:stCxn id="465" idx="5"/>
            <a:endCxn id="467" idx="1"/>
          </p:cNvCxnSpPr>
          <p:nvPr/>
        </p:nvCxnSpPr>
        <p:spPr>
          <a:xfrm>
            <a:off x="6794010" y="1306235"/>
            <a:ext cx="678000" cy="808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78" name="Google Shape;478;p25"/>
          <p:cNvSpPr txBox="1"/>
          <p:nvPr/>
        </p:nvSpPr>
        <p:spPr>
          <a:xfrm>
            <a:off x="6385249" y="890300"/>
            <a:ext cx="523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5</a:t>
            </a:r>
            <a:endParaRPr/>
          </a:p>
        </p:txBody>
      </p:sp>
      <p:sp>
        <p:nvSpPr>
          <p:cNvPr id="479" name="Google Shape;479;p25"/>
          <p:cNvSpPr txBox="1"/>
          <p:nvPr/>
        </p:nvSpPr>
        <p:spPr>
          <a:xfrm>
            <a:off x="5423398" y="2069250"/>
            <a:ext cx="523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7</a:t>
            </a:r>
            <a:endParaRPr/>
          </a:p>
        </p:txBody>
      </p:sp>
      <p:sp>
        <p:nvSpPr>
          <p:cNvPr id="480" name="Google Shape;480;p25"/>
          <p:cNvSpPr txBox="1"/>
          <p:nvPr/>
        </p:nvSpPr>
        <p:spPr>
          <a:xfrm>
            <a:off x="4643099" y="3460250"/>
            <a:ext cx="523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11</a:t>
            </a:r>
            <a:endParaRPr/>
          </a:p>
        </p:txBody>
      </p:sp>
      <p:sp>
        <p:nvSpPr>
          <p:cNvPr id="481" name="Google Shape;481;p25"/>
          <p:cNvSpPr txBox="1"/>
          <p:nvPr/>
        </p:nvSpPr>
        <p:spPr>
          <a:xfrm>
            <a:off x="5886299" y="3460250"/>
            <a:ext cx="523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12</a:t>
            </a:r>
            <a:endParaRPr/>
          </a:p>
        </p:txBody>
      </p:sp>
      <p:sp>
        <p:nvSpPr>
          <p:cNvPr id="482" name="Google Shape;482;p25"/>
          <p:cNvSpPr txBox="1"/>
          <p:nvPr/>
        </p:nvSpPr>
        <p:spPr>
          <a:xfrm>
            <a:off x="7448100" y="2069250"/>
            <a:ext cx="523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10</a:t>
            </a:r>
            <a:endParaRPr/>
          </a:p>
        </p:txBody>
      </p:sp>
      <p:sp>
        <p:nvSpPr>
          <p:cNvPr id="483" name="Google Shape;483;p25"/>
          <p:cNvSpPr txBox="1"/>
          <p:nvPr/>
        </p:nvSpPr>
        <p:spPr>
          <a:xfrm>
            <a:off x="6878050" y="3460250"/>
            <a:ext cx="523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13</a:t>
            </a:r>
            <a:endParaRPr/>
          </a:p>
        </p:txBody>
      </p:sp>
      <p:sp>
        <p:nvSpPr>
          <p:cNvPr id="484" name="Google Shape;484;p25"/>
          <p:cNvSpPr txBox="1"/>
          <p:nvPr/>
        </p:nvSpPr>
        <p:spPr>
          <a:xfrm>
            <a:off x="8096925" y="3460250"/>
            <a:ext cx="523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15</a:t>
            </a:r>
            <a:endParaRPr/>
          </a:p>
        </p:txBody>
      </p:sp>
      <p:sp>
        <p:nvSpPr>
          <p:cNvPr id="485" name="Google Shape;485;p25"/>
          <p:cNvSpPr txBox="1"/>
          <p:nvPr/>
        </p:nvSpPr>
        <p:spPr>
          <a:xfrm>
            <a:off x="5403650" y="4288425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Min</a:t>
            </a:r>
            <a:r>
              <a:rPr lang="en" sz="1800">
                <a:solidFill>
                  <a:schemeClr val="dk2"/>
                </a:solidFill>
              </a:rPr>
              <a:t> Heap</a:t>
            </a:r>
            <a:endParaRPr/>
          </a:p>
        </p:txBody>
      </p:sp>
      <p:sp>
        <p:nvSpPr>
          <p:cNvPr id="486" name="Google Shape;486;p25"/>
          <p:cNvSpPr txBox="1"/>
          <p:nvPr/>
        </p:nvSpPr>
        <p:spPr>
          <a:xfrm>
            <a:off x="81600" y="890300"/>
            <a:ext cx="5080200" cy="36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The (sub)</a:t>
            </a:r>
            <a:r>
              <a:rPr lang="en" sz="1800">
                <a:solidFill>
                  <a:schemeClr val="accent1"/>
                </a:solidFill>
              </a:rPr>
              <a:t>root</a:t>
            </a:r>
            <a:r>
              <a:rPr lang="en" sz="1800">
                <a:solidFill>
                  <a:schemeClr val="dk2"/>
                </a:solidFill>
              </a:rPr>
              <a:t> nodes of the </a:t>
            </a:r>
            <a:r>
              <a:rPr lang="en" sz="1800">
                <a:solidFill>
                  <a:schemeClr val="accent1"/>
                </a:solidFill>
              </a:rPr>
              <a:t>subtrees</a:t>
            </a:r>
            <a:r>
              <a:rPr lang="en" sz="1800">
                <a:solidFill>
                  <a:schemeClr val="dk2"/>
                </a:solidFill>
              </a:rPr>
              <a:t> must also satisfy the heap property</a:t>
            </a:r>
            <a:endParaRPr sz="1800">
              <a:solidFill>
                <a:schemeClr val="dk2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accent1"/>
                </a:solidFill>
              </a:rPr>
              <a:t>Leaf nodes inherently</a:t>
            </a:r>
            <a:r>
              <a:rPr lang="en" sz="1800">
                <a:solidFill>
                  <a:schemeClr val="dk2"/>
                </a:solidFill>
              </a:rPr>
              <a:t> satisfy the </a:t>
            </a:r>
            <a:r>
              <a:rPr lang="en" sz="1800">
                <a:solidFill>
                  <a:schemeClr val="accent1"/>
                </a:solidFill>
              </a:rPr>
              <a:t>heap </a:t>
            </a:r>
            <a:r>
              <a:rPr lang="en" sz="1800">
                <a:solidFill>
                  <a:schemeClr val="dk2"/>
                </a:solidFill>
              </a:rPr>
              <a:t>property, as they have no children to compare with.</a:t>
            </a:r>
            <a:endParaRPr sz="1800">
              <a:solidFill>
                <a:schemeClr val="dk2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487" name="Google Shape;487;p25"/>
          <p:cNvSpPr/>
          <p:nvPr/>
        </p:nvSpPr>
        <p:spPr>
          <a:xfrm>
            <a:off x="4464041" y="1561237"/>
            <a:ext cx="2235275" cy="2678175"/>
          </a:xfrm>
          <a:custGeom>
            <a:rect b="b" l="l" r="r" t="t"/>
            <a:pathLst>
              <a:path extrusionOk="0" h="107127" w="89411">
                <a:moveTo>
                  <a:pt x="28017" y="11249"/>
                </a:moveTo>
                <a:cubicBezTo>
                  <a:pt x="25038" y="14824"/>
                  <a:pt x="24559" y="19943"/>
                  <a:pt x="22093" y="23889"/>
                </a:cubicBezTo>
                <a:cubicBezTo>
                  <a:pt x="17964" y="30495"/>
                  <a:pt x="10948" y="36275"/>
                  <a:pt x="10243" y="44034"/>
                </a:cubicBezTo>
                <a:cubicBezTo>
                  <a:pt x="9766" y="49280"/>
                  <a:pt x="10285" y="54583"/>
                  <a:pt x="9848" y="59833"/>
                </a:cubicBezTo>
                <a:cubicBezTo>
                  <a:pt x="9711" y="61483"/>
                  <a:pt x="9598" y="64105"/>
                  <a:pt x="9453" y="64178"/>
                </a:cubicBezTo>
                <a:cubicBezTo>
                  <a:pt x="4019" y="66895"/>
                  <a:pt x="-1105" y="74084"/>
                  <a:pt x="368" y="79978"/>
                </a:cubicBezTo>
                <a:cubicBezTo>
                  <a:pt x="3129" y="91021"/>
                  <a:pt x="12084" y="102051"/>
                  <a:pt x="22882" y="105652"/>
                </a:cubicBezTo>
                <a:cubicBezTo>
                  <a:pt x="32263" y="108780"/>
                  <a:pt x="42793" y="105922"/>
                  <a:pt x="52507" y="104072"/>
                </a:cubicBezTo>
                <a:cubicBezTo>
                  <a:pt x="60854" y="102482"/>
                  <a:pt x="70105" y="102914"/>
                  <a:pt x="77391" y="98542"/>
                </a:cubicBezTo>
                <a:cubicBezTo>
                  <a:pt x="79928" y="97020"/>
                  <a:pt x="80609" y="93574"/>
                  <a:pt x="82131" y="91037"/>
                </a:cubicBezTo>
                <a:cubicBezTo>
                  <a:pt x="85477" y="85460"/>
                  <a:pt x="89922" y="79336"/>
                  <a:pt x="89241" y="72868"/>
                </a:cubicBezTo>
                <a:cubicBezTo>
                  <a:pt x="87305" y="54475"/>
                  <a:pt x="73615" y="39153"/>
                  <a:pt x="63171" y="23889"/>
                </a:cubicBezTo>
                <a:cubicBezTo>
                  <a:pt x="58466" y="17012"/>
                  <a:pt x="57421" y="6606"/>
                  <a:pt x="50137" y="2560"/>
                </a:cubicBezTo>
                <a:cubicBezTo>
                  <a:pt x="44378" y="-640"/>
                  <a:pt x="35046" y="-1309"/>
                  <a:pt x="30387" y="3350"/>
                </a:cubicBezTo>
                <a:cubicBezTo>
                  <a:pt x="28120" y="5617"/>
                  <a:pt x="30433" y="12434"/>
                  <a:pt x="27227" y="12434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88" name="Google Shape;488;p25"/>
          <p:cNvSpPr txBox="1"/>
          <p:nvPr>
            <p:ph type="title"/>
          </p:nvPr>
        </p:nvSpPr>
        <p:spPr>
          <a:xfrm>
            <a:off x="114200" y="2470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Heap Property</a:t>
            </a:r>
            <a:endParaRPr>
              <a:solidFill>
                <a:schemeClr val="accent1"/>
              </a:solidFill>
            </a:endParaRPr>
          </a:p>
        </p:txBody>
      </p:sp>
      <p:cxnSp>
        <p:nvCxnSpPr>
          <p:cNvPr id="489" name="Google Shape;489;p25"/>
          <p:cNvCxnSpPr/>
          <p:nvPr/>
        </p:nvCxnSpPr>
        <p:spPr>
          <a:xfrm flipH="1" rot="10800000">
            <a:off x="9875" y="819700"/>
            <a:ext cx="9153900" cy="78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26"/>
          <p:cNvSpPr txBox="1"/>
          <p:nvPr>
            <p:ph type="title"/>
          </p:nvPr>
        </p:nvSpPr>
        <p:spPr>
          <a:xfrm>
            <a:off x="114200" y="2470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Array representation of </a:t>
            </a:r>
            <a:r>
              <a:rPr lang="en">
                <a:solidFill>
                  <a:schemeClr val="accent1"/>
                </a:solidFill>
              </a:rPr>
              <a:t>Heap</a:t>
            </a:r>
            <a:endParaRPr>
              <a:solidFill>
                <a:schemeClr val="accent1"/>
              </a:solidFill>
            </a:endParaRPr>
          </a:p>
        </p:txBody>
      </p:sp>
      <p:cxnSp>
        <p:nvCxnSpPr>
          <p:cNvPr id="495" name="Google Shape;495;p26"/>
          <p:cNvCxnSpPr/>
          <p:nvPr/>
        </p:nvCxnSpPr>
        <p:spPr>
          <a:xfrm flipH="1" rot="10800000">
            <a:off x="9875" y="819700"/>
            <a:ext cx="9153900" cy="78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496" name="Google Shape;496;p26"/>
          <p:cNvPicPr preferRelativeResize="0"/>
          <p:nvPr/>
        </p:nvPicPr>
        <p:blipFill rotWithShape="1">
          <a:blip r:embed="rId3">
            <a:alphaModFix/>
          </a:blip>
          <a:srcRect b="0" l="0" r="45067" t="0"/>
          <a:stretch/>
        </p:blipFill>
        <p:spPr>
          <a:xfrm>
            <a:off x="114200" y="898600"/>
            <a:ext cx="3243374" cy="210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7" name="Google Shape;497;p26"/>
          <p:cNvPicPr preferRelativeResize="0"/>
          <p:nvPr/>
        </p:nvPicPr>
        <p:blipFill rotWithShape="1">
          <a:blip r:embed="rId3">
            <a:alphaModFix/>
          </a:blip>
          <a:srcRect b="0" l="57039" r="0" t="27515"/>
          <a:stretch/>
        </p:blipFill>
        <p:spPr>
          <a:xfrm>
            <a:off x="647700" y="3575150"/>
            <a:ext cx="2536626" cy="1527550"/>
          </a:xfrm>
          <a:prstGeom prst="rect">
            <a:avLst/>
          </a:prstGeom>
          <a:noFill/>
          <a:ln>
            <a:noFill/>
          </a:ln>
        </p:spPr>
      </p:pic>
      <p:sp>
        <p:nvSpPr>
          <p:cNvPr id="498" name="Google Shape;498;p26"/>
          <p:cNvSpPr/>
          <p:nvPr/>
        </p:nvSpPr>
        <p:spPr>
          <a:xfrm>
            <a:off x="1812725" y="3321850"/>
            <a:ext cx="196500" cy="39300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99" name="Google Shape;499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35250" y="1644875"/>
            <a:ext cx="1648509" cy="1985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27"/>
          <p:cNvSpPr txBox="1"/>
          <p:nvPr>
            <p:ph type="title"/>
          </p:nvPr>
        </p:nvSpPr>
        <p:spPr>
          <a:xfrm>
            <a:off x="114200" y="2470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Insertion </a:t>
            </a:r>
            <a:r>
              <a:rPr lang="en">
                <a:solidFill>
                  <a:schemeClr val="accent1"/>
                </a:solidFill>
              </a:rPr>
              <a:t>in an existing heap</a:t>
            </a:r>
            <a:endParaRPr>
              <a:solidFill>
                <a:schemeClr val="accent1"/>
              </a:solidFill>
            </a:endParaRPr>
          </a:p>
        </p:txBody>
      </p:sp>
      <p:cxnSp>
        <p:nvCxnSpPr>
          <p:cNvPr id="505" name="Google Shape;505;p27"/>
          <p:cNvCxnSpPr/>
          <p:nvPr/>
        </p:nvCxnSpPr>
        <p:spPr>
          <a:xfrm flipH="1" rot="10800000">
            <a:off x="9875" y="819700"/>
            <a:ext cx="9153900" cy="78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06" name="Google Shape;506;p27"/>
          <p:cNvSpPr/>
          <p:nvPr/>
        </p:nvSpPr>
        <p:spPr>
          <a:xfrm>
            <a:off x="1834585" y="1074550"/>
            <a:ext cx="437400" cy="473700"/>
          </a:xfrm>
          <a:prstGeom prst="ellipse">
            <a:avLst/>
          </a:prstGeom>
          <a:solidFill>
            <a:srgbClr val="FF99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507" name="Google Shape;507;p27"/>
          <p:cNvSpPr/>
          <p:nvPr/>
        </p:nvSpPr>
        <p:spPr>
          <a:xfrm>
            <a:off x="959643" y="2141141"/>
            <a:ext cx="437400" cy="473700"/>
          </a:xfrm>
          <a:prstGeom prst="ellipse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8" name="Google Shape;508;p27"/>
          <p:cNvSpPr/>
          <p:nvPr/>
        </p:nvSpPr>
        <p:spPr>
          <a:xfrm>
            <a:off x="2721388" y="2141141"/>
            <a:ext cx="437400" cy="473700"/>
          </a:xfrm>
          <a:prstGeom prst="ellipse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9" name="Google Shape;509;p27"/>
          <p:cNvSpPr/>
          <p:nvPr/>
        </p:nvSpPr>
        <p:spPr>
          <a:xfrm>
            <a:off x="380245" y="3399573"/>
            <a:ext cx="437400" cy="4737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0" name="Google Shape;510;p27"/>
          <p:cNvSpPr/>
          <p:nvPr/>
        </p:nvSpPr>
        <p:spPr>
          <a:xfrm>
            <a:off x="1397114" y="3399573"/>
            <a:ext cx="437400" cy="4737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1" name="Google Shape;511;p27"/>
          <p:cNvSpPr/>
          <p:nvPr/>
        </p:nvSpPr>
        <p:spPr>
          <a:xfrm>
            <a:off x="2283917" y="3399573"/>
            <a:ext cx="437400" cy="4737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12" name="Google Shape;512;p27"/>
          <p:cNvCxnSpPr>
            <a:stCxn id="506" idx="3"/>
            <a:endCxn id="507" idx="7"/>
          </p:cNvCxnSpPr>
          <p:nvPr/>
        </p:nvCxnSpPr>
        <p:spPr>
          <a:xfrm flipH="1">
            <a:off x="1332841" y="1478878"/>
            <a:ext cx="565800" cy="731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13" name="Google Shape;513;p27"/>
          <p:cNvCxnSpPr>
            <a:stCxn id="507" idx="3"/>
            <a:endCxn id="509" idx="0"/>
          </p:cNvCxnSpPr>
          <p:nvPr/>
        </p:nvCxnSpPr>
        <p:spPr>
          <a:xfrm flipH="1">
            <a:off x="598898" y="2545469"/>
            <a:ext cx="424800" cy="854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14" name="Google Shape;514;p27"/>
          <p:cNvCxnSpPr>
            <a:stCxn id="507" idx="5"/>
            <a:endCxn id="510" idx="0"/>
          </p:cNvCxnSpPr>
          <p:nvPr/>
        </p:nvCxnSpPr>
        <p:spPr>
          <a:xfrm>
            <a:off x="1332987" y="2545469"/>
            <a:ext cx="282900" cy="854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15" name="Google Shape;515;p27"/>
          <p:cNvCxnSpPr>
            <a:stCxn id="508" idx="3"/>
            <a:endCxn id="511" idx="0"/>
          </p:cNvCxnSpPr>
          <p:nvPr/>
        </p:nvCxnSpPr>
        <p:spPr>
          <a:xfrm flipH="1">
            <a:off x="2502544" y="2545469"/>
            <a:ext cx="282900" cy="854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16" name="Google Shape;516;p27"/>
          <p:cNvCxnSpPr>
            <a:stCxn id="506" idx="5"/>
            <a:endCxn id="508" idx="1"/>
          </p:cNvCxnSpPr>
          <p:nvPr/>
        </p:nvCxnSpPr>
        <p:spPr>
          <a:xfrm>
            <a:off x="2207929" y="1478878"/>
            <a:ext cx="577500" cy="731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17" name="Google Shape;517;p27"/>
          <p:cNvSpPr txBox="1"/>
          <p:nvPr/>
        </p:nvSpPr>
        <p:spPr>
          <a:xfrm>
            <a:off x="1859818" y="1102505"/>
            <a:ext cx="446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25</a:t>
            </a:r>
            <a:endParaRPr/>
          </a:p>
        </p:txBody>
      </p:sp>
      <p:sp>
        <p:nvSpPr>
          <p:cNvPr id="518" name="Google Shape;518;p27"/>
          <p:cNvSpPr txBox="1"/>
          <p:nvPr/>
        </p:nvSpPr>
        <p:spPr>
          <a:xfrm>
            <a:off x="963709" y="2169096"/>
            <a:ext cx="446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13</a:t>
            </a:r>
            <a:endParaRPr/>
          </a:p>
        </p:txBody>
      </p:sp>
      <p:sp>
        <p:nvSpPr>
          <p:cNvPr id="519" name="Google Shape;519;p27"/>
          <p:cNvSpPr txBox="1"/>
          <p:nvPr/>
        </p:nvSpPr>
        <p:spPr>
          <a:xfrm>
            <a:off x="375900" y="3427528"/>
            <a:ext cx="446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10</a:t>
            </a:r>
            <a:endParaRPr/>
          </a:p>
        </p:txBody>
      </p:sp>
      <p:sp>
        <p:nvSpPr>
          <p:cNvPr id="520" name="Google Shape;520;p27"/>
          <p:cNvSpPr txBox="1"/>
          <p:nvPr/>
        </p:nvSpPr>
        <p:spPr>
          <a:xfrm>
            <a:off x="1434825" y="3427528"/>
            <a:ext cx="446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11</a:t>
            </a:r>
            <a:endParaRPr/>
          </a:p>
        </p:txBody>
      </p:sp>
      <p:sp>
        <p:nvSpPr>
          <p:cNvPr id="521" name="Google Shape;521;p27"/>
          <p:cNvSpPr txBox="1"/>
          <p:nvPr/>
        </p:nvSpPr>
        <p:spPr>
          <a:xfrm>
            <a:off x="2765126" y="2169096"/>
            <a:ext cx="446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22</a:t>
            </a:r>
            <a:endParaRPr/>
          </a:p>
        </p:txBody>
      </p:sp>
      <p:sp>
        <p:nvSpPr>
          <p:cNvPr id="522" name="Google Shape;522;p27"/>
          <p:cNvSpPr txBox="1"/>
          <p:nvPr/>
        </p:nvSpPr>
        <p:spPr>
          <a:xfrm>
            <a:off x="2279573" y="3427528"/>
            <a:ext cx="446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18</a:t>
            </a:r>
            <a:endParaRPr/>
          </a:p>
        </p:txBody>
      </p:sp>
      <p:sp>
        <p:nvSpPr>
          <p:cNvPr id="523" name="Google Shape;523;p27"/>
          <p:cNvSpPr/>
          <p:nvPr/>
        </p:nvSpPr>
        <p:spPr>
          <a:xfrm>
            <a:off x="3978904" y="2352975"/>
            <a:ext cx="424500" cy="2340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4" name="Google Shape;524;p27"/>
          <p:cNvSpPr/>
          <p:nvPr/>
        </p:nvSpPr>
        <p:spPr>
          <a:xfrm>
            <a:off x="6643295" y="1143488"/>
            <a:ext cx="437400" cy="473700"/>
          </a:xfrm>
          <a:prstGeom prst="ellipse">
            <a:avLst/>
          </a:prstGeom>
          <a:solidFill>
            <a:srgbClr val="FF99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525" name="Google Shape;525;p27"/>
          <p:cNvSpPr/>
          <p:nvPr/>
        </p:nvSpPr>
        <p:spPr>
          <a:xfrm>
            <a:off x="5768353" y="2210079"/>
            <a:ext cx="437400" cy="473700"/>
          </a:xfrm>
          <a:prstGeom prst="ellipse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6" name="Google Shape;526;p27"/>
          <p:cNvSpPr/>
          <p:nvPr/>
        </p:nvSpPr>
        <p:spPr>
          <a:xfrm>
            <a:off x="7530098" y="2210079"/>
            <a:ext cx="437400" cy="473700"/>
          </a:xfrm>
          <a:prstGeom prst="ellipse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7" name="Google Shape;527;p27"/>
          <p:cNvSpPr/>
          <p:nvPr/>
        </p:nvSpPr>
        <p:spPr>
          <a:xfrm>
            <a:off x="5188955" y="3468511"/>
            <a:ext cx="437400" cy="4737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8" name="Google Shape;528;p27"/>
          <p:cNvSpPr/>
          <p:nvPr/>
        </p:nvSpPr>
        <p:spPr>
          <a:xfrm>
            <a:off x="6205824" y="3468511"/>
            <a:ext cx="437400" cy="4737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9" name="Google Shape;529;p27"/>
          <p:cNvSpPr/>
          <p:nvPr/>
        </p:nvSpPr>
        <p:spPr>
          <a:xfrm>
            <a:off x="7092627" y="3468511"/>
            <a:ext cx="437400" cy="4737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30" name="Google Shape;530;p27"/>
          <p:cNvCxnSpPr>
            <a:stCxn id="524" idx="3"/>
            <a:endCxn id="525" idx="7"/>
          </p:cNvCxnSpPr>
          <p:nvPr/>
        </p:nvCxnSpPr>
        <p:spPr>
          <a:xfrm flipH="1">
            <a:off x="6141551" y="1547816"/>
            <a:ext cx="565800" cy="731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31" name="Google Shape;531;p27"/>
          <p:cNvCxnSpPr>
            <a:stCxn id="525" idx="3"/>
            <a:endCxn id="527" idx="0"/>
          </p:cNvCxnSpPr>
          <p:nvPr/>
        </p:nvCxnSpPr>
        <p:spPr>
          <a:xfrm flipH="1">
            <a:off x="5407609" y="2614407"/>
            <a:ext cx="424800" cy="854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32" name="Google Shape;532;p27"/>
          <p:cNvCxnSpPr>
            <a:stCxn id="525" idx="5"/>
            <a:endCxn id="528" idx="0"/>
          </p:cNvCxnSpPr>
          <p:nvPr/>
        </p:nvCxnSpPr>
        <p:spPr>
          <a:xfrm>
            <a:off x="6141697" y="2614407"/>
            <a:ext cx="282900" cy="854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33" name="Google Shape;533;p27"/>
          <p:cNvCxnSpPr>
            <a:stCxn id="526" idx="3"/>
            <a:endCxn id="529" idx="0"/>
          </p:cNvCxnSpPr>
          <p:nvPr/>
        </p:nvCxnSpPr>
        <p:spPr>
          <a:xfrm flipH="1">
            <a:off x="7311254" y="2614407"/>
            <a:ext cx="282900" cy="854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34" name="Google Shape;534;p27"/>
          <p:cNvCxnSpPr>
            <a:stCxn id="524" idx="5"/>
            <a:endCxn id="526" idx="1"/>
          </p:cNvCxnSpPr>
          <p:nvPr/>
        </p:nvCxnSpPr>
        <p:spPr>
          <a:xfrm>
            <a:off x="7016639" y="1547816"/>
            <a:ext cx="577500" cy="731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35" name="Google Shape;535;p27"/>
          <p:cNvSpPr txBox="1"/>
          <p:nvPr/>
        </p:nvSpPr>
        <p:spPr>
          <a:xfrm>
            <a:off x="6668528" y="1171443"/>
            <a:ext cx="446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25</a:t>
            </a:r>
            <a:endParaRPr/>
          </a:p>
        </p:txBody>
      </p:sp>
      <p:sp>
        <p:nvSpPr>
          <p:cNvPr id="536" name="Google Shape;536;p27"/>
          <p:cNvSpPr txBox="1"/>
          <p:nvPr/>
        </p:nvSpPr>
        <p:spPr>
          <a:xfrm>
            <a:off x="5772419" y="2238034"/>
            <a:ext cx="446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13</a:t>
            </a:r>
            <a:endParaRPr/>
          </a:p>
        </p:txBody>
      </p:sp>
      <p:sp>
        <p:nvSpPr>
          <p:cNvPr id="537" name="Google Shape;537;p27"/>
          <p:cNvSpPr txBox="1"/>
          <p:nvPr/>
        </p:nvSpPr>
        <p:spPr>
          <a:xfrm>
            <a:off x="5184610" y="3496466"/>
            <a:ext cx="446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10</a:t>
            </a:r>
            <a:endParaRPr/>
          </a:p>
        </p:txBody>
      </p:sp>
      <p:sp>
        <p:nvSpPr>
          <p:cNvPr id="538" name="Google Shape;538;p27"/>
          <p:cNvSpPr txBox="1"/>
          <p:nvPr/>
        </p:nvSpPr>
        <p:spPr>
          <a:xfrm>
            <a:off x="6243536" y="3496466"/>
            <a:ext cx="446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11</a:t>
            </a:r>
            <a:endParaRPr/>
          </a:p>
        </p:txBody>
      </p:sp>
      <p:sp>
        <p:nvSpPr>
          <p:cNvPr id="539" name="Google Shape;539;p27"/>
          <p:cNvSpPr txBox="1"/>
          <p:nvPr/>
        </p:nvSpPr>
        <p:spPr>
          <a:xfrm>
            <a:off x="7541912" y="2216071"/>
            <a:ext cx="446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22</a:t>
            </a:r>
            <a:endParaRPr/>
          </a:p>
        </p:txBody>
      </p:sp>
      <p:sp>
        <p:nvSpPr>
          <p:cNvPr id="540" name="Google Shape;540;p27"/>
          <p:cNvSpPr txBox="1"/>
          <p:nvPr/>
        </p:nvSpPr>
        <p:spPr>
          <a:xfrm>
            <a:off x="7088283" y="3496466"/>
            <a:ext cx="446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18</a:t>
            </a:r>
            <a:endParaRPr/>
          </a:p>
        </p:txBody>
      </p:sp>
      <p:cxnSp>
        <p:nvCxnSpPr>
          <p:cNvPr id="541" name="Google Shape;541;p27"/>
          <p:cNvCxnSpPr>
            <a:stCxn id="526" idx="5"/>
            <a:endCxn id="542" idx="0"/>
          </p:cNvCxnSpPr>
          <p:nvPr/>
        </p:nvCxnSpPr>
        <p:spPr>
          <a:xfrm>
            <a:off x="7903443" y="2614407"/>
            <a:ext cx="451800" cy="8631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542" name="Google Shape;542;p27"/>
          <p:cNvSpPr/>
          <p:nvPr/>
        </p:nvSpPr>
        <p:spPr>
          <a:xfrm>
            <a:off x="8143125" y="3477550"/>
            <a:ext cx="424500" cy="4617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3" name="Google Shape;543;p27"/>
          <p:cNvSpPr/>
          <p:nvPr/>
        </p:nvSpPr>
        <p:spPr>
          <a:xfrm>
            <a:off x="472825" y="4575500"/>
            <a:ext cx="466200" cy="308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25</a:t>
            </a:r>
            <a:endParaRPr/>
          </a:p>
        </p:txBody>
      </p:sp>
      <p:sp>
        <p:nvSpPr>
          <p:cNvPr id="544" name="Google Shape;544;p27"/>
          <p:cNvSpPr/>
          <p:nvPr/>
        </p:nvSpPr>
        <p:spPr>
          <a:xfrm>
            <a:off x="930025" y="4575500"/>
            <a:ext cx="466200" cy="308100"/>
          </a:xfrm>
          <a:prstGeom prst="rect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13</a:t>
            </a:r>
            <a:endParaRPr/>
          </a:p>
        </p:txBody>
      </p:sp>
      <p:sp>
        <p:nvSpPr>
          <p:cNvPr id="545" name="Google Shape;545;p27"/>
          <p:cNvSpPr/>
          <p:nvPr/>
        </p:nvSpPr>
        <p:spPr>
          <a:xfrm>
            <a:off x="1400218" y="4572691"/>
            <a:ext cx="466200" cy="308100"/>
          </a:xfrm>
          <a:prstGeom prst="rect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22</a:t>
            </a:r>
            <a:endParaRPr/>
          </a:p>
        </p:txBody>
      </p:sp>
      <p:sp>
        <p:nvSpPr>
          <p:cNvPr id="546" name="Google Shape;546;p27"/>
          <p:cNvSpPr/>
          <p:nvPr/>
        </p:nvSpPr>
        <p:spPr>
          <a:xfrm>
            <a:off x="1866598" y="4571003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10</a:t>
            </a:r>
            <a:endParaRPr/>
          </a:p>
        </p:txBody>
      </p:sp>
      <p:sp>
        <p:nvSpPr>
          <p:cNvPr id="547" name="Google Shape;547;p27"/>
          <p:cNvSpPr/>
          <p:nvPr/>
        </p:nvSpPr>
        <p:spPr>
          <a:xfrm>
            <a:off x="2323798" y="4571003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11</a:t>
            </a:r>
            <a:endParaRPr/>
          </a:p>
        </p:txBody>
      </p:sp>
      <p:sp>
        <p:nvSpPr>
          <p:cNvPr id="548" name="Google Shape;548;p27"/>
          <p:cNvSpPr/>
          <p:nvPr/>
        </p:nvSpPr>
        <p:spPr>
          <a:xfrm>
            <a:off x="2793991" y="4568194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18</a:t>
            </a:r>
            <a:endParaRPr/>
          </a:p>
        </p:txBody>
      </p:sp>
      <p:sp>
        <p:nvSpPr>
          <p:cNvPr id="549" name="Google Shape;549;p27"/>
          <p:cNvSpPr txBox="1"/>
          <p:nvPr/>
        </p:nvSpPr>
        <p:spPr>
          <a:xfrm>
            <a:off x="554673" y="426364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1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550" name="Google Shape;550;p27"/>
          <p:cNvSpPr txBox="1"/>
          <p:nvPr/>
        </p:nvSpPr>
        <p:spPr>
          <a:xfrm>
            <a:off x="1056470" y="426083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2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551" name="Google Shape;551;p27"/>
          <p:cNvSpPr txBox="1"/>
          <p:nvPr/>
        </p:nvSpPr>
        <p:spPr>
          <a:xfrm>
            <a:off x="1521571" y="4265923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3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552" name="Google Shape;552;p27"/>
          <p:cNvSpPr txBox="1"/>
          <p:nvPr/>
        </p:nvSpPr>
        <p:spPr>
          <a:xfrm>
            <a:off x="1945020" y="4265906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4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553" name="Google Shape;553;p27"/>
          <p:cNvSpPr txBox="1"/>
          <p:nvPr/>
        </p:nvSpPr>
        <p:spPr>
          <a:xfrm>
            <a:off x="2412145" y="426083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5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554" name="Google Shape;554;p27"/>
          <p:cNvSpPr txBox="1"/>
          <p:nvPr/>
        </p:nvSpPr>
        <p:spPr>
          <a:xfrm>
            <a:off x="2874432" y="4265906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6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555" name="Google Shape;555;p27"/>
          <p:cNvSpPr/>
          <p:nvPr/>
        </p:nvSpPr>
        <p:spPr>
          <a:xfrm>
            <a:off x="5121025" y="4575500"/>
            <a:ext cx="466200" cy="308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25</a:t>
            </a:r>
            <a:endParaRPr/>
          </a:p>
        </p:txBody>
      </p:sp>
      <p:sp>
        <p:nvSpPr>
          <p:cNvPr id="556" name="Google Shape;556;p27"/>
          <p:cNvSpPr/>
          <p:nvPr/>
        </p:nvSpPr>
        <p:spPr>
          <a:xfrm>
            <a:off x="5578225" y="4575500"/>
            <a:ext cx="466200" cy="308100"/>
          </a:xfrm>
          <a:prstGeom prst="rect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13</a:t>
            </a:r>
            <a:endParaRPr/>
          </a:p>
        </p:txBody>
      </p:sp>
      <p:sp>
        <p:nvSpPr>
          <p:cNvPr id="557" name="Google Shape;557;p27"/>
          <p:cNvSpPr/>
          <p:nvPr/>
        </p:nvSpPr>
        <p:spPr>
          <a:xfrm>
            <a:off x="6048418" y="4572691"/>
            <a:ext cx="466200" cy="308100"/>
          </a:xfrm>
          <a:prstGeom prst="rect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22</a:t>
            </a:r>
            <a:endParaRPr/>
          </a:p>
        </p:txBody>
      </p:sp>
      <p:sp>
        <p:nvSpPr>
          <p:cNvPr id="558" name="Google Shape;558;p27"/>
          <p:cNvSpPr/>
          <p:nvPr/>
        </p:nvSpPr>
        <p:spPr>
          <a:xfrm>
            <a:off x="6514798" y="4571003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10</a:t>
            </a:r>
            <a:endParaRPr/>
          </a:p>
        </p:txBody>
      </p:sp>
      <p:sp>
        <p:nvSpPr>
          <p:cNvPr id="559" name="Google Shape;559;p27"/>
          <p:cNvSpPr/>
          <p:nvPr/>
        </p:nvSpPr>
        <p:spPr>
          <a:xfrm>
            <a:off x="6971998" y="4571003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11</a:t>
            </a:r>
            <a:endParaRPr/>
          </a:p>
        </p:txBody>
      </p:sp>
      <p:sp>
        <p:nvSpPr>
          <p:cNvPr id="560" name="Google Shape;560;p27"/>
          <p:cNvSpPr/>
          <p:nvPr/>
        </p:nvSpPr>
        <p:spPr>
          <a:xfrm>
            <a:off x="7442191" y="4568194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18</a:t>
            </a:r>
            <a:endParaRPr/>
          </a:p>
        </p:txBody>
      </p:sp>
      <p:sp>
        <p:nvSpPr>
          <p:cNvPr id="561" name="Google Shape;561;p27"/>
          <p:cNvSpPr txBox="1"/>
          <p:nvPr/>
        </p:nvSpPr>
        <p:spPr>
          <a:xfrm>
            <a:off x="5202873" y="426364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1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562" name="Google Shape;562;p27"/>
          <p:cNvSpPr txBox="1"/>
          <p:nvPr/>
        </p:nvSpPr>
        <p:spPr>
          <a:xfrm>
            <a:off x="5704670" y="426083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2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563" name="Google Shape;563;p27"/>
          <p:cNvSpPr txBox="1"/>
          <p:nvPr/>
        </p:nvSpPr>
        <p:spPr>
          <a:xfrm>
            <a:off x="6169771" y="4265923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3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564" name="Google Shape;564;p27"/>
          <p:cNvSpPr txBox="1"/>
          <p:nvPr/>
        </p:nvSpPr>
        <p:spPr>
          <a:xfrm>
            <a:off x="6593220" y="4265906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4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565" name="Google Shape;565;p27"/>
          <p:cNvSpPr txBox="1"/>
          <p:nvPr/>
        </p:nvSpPr>
        <p:spPr>
          <a:xfrm>
            <a:off x="7060345" y="426083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5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566" name="Google Shape;566;p27"/>
          <p:cNvSpPr txBox="1"/>
          <p:nvPr/>
        </p:nvSpPr>
        <p:spPr>
          <a:xfrm>
            <a:off x="7522632" y="4265906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6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567" name="Google Shape;567;p27"/>
          <p:cNvSpPr/>
          <p:nvPr/>
        </p:nvSpPr>
        <p:spPr>
          <a:xfrm>
            <a:off x="7913083" y="4564971"/>
            <a:ext cx="466200" cy="3081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8" name="Google Shape;568;p27"/>
          <p:cNvSpPr txBox="1"/>
          <p:nvPr/>
        </p:nvSpPr>
        <p:spPr>
          <a:xfrm>
            <a:off x="7979832" y="4265906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7</a:t>
            </a:r>
            <a:endParaRPr sz="7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28"/>
          <p:cNvSpPr txBox="1"/>
          <p:nvPr>
            <p:ph type="title"/>
          </p:nvPr>
        </p:nvSpPr>
        <p:spPr>
          <a:xfrm>
            <a:off x="114200" y="2470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Insertion in an existing heap</a:t>
            </a:r>
            <a:endParaRPr>
              <a:solidFill>
                <a:schemeClr val="accent1"/>
              </a:solidFill>
            </a:endParaRPr>
          </a:p>
        </p:txBody>
      </p:sp>
      <p:cxnSp>
        <p:nvCxnSpPr>
          <p:cNvPr id="574" name="Google Shape;574;p28"/>
          <p:cNvCxnSpPr/>
          <p:nvPr/>
        </p:nvCxnSpPr>
        <p:spPr>
          <a:xfrm flipH="1" rot="10800000">
            <a:off x="9875" y="819700"/>
            <a:ext cx="9153900" cy="78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75" name="Google Shape;575;p28"/>
          <p:cNvSpPr/>
          <p:nvPr/>
        </p:nvSpPr>
        <p:spPr>
          <a:xfrm>
            <a:off x="1976123" y="1332900"/>
            <a:ext cx="434100" cy="427500"/>
          </a:xfrm>
          <a:prstGeom prst="ellipse">
            <a:avLst/>
          </a:prstGeom>
          <a:solidFill>
            <a:srgbClr val="FF99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576" name="Google Shape;576;p28"/>
          <p:cNvSpPr/>
          <p:nvPr/>
        </p:nvSpPr>
        <p:spPr>
          <a:xfrm>
            <a:off x="1107696" y="2295495"/>
            <a:ext cx="434100" cy="427500"/>
          </a:xfrm>
          <a:prstGeom prst="ellipse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7" name="Google Shape;577;p28"/>
          <p:cNvSpPr/>
          <p:nvPr/>
        </p:nvSpPr>
        <p:spPr>
          <a:xfrm>
            <a:off x="2856323" y="2295495"/>
            <a:ext cx="434100" cy="427500"/>
          </a:xfrm>
          <a:prstGeom prst="ellipse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8" name="Google Shape;578;p28"/>
          <p:cNvSpPr/>
          <p:nvPr/>
        </p:nvSpPr>
        <p:spPr>
          <a:xfrm>
            <a:off x="532612" y="3431225"/>
            <a:ext cx="434100" cy="4275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9" name="Google Shape;579;p28"/>
          <p:cNvSpPr/>
          <p:nvPr/>
        </p:nvSpPr>
        <p:spPr>
          <a:xfrm>
            <a:off x="1541909" y="3431225"/>
            <a:ext cx="434100" cy="4275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0" name="Google Shape;580;p28"/>
          <p:cNvSpPr/>
          <p:nvPr/>
        </p:nvSpPr>
        <p:spPr>
          <a:xfrm>
            <a:off x="2422109" y="3431225"/>
            <a:ext cx="434100" cy="4275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81" name="Google Shape;581;p28"/>
          <p:cNvCxnSpPr>
            <a:stCxn id="575" idx="3"/>
            <a:endCxn id="576" idx="7"/>
          </p:cNvCxnSpPr>
          <p:nvPr/>
        </p:nvCxnSpPr>
        <p:spPr>
          <a:xfrm flipH="1">
            <a:off x="1478095" y="1697794"/>
            <a:ext cx="561600" cy="660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82" name="Google Shape;582;p28"/>
          <p:cNvCxnSpPr>
            <a:stCxn id="576" idx="3"/>
            <a:endCxn id="578" idx="0"/>
          </p:cNvCxnSpPr>
          <p:nvPr/>
        </p:nvCxnSpPr>
        <p:spPr>
          <a:xfrm flipH="1">
            <a:off x="749768" y="2660389"/>
            <a:ext cx="421500" cy="770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83" name="Google Shape;583;p28"/>
          <p:cNvCxnSpPr>
            <a:stCxn id="576" idx="5"/>
            <a:endCxn id="579" idx="0"/>
          </p:cNvCxnSpPr>
          <p:nvPr/>
        </p:nvCxnSpPr>
        <p:spPr>
          <a:xfrm>
            <a:off x="1478223" y="2660389"/>
            <a:ext cx="280800" cy="770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84" name="Google Shape;584;p28"/>
          <p:cNvCxnSpPr>
            <a:stCxn id="577" idx="3"/>
            <a:endCxn id="580" idx="0"/>
          </p:cNvCxnSpPr>
          <p:nvPr/>
        </p:nvCxnSpPr>
        <p:spPr>
          <a:xfrm flipH="1">
            <a:off x="2639095" y="2660389"/>
            <a:ext cx="280800" cy="770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85" name="Google Shape;585;p28"/>
          <p:cNvCxnSpPr>
            <a:stCxn id="575" idx="5"/>
            <a:endCxn id="577" idx="1"/>
          </p:cNvCxnSpPr>
          <p:nvPr/>
        </p:nvCxnSpPr>
        <p:spPr>
          <a:xfrm>
            <a:off x="2346651" y="1697794"/>
            <a:ext cx="573300" cy="660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86" name="Google Shape;586;p28"/>
          <p:cNvSpPr txBox="1"/>
          <p:nvPr/>
        </p:nvSpPr>
        <p:spPr>
          <a:xfrm>
            <a:off x="1992709" y="1324290"/>
            <a:ext cx="442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25</a:t>
            </a:r>
            <a:endParaRPr/>
          </a:p>
        </p:txBody>
      </p:sp>
      <p:sp>
        <p:nvSpPr>
          <p:cNvPr id="587" name="Google Shape;587;p28"/>
          <p:cNvSpPr txBox="1"/>
          <p:nvPr/>
        </p:nvSpPr>
        <p:spPr>
          <a:xfrm>
            <a:off x="1111732" y="2320724"/>
            <a:ext cx="442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13</a:t>
            </a:r>
            <a:endParaRPr/>
          </a:p>
        </p:txBody>
      </p:sp>
      <p:sp>
        <p:nvSpPr>
          <p:cNvPr id="588" name="Google Shape;588;p28"/>
          <p:cNvSpPr txBox="1"/>
          <p:nvPr/>
        </p:nvSpPr>
        <p:spPr>
          <a:xfrm>
            <a:off x="528300" y="3456454"/>
            <a:ext cx="442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10</a:t>
            </a:r>
            <a:endParaRPr/>
          </a:p>
        </p:txBody>
      </p:sp>
      <p:sp>
        <p:nvSpPr>
          <p:cNvPr id="589" name="Google Shape;589;p28"/>
          <p:cNvSpPr txBox="1"/>
          <p:nvPr/>
        </p:nvSpPr>
        <p:spPr>
          <a:xfrm>
            <a:off x="1579340" y="3456454"/>
            <a:ext cx="442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11</a:t>
            </a:r>
            <a:endParaRPr/>
          </a:p>
        </p:txBody>
      </p:sp>
      <p:sp>
        <p:nvSpPr>
          <p:cNvPr id="590" name="Google Shape;590;p28"/>
          <p:cNvSpPr txBox="1"/>
          <p:nvPr/>
        </p:nvSpPr>
        <p:spPr>
          <a:xfrm>
            <a:off x="2868648" y="2278399"/>
            <a:ext cx="442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22</a:t>
            </a:r>
            <a:endParaRPr/>
          </a:p>
        </p:txBody>
      </p:sp>
      <p:sp>
        <p:nvSpPr>
          <p:cNvPr id="591" name="Google Shape;591;p28"/>
          <p:cNvSpPr txBox="1"/>
          <p:nvPr/>
        </p:nvSpPr>
        <p:spPr>
          <a:xfrm>
            <a:off x="2417797" y="3456454"/>
            <a:ext cx="442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18</a:t>
            </a:r>
            <a:endParaRPr/>
          </a:p>
        </p:txBody>
      </p:sp>
      <p:cxnSp>
        <p:nvCxnSpPr>
          <p:cNvPr id="592" name="Google Shape;592;p28"/>
          <p:cNvCxnSpPr>
            <a:stCxn id="577" idx="5"/>
            <a:endCxn id="593" idx="0"/>
          </p:cNvCxnSpPr>
          <p:nvPr/>
        </p:nvCxnSpPr>
        <p:spPr>
          <a:xfrm>
            <a:off x="3226850" y="2660389"/>
            <a:ext cx="448800" cy="7281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593" name="Google Shape;593;p28"/>
          <p:cNvSpPr/>
          <p:nvPr/>
        </p:nvSpPr>
        <p:spPr>
          <a:xfrm>
            <a:off x="3464780" y="3388482"/>
            <a:ext cx="421500" cy="4674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4" name="Google Shape;594;p28"/>
          <p:cNvSpPr txBox="1"/>
          <p:nvPr/>
        </p:nvSpPr>
        <p:spPr>
          <a:xfrm>
            <a:off x="3504134" y="3456454"/>
            <a:ext cx="442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77</a:t>
            </a:r>
            <a:endParaRPr/>
          </a:p>
        </p:txBody>
      </p:sp>
      <p:sp>
        <p:nvSpPr>
          <p:cNvPr id="595" name="Google Shape;595;p28"/>
          <p:cNvSpPr/>
          <p:nvPr/>
        </p:nvSpPr>
        <p:spPr>
          <a:xfrm>
            <a:off x="4421053" y="2362242"/>
            <a:ext cx="421500" cy="2112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6" name="Google Shape;596;p28"/>
          <p:cNvSpPr/>
          <p:nvPr/>
        </p:nvSpPr>
        <p:spPr>
          <a:xfrm>
            <a:off x="6638770" y="1332900"/>
            <a:ext cx="434100" cy="427500"/>
          </a:xfrm>
          <a:prstGeom prst="ellipse">
            <a:avLst/>
          </a:prstGeom>
          <a:solidFill>
            <a:srgbClr val="FF99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597" name="Google Shape;597;p28"/>
          <p:cNvSpPr/>
          <p:nvPr/>
        </p:nvSpPr>
        <p:spPr>
          <a:xfrm>
            <a:off x="5770342" y="2295495"/>
            <a:ext cx="434100" cy="427500"/>
          </a:xfrm>
          <a:prstGeom prst="ellipse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8" name="Google Shape;598;p28"/>
          <p:cNvSpPr/>
          <p:nvPr/>
        </p:nvSpPr>
        <p:spPr>
          <a:xfrm>
            <a:off x="7518969" y="2295495"/>
            <a:ext cx="434100" cy="427500"/>
          </a:xfrm>
          <a:prstGeom prst="ellipse">
            <a:avLst/>
          </a:prstGeom>
          <a:solidFill>
            <a:srgbClr val="A4C2F4"/>
          </a:solidFill>
          <a:ln cap="flat" cmpd="sng" w="9525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9" name="Google Shape;599;p28"/>
          <p:cNvSpPr/>
          <p:nvPr/>
        </p:nvSpPr>
        <p:spPr>
          <a:xfrm>
            <a:off x="5195259" y="3431225"/>
            <a:ext cx="434100" cy="4275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0" name="Google Shape;600;p28"/>
          <p:cNvSpPr/>
          <p:nvPr/>
        </p:nvSpPr>
        <p:spPr>
          <a:xfrm>
            <a:off x="6204556" y="3431225"/>
            <a:ext cx="434100" cy="4275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1" name="Google Shape;601;p28"/>
          <p:cNvSpPr/>
          <p:nvPr/>
        </p:nvSpPr>
        <p:spPr>
          <a:xfrm>
            <a:off x="7084756" y="3431225"/>
            <a:ext cx="434100" cy="4275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02" name="Google Shape;602;p28"/>
          <p:cNvCxnSpPr>
            <a:stCxn id="596" idx="3"/>
            <a:endCxn id="597" idx="7"/>
          </p:cNvCxnSpPr>
          <p:nvPr/>
        </p:nvCxnSpPr>
        <p:spPr>
          <a:xfrm flipH="1">
            <a:off x="6140742" y="1697794"/>
            <a:ext cx="561600" cy="660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03" name="Google Shape;603;p28"/>
          <p:cNvCxnSpPr>
            <a:stCxn id="597" idx="3"/>
            <a:endCxn id="599" idx="0"/>
          </p:cNvCxnSpPr>
          <p:nvPr/>
        </p:nvCxnSpPr>
        <p:spPr>
          <a:xfrm flipH="1">
            <a:off x="5412415" y="2660389"/>
            <a:ext cx="421500" cy="770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04" name="Google Shape;604;p28"/>
          <p:cNvCxnSpPr>
            <a:stCxn id="597" idx="5"/>
            <a:endCxn id="600" idx="0"/>
          </p:cNvCxnSpPr>
          <p:nvPr/>
        </p:nvCxnSpPr>
        <p:spPr>
          <a:xfrm>
            <a:off x="6140870" y="2660389"/>
            <a:ext cx="280800" cy="770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05" name="Google Shape;605;p28"/>
          <p:cNvCxnSpPr>
            <a:stCxn id="598" idx="3"/>
            <a:endCxn id="601" idx="0"/>
          </p:cNvCxnSpPr>
          <p:nvPr/>
        </p:nvCxnSpPr>
        <p:spPr>
          <a:xfrm flipH="1">
            <a:off x="7301742" y="2660389"/>
            <a:ext cx="280800" cy="770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06" name="Google Shape;606;p28"/>
          <p:cNvCxnSpPr>
            <a:stCxn id="596" idx="5"/>
            <a:endCxn id="598" idx="1"/>
          </p:cNvCxnSpPr>
          <p:nvPr/>
        </p:nvCxnSpPr>
        <p:spPr>
          <a:xfrm>
            <a:off x="7009297" y="1697794"/>
            <a:ext cx="573300" cy="660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07" name="Google Shape;607;p28"/>
          <p:cNvSpPr txBox="1"/>
          <p:nvPr/>
        </p:nvSpPr>
        <p:spPr>
          <a:xfrm>
            <a:off x="6655355" y="1307371"/>
            <a:ext cx="442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25</a:t>
            </a:r>
            <a:endParaRPr/>
          </a:p>
        </p:txBody>
      </p:sp>
      <p:sp>
        <p:nvSpPr>
          <p:cNvPr id="608" name="Google Shape;608;p28"/>
          <p:cNvSpPr txBox="1"/>
          <p:nvPr/>
        </p:nvSpPr>
        <p:spPr>
          <a:xfrm>
            <a:off x="5754629" y="2291100"/>
            <a:ext cx="442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13</a:t>
            </a:r>
            <a:endParaRPr/>
          </a:p>
        </p:txBody>
      </p:sp>
      <p:sp>
        <p:nvSpPr>
          <p:cNvPr id="609" name="Google Shape;609;p28"/>
          <p:cNvSpPr txBox="1"/>
          <p:nvPr/>
        </p:nvSpPr>
        <p:spPr>
          <a:xfrm>
            <a:off x="5190947" y="3456454"/>
            <a:ext cx="442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10</a:t>
            </a:r>
            <a:endParaRPr/>
          </a:p>
        </p:txBody>
      </p:sp>
      <p:sp>
        <p:nvSpPr>
          <p:cNvPr id="610" name="Google Shape;610;p28"/>
          <p:cNvSpPr txBox="1"/>
          <p:nvPr/>
        </p:nvSpPr>
        <p:spPr>
          <a:xfrm>
            <a:off x="6241987" y="3456454"/>
            <a:ext cx="442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11</a:t>
            </a:r>
            <a:endParaRPr/>
          </a:p>
        </p:txBody>
      </p:sp>
      <p:sp>
        <p:nvSpPr>
          <p:cNvPr id="611" name="Google Shape;611;p28"/>
          <p:cNvSpPr txBox="1"/>
          <p:nvPr/>
        </p:nvSpPr>
        <p:spPr>
          <a:xfrm>
            <a:off x="7525681" y="2300974"/>
            <a:ext cx="442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77</a:t>
            </a:r>
            <a:endParaRPr/>
          </a:p>
        </p:txBody>
      </p:sp>
      <p:sp>
        <p:nvSpPr>
          <p:cNvPr id="612" name="Google Shape;612;p28"/>
          <p:cNvSpPr txBox="1"/>
          <p:nvPr/>
        </p:nvSpPr>
        <p:spPr>
          <a:xfrm>
            <a:off x="7111472" y="3456454"/>
            <a:ext cx="442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18</a:t>
            </a:r>
            <a:endParaRPr/>
          </a:p>
        </p:txBody>
      </p:sp>
      <p:cxnSp>
        <p:nvCxnSpPr>
          <p:cNvPr id="613" name="Google Shape;613;p28"/>
          <p:cNvCxnSpPr>
            <a:endCxn id="614" idx="0"/>
          </p:cNvCxnSpPr>
          <p:nvPr/>
        </p:nvCxnSpPr>
        <p:spPr>
          <a:xfrm>
            <a:off x="7884702" y="2684854"/>
            <a:ext cx="501600" cy="7716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15" name="Google Shape;615;p28"/>
          <p:cNvSpPr/>
          <p:nvPr/>
        </p:nvSpPr>
        <p:spPr>
          <a:xfrm>
            <a:off x="8115506" y="3431225"/>
            <a:ext cx="434100" cy="4275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4" name="Google Shape;614;p28"/>
          <p:cNvSpPr txBox="1"/>
          <p:nvPr/>
        </p:nvSpPr>
        <p:spPr>
          <a:xfrm>
            <a:off x="8164902" y="3456454"/>
            <a:ext cx="442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22</a:t>
            </a:r>
            <a:endParaRPr/>
          </a:p>
        </p:txBody>
      </p:sp>
      <p:sp>
        <p:nvSpPr>
          <p:cNvPr id="616" name="Google Shape;616;p28"/>
          <p:cNvSpPr/>
          <p:nvPr/>
        </p:nvSpPr>
        <p:spPr>
          <a:xfrm>
            <a:off x="472825" y="4575500"/>
            <a:ext cx="466200" cy="308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25</a:t>
            </a:r>
            <a:endParaRPr/>
          </a:p>
        </p:txBody>
      </p:sp>
      <p:sp>
        <p:nvSpPr>
          <p:cNvPr id="617" name="Google Shape;617;p28"/>
          <p:cNvSpPr/>
          <p:nvPr/>
        </p:nvSpPr>
        <p:spPr>
          <a:xfrm>
            <a:off x="930025" y="4575500"/>
            <a:ext cx="466200" cy="308100"/>
          </a:xfrm>
          <a:prstGeom prst="rect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13</a:t>
            </a:r>
            <a:endParaRPr/>
          </a:p>
        </p:txBody>
      </p:sp>
      <p:sp>
        <p:nvSpPr>
          <p:cNvPr id="618" name="Google Shape;618;p28"/>
          <p:cNvSpPr/>
          <p:nvPr/>
        </p:nvSpPr>
        <p:spPr>
          <a:xfrm>
            <a:off x="1400218" y="4572691"/>
            <a:ext cx="466200" cy="308100"/>
          </a:xfrm>
          <a:prstGeom prst="rect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22</a:t>
            </a:r>
            <a:endParaRPr/>
          </a:p>
        </p:txBody>
      </p:sp>
      <p:sp>
        <p:nvSpPr>
          <p:cNvPr id="619" name="Google Shape;619;p28"/>
          <p:cNvSpPr/>
          <p:nvPr/>
        </p:nvSpPr>
        <p:spPr>
          <a:xfrm>
            <a:off x="1866598" y="4571003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10</a:t>
            </a:r>
            <a:endParaRPr/>
          </a:p>
        </p:txBody>
      </p:sp>
      <p:sp>
        <p:nvSpPr>
          <p:cNvPr id="620" name="Google Shape;620;p28"/>
          <p:cNvSpPr/>
          <p:nvPr/>
        </p:nvSpPr>
        <p:spPr>
          <a:xfrm>
            <a:off x="2323798" y="4571003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11</a:t>
            </a:r>
            <a:endParaRPr/>
          </a:p>
        </p:txBody>
      </p:sp>
      <p:sp>
        <p:nvSpPr>
          <p:cNvPr id="621" name="Google Shape;621;p28"/>
          <p:cNvSpPr/>
          <p:nvPr/>
        </p:nvSpPr>
        <p:spPr>
          <a:xfrm>
            <a:off x="2793991" y="4568194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18</a:t>
            </a:r>
            <a:endParaRPr/>
          </a:p>
        </p:txBody>
      </p:sp>
      <p:sp>
        <p:nvSpPr>
          <p:cNvPr id="622" name="Google Shape;622;p28"/>
          <p:cNvSpPr/>
          <p:nvPr/>
        </p:nvSpPr>
        <p:spPr>
          <a:xfrm>
            <a:off x="3261382" y="4569596"/>
            <a:ext cx="466200" cy="3081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77</a:t>
            </a:r>
            <a:endParaRPr/>
          </a:p>
        </p:txBody>
      </p:sp>
      <p:sp>
        <p:nvSpPr>
          <p:cNvPr id="623" name="Google Shape;623;p28"/>
          <p:cNvSpPr txBox="1"/>
          <p:nvPr/>
        </p:nvSpPr>
        <p:spPr>
          <a:xfrm>
            <a:off x="554673" y="426364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1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624" name="Google Shape;624;p28"/>
          <p:cNvSpPr txBox="1"/>
          <p:nvPr/>
        </p:nvSpPr>
        <p:spPr>
          <a:xfrm>
            <a:off x="1056470" y="426083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2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625" name="Google Shape;625;p28"/>
          <p:cNvSpPr txBox="1"/>
          <p:nvPr/>
        </p:nvSpPr>
        <p:spPr>
          <a:xfrm>
            <a:off x="1521571" y="4265923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3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626" name="Google Shape;626;p28"/>
          <p:cNvSpPr txBox="1"/>
          <p:nvPr/>
        </p:nvSpPr>
        <p:spPr>
          <a:xfrm>
            <a:off x="1945020" y="4265906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4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627" name="Google Shape;627;p28"/>
          <p:cNvSpPr txBox="1"/>
          <p:nvPr/>
        </p:nvSpPr>
        <p:spPr>
          <a:xfrm>
            <a:off x="2412145" y="426083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5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628" name="Google Shape;628;p28"/>
          <p:cNvSpPr txBox="1"/>
          <p:nvPr/>
        </p:nvSpPr>
        <p:spPr>
          <a:xfrm>
            <a:off x="2874432" y="4265906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6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629" name="Google Shape;629;p28"/>
          <p:cNvSpPr txBox="1"/>
          <p:nvPr/>
        </p:nvSpPr>
        <p:spPr>
          <a:xfrm>
            <a:off x="3308845" y="426363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7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630" name="Google Shape;630;p28"/>
          <p:cNvSpPr/>
          <p:nvPr/>
        </p:nvSpPr>
        <p:spPr>
          <a:xfrm>
            <a:off x="5349625" y="4499300"/>
            <a:ext cx="466200" cy="308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25</a:t>
            </a:r>
            <a:endParaRPr/>
          </a:p>
        </p:txBody>
      </p:sp>
      <p:sp>
        <p:nvSpPr>
          <p:cNvPr id="631" name="Google Shape;631;p28"/>
          <p:cNvSpPr/>
          <p:nvPr/>
        </p:nvSpPr>
        <p:spPr>
          <a:xfrm>
            <a:off x="5806825" y="4499300"/>
            <a:ext cx="466200" cy="308100"/>
          </a:xfrm>
          <a:prstGeom prst="rect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13</a:t>
            </a:r>
            <a:endParaRPr/>
          </a:p>
        </p:txBody>
      </p:sp>
      <p:sp>
        <p:nvSpPr>
          <p:cNvPr id="632" name="Google Shape;632;p28"/>
          <p:cNvSpPr/>
          <p:nvPr/>
        </p:nvSpPr>
        <p:spPr>
          <a:xfrm>
            <a:off x="6277018" y="4496491"/>
            <a:ext cx="466200" cy="308100"/>
          </a:xfrm>
          <a:prstGeom prst="rect">
            <a:avLst/>
          </a:prstGeom>
          <a:solidFill>
            <a:srgbClr val="A4C2F4"/>
          </a:solidFill>
          <a:ln cap="flat" cmpd="sng" w="1905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77</a:t>
            </a:r>
            <a:endParaRPr/>
          </a:p>
        </p:txBody>
      </p:sp>
      <p:sp>
        <p:nvSpPr>
          <p:cNvPr id="633" name="Google Shape;633;p28"/>
          <p:cNvSpPr/>
          <p:nvPr/>
        </p:nvSpPr>
        <p:spPr>
          <a:xfrm>
            <a:off x="6743398" y="4494803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10</a:t>
            </a:r>
            <a:endParaRPr/>
          </a:p>
        </p:txBody>
      </p:sp>
      <p:sp>
        <p:nvSpPr>
          <p:cNvPr id="634" name="Google Shape;634;p28"/>
          <p:cNvSpPr/>
          <p:nvPr/>
        </p:nvSpPr>
        <p:spPr>
          <a:xfrm>
            <a:off x="7200598" y="4494803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11</a:t>
            </a:r>
            <a:endParaRPr/>
          </a:p>
        </p:txBody>
      </p:sp>
      <p:sp>
        <p:nvSpPr>
          <p:cNvPr id="635" name="Google Shape;635;p28"/>
          <p:cNvSpPr/>
          <p:nvPr/>
        </p:nvSpPr>
        <p:spPr>
          <a:xfrm>
            <a:off x="7670791" y="4491994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18</a:t>
            </a:r>
            <a:endParaRPr/>
          </a:p>
        </p:txBody>
      </p:sp>
      <p:sp>
        <p:nvSpPr>
          <p:cNvPr id="636" name="Google Shape;636;p28"/>
          <p:cNvSpPr/>
          <p:nvPr/>
        </p:nvSpPr>
        <p:spPr>
          <a:xfrm>
            <a:off x="8138182" y="4493396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22</a:t>
            </a:r>
            <a:endParaRPr/>
          </a:p>
        </p:txBody>
      </p:sp>
      <p:sp>
        <p:nvSpPr>
          <p:cNvPr id="637" name="Google Shape;637;p28"/>
          <p:cNvSpPr txBox="1"/>
          <p:nvPr/>
        </p:nvSpPr>
        <p:spPr>
          <a:xfrm>
            <a:off x="5431473" y="418744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1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638" name="Google Shape;638;p28"/>
          <p:cNvSpPr txBox="1"/>
          <p:nvPr/>
        </p:nvSpPr>
        <p:spPr>
          <a:xfrm>
            <a:off x="5933270" y="418463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2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639" name="Google Shape;639;p28"/>
          <p:cNvSpPr txBox="1"/>
          <p:nvPr/>
        </p:nvSpPr>
        <p:spPr>
          <a:xfrm>
            <a:off x="6398371" y="4189723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3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640" name="Google Shape;640;p28"/>
          <p:cNvSpPr txBox="1"/>
          <p:nvPr/>
        </p:nvSpPr>
        <p:spPr>
          <a:xfrm>
            <a:off x="6821820" y="4189706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4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641" name="Google Shape;641;p28"/>
          <p:cNvSpPr txBox="1"/>
          <p:nvPr/>
        </p:nvSpPr>
        <p:spPr>
          <a:xfrm>
            <a:off x="7288945" y="418463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5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642" name="Google Shape;642;p28"/>
          <p:cNvSpPr txBox="1"/>
          <p:nvPr/>
        </p:nvSpPr>
        <p:spPr>
          <a:xfrm>
            <a:off x="7751232" y="4189706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6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643" name="Google Shape;643;p28"/>
          <p:cNvSpPr txBox="1"/>
          <p:nvPr/>
        </p:nvSpPr>
        <p:spPr>
          <a:xfrm>
            <a:off x="8185645" y="418743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7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644" name="Google Shape;644;p28"/>
          <p:cNvSpPr/>
          <p:nvPr/>
        </p:nvSpPr>
        <p:spPr>
          <a:xfrm rot="-1669649">
            <a:off x="2954030" y="2083565"/>
            <a:ext cx="870802" cy="1947585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29"/>
          <p:cNvSpPr txBox="1"/>
          <p:nvPr>
            <p:ph type="title"/>
          </p:nvPr>
        </p:nvSpPr>
        <p:spPr>
          <a:xfrm>
            <a:off x="114200" y="2470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Insertion in an existing heap</a:t>
            </a:r>
            <a:endParaRPr>
              <a:solidFill>
                <a:schemeClr val="accent1"/>
              </a:solidFill>
            </a:endParaRPr>
          </a:p>
        </p:txBody>
      </p:sp>
      <p:cxnSp>
        <p:nvCxnSpPr>
          <p:cNvPr id="650" name="Google Shape;650;p29"/>
          <p:cNvCxnSpPr/>
          <p:nvPr/>
        </p:nvCxnSpPr>
        <p:spPr>
          <a:xfrm flipH="1" rot="10800000">
            <a:off x="9875" y="819700"/>
            <a:ext cx="9153900" cy="78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51" name="Google Shape;651;p29"/>
          <p:cNvSpPr/>
          <p:nvPr/>
        </p:nvSpPr>
        <p:spPr>
          <a:xfrm>
            <a:off x="4269480" y="2326427"/>
            <a:ext cx="432900" cy="2250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2" name="Google Shape;652;p29"/>
          <p:cNvSpPr/>
          <p:nvPr/>
        </p:nvSpPr>
        <p:spPr>
          <a:xfrm>
            <a:off x="1737748" y="1185275"/>
            <a:ext cx="445800" cy="455400"/>
          </a:xfrm>
          <a:prstGeom prst="ellipse">
            <a:avLst/>
          </a:prstGeom>
          <a:solidFill>
            <a:srgbClr val="FF99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653" name="Google Shape;653;p29"/>
          <p:cNvSpPr/>
          <p:nvPr/>
        </p:nvSpPr>
        <p:spPr>
          <a:xfrm>
            <a:off x="845568" y="2211172"/>
            <a:ext cx="445800" cy="455400"/>
          </a:xfrm>
          <a:prstGeom prst="ellipse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4" name="Google Shape;654;p29"/>
          <p:cNvSpPr/>
          <p:nvPr/>
        </p:nvSpPr>
        <p:spPr>
          <a:xfrm>
            <a:off x="2642022" y="2211172"/>
            <a:ext cx="445800" cy="455400"/>
          </a:xfrm>
          <a:prstGeom prst="ellipse">
            <a:avLst/>
          </a:prstGeom>
          <a:solidFill>
            <a:srgbClr val="A4C2F4"/>
          </a:solidFill>
          <a:ln cap="flat" cmpd="sng" w="1905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5" name="Google Shape;655;p29"/>
          <p:cNvSpPr/>
          <p:nvPr/>
        </p:nvSpPr>
        <p:spPr>
          <a:xfrm>
            <a:off x="254755" y="3421591"/>
            <a:ext cx="445800" cy="4554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6" name="Google Shape;656;p29"/>
          <p:cNvSpPr/>
          <p:nvPr/>
        </p:nvSpPr>
        <p:spPr>
          <a:xfrm>
            <a:off x="1291658" y="3421591"/>
            <a:ext cx="445800" cy="4554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7" name="Google Shape;657;p29"/>
          <p:cNvSpPr/>
          <p:nvPr/>
        </p:nvSpPr>
        <p:spPr>
          <a:xfrm>
            <a:off x="2195933" y="3421591"/>
            <a:ext cx="445800" cy="4554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58" name="Google Shape;658;p29"/>
          <p:cNvCxnSpPr>
            <a:stCxn id="652" idx="3"/>
            <a:endCxn id="653" idx="7"/>
          </p:cNvCxnSpPr>
          <p:nvPr/>
        </p:nvCxnSpPr>
        <p:spPr>
          <a:xfrm flipH="1">
            <a:off x="1226134" y="1573983"/>
            <a:ext cx="576900" cy="703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59" name="Google Shape;659;p29"/>
          <p:cNvCxnSpPr>
            <a:stCxn id="653" idx="3"/>
            <a:endCxn id="655" idx="0"/>
          </p:cNvCxnSpPr>
          <p:nvPr/>
        </p:nvCxnSpPr>
        <p:spPr>
          <a:xfrm flipH="1">
            <a:off x="477654" y="2599880"/>
            <a:ext cx="433200" cy="821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60" name="Google Shape;660;p29"/>
          <p:cNvCxnSpPr>
            <a:stCxn id="653" idx="5"/>
            <a:endCxn id="656" idx="0"/>
          </p:cNvCxnSpPr>
          <p:nvPr/>
        </p:nvCxnSpPr>
        <p:spPr>
          <a:xfrm>
            <a:off x="1226082" y="2599880"/>
            <a:ext cx="288600" cy="821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61" name="Google Shape;661;p29"/>
          <p:cNvCxnSpPr>
            <a:stCxn id="654" idx="3"/>
            <a:endCxn id="657" idx="0"/>
          </p:cNvCxnSpPr>
          <p:nvPr/>
        </p:nvCxnSpPr>
        <p:spPr>
          <a:xfrm flipH="1">
            <a:off x="2418708" y="2599880"/>
            <a:ext cx="288600" cy="821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62" name="Google Shape;662;p29"/>
          <p:cNvCxnSpPr>
            <a:stCxn id="652" idx="5"/>
            <a:endCxn id="654" idx="1"/>
          </p:cNvCxnSpPr>
          <p:nvPr/>
        </p:nvCxnSpPr>
        <p:spPr>
          <a:xfrm>
            <a:off x="2118262" y="1573983"/>
            <a:ext cx="588900" cy="703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63" name="Google Shape;663;p29"/>
          <p:cNvSpPr txBox="1"/>
          <p:nvPr/>
        </p:nvSpPr>
        <p:spPr>
          <a:xfrm>
            <a:off x="1763478" y="1212163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25</a:t>
            </a:r>
            <a:endParaRPr/>
          </a:p>
        </p:txBody>
      </p:sp>
      <p:sp>
        <p:nvSpPr>
          <p:cNvPr id="664" name="Google Shape;664;p29"/>
          <p:cNvSpPr txBox="1"/>
          <p:nvPr/>
        </p:nvSpPr>
        <p:spPr>
          <a:xfrm>
            <a:off x="849715" y="2238061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13</a:t>
            </a:r>
            <a:endParaRPr/>
          </a:p>
        </p:txBody>
      </p:sp>
      <p:sp>
        <p:nvSpPr>
          <p:cNvPr id="665" name="Google Shape;665;p29"/>
          <p:cNvSpPr txBox="1"/>
          <p:nvPr/>
        </p:nvSpPr>
        <p:spPr>
          <a:xfrm>
            <a:off x="250325" y="3448480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10</a:t>
            </a:r>
            <a:endParaRPr/>
          </a:p>
        </p:txBody>
      </p:sp>
      <p:sp>
        <p:nvSpPr>
          <p:cNvPr id="666" name="Google Shape;666;p29"/>
          <p:cNvSpPr txBox="1"/>
          <p:nvPr/>
        </p:nvSpPr>
        <p:spPr>
          <a:xfrm>
            <a:off x="1330113" y="3448480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11</a:t>
            </a:r>
            <a:endParaRPr/>
          </a:p>
        </p:txBody>
      </p:sp>
      <p:sp>
        <p:nvSpPr>
          <p:cNvPr id="667" name="Google Shape;667;p29"/>
          <p:cNvSpPr txBox="1"/>
          <p:nvPr/>
        </p:nvSpPr>
        <p:spPr>
          <a:xfrm>
            <a:off x="2686622" y="2238061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77</a:t>
            </a:r>
            <a:endParaRPr/>
          </a:p>
        </p:txBody>
      </p:sp>
      <p:sp>
        <p:nvSpPr>
          <p:cNvPr id="668" name="Google Shape;668;p29"/>
          <p:cNvSpPr txBox="1"/>
          <p:nvPr/>
        </p:nvSpPr>
        <p:spPr>
          <a:xfrm>
            <a:off x="2223380" y="3448480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18</a:t>
            </a:r>
            <a:endParaRPr/>
          </a:p>
        </p:txBody>
      </p:sp>
      <p:cxnSp>
        <p:nvCxnSpPr>
          <p:cNvPr id="669" name="Google Shape;669;p29"/>
          <p:cNvCxnSpPr>
            <a:endCxn id="670" idx="0"/>
          </p:cNvCxnSpPr>
          <p:nvPr/>
        </p:nvCxnSpPr>
        <p:spPr>
          <a:xfrm>
            <a:off x="3017622" y="2625880"/>
            <a:ext cx="515400" cy="8226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71" name="Google Shape;671;p29"/>
          <p:cNvSpPr/>
          <p:nvPr/>
        </p:nvSpPr>
        <p:spPr>
          <a:xfrm>
            <a:off x="3254875" y="3421591"/>
            <a:ext cx="445800" cy="4554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0" name="Google Shape;670;p29"/>
          <p:cNvSpPr txBox="1"/>
          <p:nvPr/>
        </p:nvSpPr>
        <p:spPr>
          <a:xfrm>
            <a:off x="3305622" y="3448480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22</a:t>
            </a:r>
            <a:endParaRPr/>
          </a:p>
        </p:txBody>
      </p:sp>
      <p:sp>
        <p:nvSpPr>
          <p:cNvPr id="672" name="Google Shape;672;p29"/>
          <p:cNvSpPr/>
          <p:nvPr/>
        </p:nvSpPr>
        <p:spPr>
          <a:xfrm>
            <a:off x="6556998" y="1185275"/>
            <a:ext cx="445800" cy="455400"/>
          </a:xfrm>
          <a:prstGeom prst="ellipse">
            <a:avLst/>
          </a:prstGeom>
          <a:solidFill>
            <a:srgbClr val="FF9900"/>
          </a:solidFill>
          <a:ln cap="flat" cmpd="sng" w="1905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673" name="Google Shape;673;p29"/>
          <p:cNvSpPr/>
          <p:nvPr/>
        </p:nvSpPr>
        <p:spPr>
          <a:xfrm>
            <a:off x="5664818" y="2211172"/>
            <a:ext cx="445800" cy="455400"/>
          </a:xfrm>
          <a:prstGeom prst="ellipse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4" name="Google Shape;674;p29"/>
          <p:cNvSpPr/>
          <p:nvPr/>
        </p:nvSpPr>
        <p:spPr>
          <a:xfrm>
            <a:off x="7461272" y="2211172"/>
            <a:ext cx="445800" cy="455400"/>
          </a:xfrm>
          <a:prstGeom prst="ellipse">
            <a:avLst/>
          </a:prstGeom>
          <a:solidFill>
            <a:srgbClr val="A4C2F4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5" name="Google Shape;675;p29"/>
          <p:cNvSpPr/>
          <p:nvPr/>
        </p:nvSpPr>
        <p:spPr>
          <a:xfrm>
            <a:off x="5074005" y="3421591"/>
            <a:ext cx="445800" cy="4554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6" name="Google Shape;676;p29"/>
          <p:cNvSpPr/>
          <p:nvPr/>
        </p:nvSpPr>
        <p:spPr>
          <a:xfrm>
            <a:off x="6110908" y="3421591"/>
            <a:ext cx="445800" cy="4554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7" name="Google Shape;677;p29"/>
          <p:cNvSpPr/>
          <p:nvPr/>
        </p:nvSpPr>
        <p:spPr>
          <a:xfrm>
            <a:off x="7015182" y="3421591"/>
            <a:ext cx="445800" cy="4554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78" name="Google Shape;678;p29"/>
          <p:cNvCxnSpPr>
            <a:stCxn id="672" idx="3"/>
            <a:endCxn id="673" idx="7"/>
          </p:cNvCxnSpPr>
          <p:nvPr/>
        </p:nvCxnSpPr>
        <p:spPr>
          <a:xfrm flipH="1">
            <a:off x="6045384" y="1573983"/>
            <a:ext cx="576900" cy="703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79" name="Google Shape;679;p29"/>
          <p:cNvCxnSpPr>
            <a:stCxn id="673" idx="3"/>
            <a:endCxn id="675" idx="0"/>
          </p:cNvCxnSpPr>
          <p:nvPr/>
        </p:nvCxnSpPr>
        <p:spPr>
          <a:xfrm flipH="1">
            <a:off x="5296904" y="2599880"/>
            <a:ext cx="433200" cy="821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80" name="Google Shape;680;p29"/>
          <p:cNvCxnSpPr>
            <a:stCxn id="673" idx="5"/>
            <a:endCxn id="676" idx="0"/>
          </p:cNvCxnSpPr>
          <p:nvPr/>
        </p:nvCxnSpPr>
        <p:spPr>
          <a:xfrm>
            <a:off x="6045332" y="2599880"/>
            <a:ext cx="288600" cy="821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81" name="Google Shape;681;p29"/>
          <p:cNvCxnSpPr>
            <a:stCxn id="674" idx="3"/>
            <a:endCxn id="677" idx="0"/>
          </p:cNvCxnSpPr>
          <p:nvPr/>
        </p:nvCxnSpPr>
        <p:spPr>
          <a:xfrm flipH="1">
            <a:off x="7237958" y="2599880"/>
            <a:ext cx="288600" cy="821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82" name="Google Shape;682;p29"/>
          <p:cNvCxnSpPr>
            <a:stCxn id="672" idx="5"/>
            <a:endCxn id="674" idx="1"/>
          </p:cNvCxnSpPr>
          <p:nvPr/>
        </p:nvCxnSpPr>
        <p:spPr>
          <a:xfrm>
            <a:off x="6937512" y="1573983"/>
            <a:ext cx="588900" cy="703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83" name="Google Shape;683;p29"/>
          <p:cNvSpPr txBox="1"/>
          <p:nvPr/>
        </p:nvSpPr>
        <p:spPr>
          <a:xfrm>
            <a:off x="6582728" y="1212163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77</a:t>
            </a:r>
            <a:endParaRPr/>
          </a:p>
        </p:txBody>
      </p:sp>
      <p:sp>
        <p:nvSpPr>
          <p:cNvPr id="684" name="Google Shape;684;p29"/>
          <p:cNvSpPr txBox="1"/>
          <p:nvPr/>
        </p:nvSpPr>
        <p:spPr>
          <a:xfrm>
            <a:off x="5668965" y="2238061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13</a:t>
            </a:r>
            <a:endParaRPr/>
          </a:p>
        </p:txBody>
      </p:sp>
      <p:sp>
        <p:nvSpPr>
          <p:cNvPr id="685" name="Google Shape;685;p29"/>
          <p:cNvSpPr txBox="1"/>
          <p:nvPr/>
        </p:nvSpPr>
        <p:spPr>
          <a:xfrm>
            <a:off x="5069575" y="3448480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10</a:t>
            </a:r>
            <a:endParaRPr/>
          </a:p>
        </p:txBody>
      </p:sp>
      <p:sp>
        <p:nvSpPr>
          <p:cNvPr id="686" name="Google Shape;686;p29"/>
          <p:cNvSpPr txBox="1"/>
          <p:nvPr/>
        </p:nvSpPr>
        <p:spPr>
          <a:xfrm>
            <a:off x="6149363" y="3448480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11</a:t>
            </a:r>
            <a:endParaRPr/>
          </a:p>
        </p:txBody>
      </p:sp>
      <p:sp>
        <p:nvSpPr>
          <p:cNvPr id="687" name="Google Shape;687;p29"/>
          <p:cNvSpPr txBox="1"/>
          <p:nvPr/>
        </p:nvSpPr>
        <p:spPr>
          <a:xfrm>
            <a:off x="7505872" y="2238061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25</a:t>
            </a:r>
            <a:endParaRPr/>
          </a:p>
        </p:txBody>
      </p:sp>
      <p:sp>
        <p:nvSpPr>
          <p:cNvPr id="688" name="Google Shape;688;p29"/>
          <p:cNvSpPr txBox="1"/>
          <p:nvPr/>
        </p:nvSpPr>
        <p:spPr>
          <a:xfrm>
            <a:off x="7042630" y="3448480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18</a:t>
            </a:r>
            <a:endParaRPr/>
          </a:p>
        </p:txBody>
      </p:sp>
      <p:cxnSp>
        <p:nvCxnSpPr>
          <p:cNvPr id="689" name="Google Shape;689;p29"/>
          <p:cNvCxnSpPr>
            <a:endCxn id="690" idx="0"/>
          </p:cNvCxnSpPr>
          <p:nvPr/>
        </p:nvCxnSpPr>
        <p:spPr>
          <a:xfrm>
            <a:off x="7836872" y="2625880"/>
            <a:ext cx="515400" cy="8226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91" name="Google Shape;691;p29"/>
          <p:cNvSpPr/>
          <p:nvPr/>
        </p:nvSpPr>
        <p:spPr>
          <a:xfrm>
            <a:off x="8074125" y="3421591"/>
            <a:ext cx="445800" cy="4554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0" name="Google Shape;690;p29"/>
          <p:cNvSpPr txBox="1"/>
          <p:nvPr/>
        </p:nvSpPr>
        <p:spPr>
          <a:xfrm>
            <a:off x="8124872" y="3448480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22</a:t>
            </a:r>
            <a:endParaRPr/>
          </a:p>
        </p:txBody>
      </p:sp>
      <p:sp>
        <p:nvSpPr>
          <p:cNvPr id="692" name="Google Shape;692;p29"/>
          <p:cNvSpPr/>
          <p:nvPr/>
        </p:nvSpPr>
        <p:spPr>
          <a:xfrm>
            <a:off x="244225" y="4499300"/>
            <a:ext cx="466200" cy="308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25</a:t>
            </a:r>
            <a:endParaRPr/>
          </a:p>
        </p:txBody>
      </p:sp>
      <p:sp>
        <p:nvSpPr>
          <p:cNvPr id="693" name="Google Shape;693;p29"/>
          <p:cNvSpPr/>
          <p:nvPr/>
        </p:nvSpPr>
        <p:spPr>
          <a:xfrm>
            <a:off x="701425" y="4499300"/>
            <a:ext cx="466200" cy="308100"/>
          </a:xfrm>
          <a:prstGeom prst="rect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13</a:t>
            </a:r>
            <a:endParaRPr/>
          </a:p>
        </p:txBody>
      </p:sp>
      <p:sp>
        <p:nvSpPr>
          <p:cNvPr id="694" name="Google Shape;694;p29"/>
          <p:cNvSpPr/>
          <p:nvPr/>
        </p:nvSpPr>
        <p:spPr>
          <a:xfrm>
            <a:off x="1171618" y="4496491"/>
            <a:ext cx="466200" cy="308100"/>
          </a:xfrm>
          <a:prstGeom prst="rect">
            <a:avLst/>
          </a:prstGeom>
          <a:solidFill>
            <a:srgbClr val="A4C2F4"/>
          </a:solidFill>
          <a:ln cap="flat" cmpd="sng" w="1905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77</a:t>
            </a:r>
            <a:endParaRPr/>
          </a:p>
        </p:txBody>
      </p:sp>
      <p:sp>
        <p:nvSpPr>
          <p:cNvPr id="695" name="Google Shape;695;p29"/>
          <p:cNvSpPr/>
          <p:nvPr/>
        </p:nvSpPr>
        <p:spPr>
          <a:xfrm>
            <a:off x="1637998" y="4494803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10</a:t>
            </a:r>
            <a:endParaRPr/>
          </a:p>
        </p:txBody>
      </p:sp>
      <p:sp>
        <p:nvSpPr>
          <p:cNvPr id="696" name="Google Shape;696;p29"/>
          <p:cNvSpPr/>
          <p:nvPr/>
        </p:nvSpPr>
        <p:spPr>
          <a:xfrm>
            <a:off x="2095198" y="4494803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11</a:t>
            </a:r>
            <a:endParaRPr/>
          </a:p>
        </p:txBody>
      </p:sp>
      <p:sp>
        <p:nvSpPr>
          <p:cNvPr id="697" name="Google Shape;697;p29"/>
          <p:cNvSpPr/>
          <p:nvPr/>
        </p:nvSpPr>
        <p:spPr>
          <a:xfrm>
            <a:off x="2565391" y="4491994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18</a:t>
            </a:r>
            <a:endParaRPr/>
          </a:p>
        </p:txBody>
      </p:sp>
      <p:sp>
        <p:nvSpPr>
          <p:cNvPr id="698" name="Google Shape;698;p29"/>
          <p:cNvSpPr/>
          <p:nvPr/>
        </p:nvSpPr>
        <p:spPr>
          <a:xfrm>
            <a:off x="3032782" y="4493396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22</a:t>
            </a:r>
            <a:endParaRPr/>
          </a:p>
        </p:txBody>
      </p:sp>
      <p:sp>
        <p:nvSpPr>
          <p:cNvPr id="699" name="Google Shape;699;p29"/>
          <p:cNvSpPr txBox="1"/>
          <p:nvPr/>
        </p:nvSpPr>
        <p:spPr>
          <a:xfrm>
            <a:off x="326073" y="418744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1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700" name="Google Shape;700;p29"/>
          <p:cNvSpPr txBox="1"/>
          <p:nvPr/>
        </p:nvSpPr>
        <p:spPr>
          <a:xfrm>
            <a:off x="827870" y="418463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2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701" name="Google Shape;701;p29"/>
          <p:cNvSpPr txBox="1"/>
          <p:nvPr/>
        </p:nvSpPr>
        <p:spPr>
          <a:xfrm>
            <a:off x="1292971" y="4189723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3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702" name="Google Shape;702;p29"/>
          <p:cNvSpPr txBox="1"/>
          <p:nvPr/>
        </p:nvSpPr>
        <p:spPr>
          <a:xfrm>
            <a:off x="1716420" y="4189706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4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703" name="Google Shape;703;p29"/>
          <p:cNvSpPr txBox="1"/>
          <p:nvPr/>
        </p:nvSpPr>
        <p:spPr>
          <a:xfrm>
            <a:off x="2183545" y="418463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5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704" name="Google Shape;704;p29"/>
          <p:cNvSpPr txBox="1"/>
          <p:nvPr/>
        </p:nvSpPr>
        <p:spPr>
          <a:xfrm>
            <a:off x="2645832" y="4189706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6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705" name="Google Shape;705;p29"/>
          <p:cNvSpPr txBox="1"/>
          <p:nvPr/>
        </p:nvSpPr>
        <p:spPr>
          <a:xfrm>
            <a:off x="3080245" y="418743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7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706" name="Google Shape;706;p29"/>
          <p:cNvSpPr/>
          <p:nvPr/>
        </p:nvSpPr>
        <p:spPr>
          <a:xfrm>
            <a:off x="5197225" y="4499300"/>
            <a:ext cx="466200" cy="308100"/>
          </a:xfrm>
          <a:prstGeom prst="rect">
            <a:avLst/>
          </a:prstGeom>
          <a:solidFill>
            <a:srgbClr val="FF9900"/>
          </a:solidFill>
          <a:ln cap="flat" cmpd="sng" w="1905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77</a:t>
            </a:r>
            <a:endParaRPr/>
          </a:p>
        </p:txBody>
      </p:sp>
      <p:sp>
        <p:nvSpPr>
          <p:cNvPr id="707" name="Google Shape;707;p29"/>
          <p:cNvSpPr/>
          <p:nvPr/>
        </p:nvSpPr>
        <p:spPr>
          <a:xfrm>
            <a:off x="5654425" y="4499300"/>
            <a:ext cx="466200" cy="308100"/>
          </a:xfrm>
          <a:prstGeom prst="rect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13</a:t>
            </a:r>
            <a:endParaRPr/>
          </a:p>
        </p:txBody>
      </p:sp>
      <p:sp>
        <p:nvSpPr>
          <p:cNvPr id="708" name="Google Shape;708;p29"/>
          <p:cNvSpPr/>
          <p:nvPr/>
        </p:nvSpPr>
        <p:spPr>
          <a:xfrm>
            <a:off x="6124618" y="4496491"/>
            <a:ext cx="466200" cy="308100"/>
          </a:xfrm>
          <a:prstGeom prst="rect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25</a:t>
            </a:r>
            <a:endParaRPr/>
          </a:p>
        </p:txBody>
      </p:sp>
      <p:sp>
        <p:nvSpPr>
          <p:cNvPr id="709" name="Google Shape;709;p29"/>
          <p:cNvSpPr/>
          <p:nvPr/>
        </p:nvSpPr>
        <p:spPr>
          <a:xfrm>
            <a:off x="6590998" y="4494803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10</a:t>
            </a:r>
            <a:endParaRPr/>
          </a:p>
        </p:txBody>
      </p:sp>
      <p:sp>
        <p:nvSpPr>
          <p:cNvPr id="710" name="Google Shape;710;p29"/>
          <p:cNvSpPr/>
          <p:nvPr/>
        </p:nvSpPr>
        <p:spPr>
          <a:xfrm>
            <a:off x="7048198" y="4494803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11</a:t>
            </a:r>
            <a:endParaRPr/>
          </a:p>
        </p:txBody>
      </p:sp>
      <p:sp>
        <p:nvSpPr>
          <p:cNvPr id="711" name="Google Shape;711;p29"/>
          <p:cNvSpPr/>
          <p:nvPr/>
        </p:nvSpPr>
        <p:spPr>
          <a:xfrm>
            <a:off x="7518391" y="4491994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18</a:t>
            </a:r>
            <a:endParaRPr/>
          </a:p>
        </p:txBody>
      </p:sp>
      <p:sp>
        <p:nvSpPr>
          <p:cNvPr id="712" name="Google Shape;712;p29"/>
          <p:cNvSpPr/>
          <p:nvPr/>
        </p:nvSpPr>
        <p:spPr>
          <a:xfrm>
            <a:off x="7985782" y="4493396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22</a:t>
            </a:r>
            <a:endParaRPr/>
          </a:p>
        </p:txBody>
      </p:sp>
      <p:sp>
        <p:nvSpPr>
          <p:cNvPr id="713" name="Google Shape;713;p29"/>
          <p:cNvSpPr txBox="1"/>
          <p:nvPr/>
        </p:nvSpPr>
        <p:spPr>
          <a:xfrm>
            <a:off x="5279073" y="418744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1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714" name="Google Shape;714;p29"/>
          <p:cNvSpPr txBox="1"/>
          <p:nvPr/>
        </p:nvSpPr>
        <p:spPr>
          <a:xfrm>
            <a:off x="5780870" y="418463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2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715" name="Google Shape;715;p29"/>
          <p:cNvSpPr txBox="1"/>
          <p:nvPr/>
        </p:nvSpPr>
        <p:spPr>
          <a:xfrm>
            <a:off x="6245971" y="4189723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3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716" name="Google Shape;716;p29"/>
          <p:cNvSpPr txBox="1"/>
          <p:nvPr/>
        </p:nvSpPr>
        <p:spPr>
          <a:xfrm>
            <a:off x="6669420" y="4189706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4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717" name="Google Shape;717;p29"/>
          <p:cNvSpPr txBox="1"/>
          <p:nvPr/>
        </p:nvSpPr>
        <p:spPr>
          <a:xfrm>
            <a:off x="7136545" y="418463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5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718" name="Google Shape;718;p29"/>
          <p:cNvSpPr txBox="1"/>
          <p:nvPr/>
        </p:nvSpPr>
        <p:spPr>
          <a:xfrm>
            <a:off x="7598832" y="4189706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6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719" name="Google Shape;719;p29"/>
          <p:cNvSpPr txBox="1"/>
          <p:nvPr/>
        </p:nvSpPr>
        <p:spPr>
          <a:xfrm>
            <a:off x="8033245" y="418743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7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720" name="Google Shape;720;p29"/>
          <p:cNvSpPr/>
          <p:nvPr/>
        </p:nvSpPr>
        <p:spPr>
          <a:xfrm rot="-2409768">
            <a:off x="1998282" y="886199"/>
            <a:ext cx="905635" cy="2092714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4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30"/>
          <p:cNvSpPr txBox="1"/>
          <p:nvPr>
            <p:ph type="title"/>
          </p:nvPr>
        </p:nvSpPr>
        <p:spPr>
          <a:xfrm>
            <a:off x="114200" y="2470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Insertion in an existing heap</a:t>
            </a:r>
            <a:endParaRPr>
              <a:solidFill>
                <a:schemeClr val="accent1"/>
              </a:solidFill>
            </a:endParaRPr>
          </a:p>
        </p:txBody>
      </p:sp>
      <p:cxnSp>
        <p:nvCxnSpPr>
          <p:cNvPr id="726" name="Google Shape;726;p30"/>
          <p:cNvCxnSpPr/>
          <p:nvPr/>
        </p:nvCxnSpPr>
        <p:spPr>
          <a:xfrm flipH="1" rot="10800000">
            <a:off x="9875" y="819700"/>
            <a:ext cx="9153900" cy="78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27" name="Google Shape;727;p30"/>
          <p:cNvSpPr/>
          <p:nvPr/>
        </p:nvSpPr>
        <p:spPr>
          <a:xfrm>
            <a:off x="1908798" y="1185275"/>
            <a:ext cx="445800" cy="455400"/>
          </a:xfrm>
          <a:prstGeom prst="ellipse">
            <a:avLst/>
          </a:prstGeom>
          <a:solidFill>
            <a:srgbClr val="FF9900"/>
          </a:solidFill>
          <a:ln cap="flat" cmpd="sng" w="1905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728" name="Google Shape;728;p30"/>
          <p:cNvSpPr/>
          <p:nvPr/>
        </p:nvSpPr>
        <p:spPr>
          <a:xfrm>
            <a:off x="1016618" y="2211172"/>
            <a:ext cx="445800" cy="455400"/>
          </a:xfrm>
          <a:prstGeom prst="ellipse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9" name="Google Shape;729;p30"/>
          <p:cNvSpPr/>
          <p:nvPr/>
        </p:nvSpPr>
        <p:spPr>
          <a:xfrm>
            <a:off x="2813072" y="2211172"/>
            <a:ext cx="445800" cy="455400"/>
          </a:xfrm>
          <a:prstGeom prst="ellipse">
            <a:avLst/>
          </a:prstGeom>
          <a:solidFill>
            <a:srgbClr val="A4C2F4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0" name="Google Shape;730;p30"/>
          <p:cNvSpPr/>
          <p:nvPr/>
        </p:nvSpPr>
        <p:spPr>
          <a:xfrm>
            <a:off x="425805" y="3421591"/>
            <a:ext cx="445800" cy="4554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1" name="Google Shape;731;p30"/>
          <p:cNvSpPr/>
          <p:nvPr/>
        </p:nvSpPr>
        <p:spPr>
          <a:xfrm>
            <a:off x="1462708" y="3421591"/>
            <a:ext cx="445800" cy="4554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2" name="Google Shape;732;p30"/>
          <p:cNvSpPr/>
          <p:nvPr/>
        </p:nvSpPr>
        <p:spPr>
          <a:xfrm>
            <a:off x="2366982" y="3421591"/>
            <a:ext cx="445800" cy="4554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733" name="Google Shape;733;p30"/>
          <p:cNvCxnSpPr>
            <a:stCxn id="727" idx="3"/>
            <a:endCxn id="728" idx="7"/>
          </p:cNvCxnSpPr>
          <p:nvPr/>
        </p:nvCxnSpPr>
        <p:spPr>
          <a:xfrm flipH="1">
            <a:off x="1397184" y="1573983"/>
            <a:ext cx="576900" cy="703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34" name="Google Shape;734;p30"/>
          <p:cNvCxnSpPr>
            <a:stCxn id="728" idx="3"/>
            <a:endCxn id="730" idx="0"/>
          </p:cNvCxnSpPr>
          <p:nvPr/>
        </p:nvCxnSpPr>
        <p:spPr>
          <a:xfrm flipH="1">
            <a:off x="648704" y="2599880"/>
            <a:ext cx="433200" cy="821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35" name="Google Shape;735;p30"/>
          <p:cNvCxnSpPr>
            <a:stCxn id="728" idx="5"/>
            <a:endCxn id="731" idx="0"/>
          </p:cNvCxnSpPr>
          <p:nvPr/>
        </p:nvCxnSpPr>
        <p:spPr>
          <a:xfrm>
            <a:off x="1397132" y="2599880"/>
            <a:ext cx="288600" cy="821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36" name="Google Shape;736;p30"/>
          <p:cNvCxnSpPr>
            <a:stCxn id="729" idx="3"/>
            <a:endCxn id="732" idx="0"/>
          </p:cNvCxnSpPr>
          <p:nvPr/>
        </p:nvCxnSpPr>
        <p:spPr>
          <a:xfrm flipH="1">
            <a:off x="2589758" y="2599880"/>
            <a:ext cx="288600" cy="821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37" name="Google Shape;737;p30"/>
          <p:cNvCxnSpPr>
            <a:stCxn id="727" idx="5"/>
            <a:endCxn id="729" idx="1"/>
          </p:cNvCxnSpPr>
          <p:nvPr/>
        </p:nvCxnSpPr>
        <p:spPr>
          <a:xfrm>
            <a:off x="2289312" y="1573983"/>
            <a:ext cx="588900" cy="703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38" name="Google Shape;738;p30"/>
          <p:cNvSpPr txBox="1"/>
          <p:nvPr/>
        </p:nvSpPr>
        <p:spPr>
          <a:xfrm>
            <a:off x="1934528" y="1212163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77</a:t>
            </a:r>
            <a:endParaRPr/>
          </a:p>
        </p:txBody>
      </p:sp>
      <p:sp>
        <p:nvSpPr>
          <p:cNvPr id="739" name="Google Shape;739;p30"/>
          <p:cNvSpPr txBox="1"/>
          <p:nvPr/>
        </p:nvSpPr>
        <p:spPr>
          <a:xfrm>
            <a:off x="1020765" y="2238061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13</a:t>
            </a:r>
            <a:endParaRPr/>
          </a:p>
        </p:txBody>
      </p:sp>
      <p:sp>
        <p:nvSpPr>
          <p:cNvPr id="740" name="Google Shape;740;p30"/>
          <p:cNvSpPr txBox="1"/>
          <p:nvPr/>
        </p:nvSpPr>
        <p:spPr>
          <a:xfrm>
            <a:off x="421375" y="3448480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10</a:t>
            </a:r>
            <a:endParaRPr/>
          </a:p>
        </p:txBody>
      </p:sp>
      <p:sp>
        <p:nvSpPr>
          <p:cNvPr id="741" name="Google Shape;741;p30"/>
          <p:cNvSpPr txBox="1"/>
          <p:nvPr/>
        </p:nvSpPr>
        <p:spPr>
          <a:xfrm>
            <a:off x="1501163" y="3448480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11</a:t>
            </a:r>
            <a:endParaRPr/>
          </a:p>
        </p:txBody>
      </p:sp>
      <p:sp>
        <p:nvSpPr>
          <p:cNvPr id="742" name="Google Shape;742;p30"/>
          <p:cNvSpPr txBox="1"/>
          <p:nvPr/>
        </p:nvSpPr>
        <p:spPr>
          <a:xfrm>
            <a:off x="2857672" y="2238061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25</a:t>
            </a:r>
            <a:endParaRPr/>
          </a:p>
        </p:txBody>
      </p:sp>
      <p:sp>
        <p:nvSpPr>
          <p:cNvPr id="743" name="Google Shape;743;p30"/>
          <p:cNvSpPr txBox="1"/>
          <p:nvPr/>
        </p:nvSpPr>
        <p:spPr>
          <a:xfrm>
            <a:off x="2394430" y="3448480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18</a:t>
            </a:r>
            <a:endParaRPr/>
          </a:p>
        </p:txBody>
      </p:sp>
      <p:cxnSp>
        <p:nvCxnSpPr>
          <p:cNvPr id="744" name="Google Shape;744;p30"/>
          <p:cNvCxnSpPr>
            <a:endCxn id="745" idx="0"/>
          </p:cNvCxnSpPr>
          <p:nvPr/>
        </p:nvCxnSpPr>
        <p:spPr>
          <a:xfrm>
            <a:off x="3188672" y="2625880"/>
            <a:ext cx="515400" cy="8226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46" name="Google Shape;746;p30"/>
          <p:cNvSpPr/>
          <p:nvPr/>
        </p:nvSpPr>
        <p:spPr>
          <a:xfrm>
            <a:off x="3425925" y="3421591"/>
            <a:ext cx="445800" cy="4554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5" name="Google Shape;745;p30"/>
          <p:cNvSpPr txBox="1"/>
          <p:nvPr/>
        </p:nvSpPr>
        <p:spPr>
          <a:xfrm>
            <a:off x="3476672" y="3448480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22</a:t>
            </a:r>
            <a:endParaRPr/>
          </a:p>
        </p:txBody>
      </p:sp>
      <p:sp>
        <p:nvSpPr>
          <p:cNvPr id="747" name="Google Shape;747;p30"/>
          <p:cNvSpPr/>
          <p:nvPr/>
        </p:nvSpPr>
        <p:spPr>
          <a:xfrm>
            <a:off x="5273425" y="2670500"/>
            <a:ext cx="466200" cy="308100"/>
          </a:xfrm>
          <a:prstGeom prst="rect">
            <a:avLst/>
          </a:prstGeom>
          <a:solidFill>
            <a:srgbClr val="FF9900"/>
          </a:solidFill>
          <a:ln cap="flat" cmpd="sng" w="1905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77</a:t>
            </a:r>
            <a:endParaRPr/>
          </a:p>
        </p:txBody>
      </p:sp>
      <p:sp>
        <p:nvSpPr>
          <p:cNvPr id="748" name="Google Shape;748;p30"/>
          <p:cNvSpPr/>
          <p:nvPr/>
        </p:nvSpPr>
        <p:spPr>
          <a:xfrm>
            <a:off x="5730625" y="2670500"/>
            <a:ext cx="466200" cy="308100"/>
          </a:xfrm>
          <a:prstGeom prst="rect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13</a:t>
            </a:r>
            <a:endParaRPr/>
          </a:p>
        </p:txBody>
      </p:sp>
      <p:sp>
        <p:nvSpPr>
          <p:cNvPr id="749" name="Google Shape;749;p30"/>
          <p:cNvSpPr/>
          <p:nvPr/>
        </p:nvSpPr>
        <p:spPr>
          <a:xfrm>
            <a:off x="6200818" y="2667691"/>
            <a:ext cx="466200" cy="308100"/>
          </a:xfrm>
          <a:prstGeom prst="rect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25</a:t>
            </a:r>
            <a:endParaRPr/>
          </a:p>
        </p:txBody>
      </p:sp>
      <p:sp>
        <p:nvSpPr>
          <p:cNvPr id="750" name="Google Shape;750;p30"/>
          <p:cNvSpPr/>
          <p:nvPr/>
        </p:nvSpPr>
        <p:spPr>
          <a:xfrm>
            <a:off x="6667198" y="2666003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10</a:t>
            </a:r>
            <a:endParaRPr/>
          </a:p>
        </p:txBody>
      </p:sp>
      <p:sp>
        <p:nvSpPr>
          <p:cNvPr id="751" name="Google Shape;751;p30"/>
          <p:cNvSpPr/>
          <p:nvPr/>
        </p:nvSpPr>
        <p:spPr>
          <a:xfrm>
            <a:off x="7124398" y="2666003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11</a:t>
            </a:r>
            <a:endParaRPr/>
          </a:p>
        </p:txBody>
      </p:sp>
      <p:sp>
        <p:nvSpPr>
          <p:cNvPr id="752" name="Google Shape;752;p30"/>
          <p:cNvSpPr/>
          <p:nvPr/>
        </p:nvSpPr>
        <p:spPr>
          <a:xfrm>
            <a:off x="7594591" y="2663194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18</a:t>
            </a:r>
            <a:endParaRPr/>
          </a:p>
        </p:txBody>
      </p:sp>
      <p:sp>
        <p:nvSpPr>
          <p:cNvPr id="753" name="Google Shape;753;p30"/>
          <p:cNvSpPr/>
          <p:nvPr/>
        </p:nvSpPr>
        <p:spPr>
          <a:xfrm>
            <a:off x="8061982" y="2664596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22</a:t>
            </a:r>
            <a:endParaRPr/>
          </a:p>
        </p:txBody>
      </p:sp>
      <p:sp>
        <p:nvSpPr>
          <p:cNvPr id="754" name="Google Shape;754;p30"/>
          <p:cNvSpPr txBox="1"/>
          <p:nvPr/>
        </p:nvSpPr>
        <p:spPr>
          <a:xfrm>
            <a:off x="5355273" y="235864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1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755" name="Google Shape;755;p30"/>
          <p:cNvSpPr txBox="1"/>
          <p:nvPr/>
        </p:nvSpPr>
        <p:spPr>
          <a:xfrm>
            <a:off x="5857070" y="235583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2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756" name="Google Shape;756;p30"/>
          <p:cNvSpPr txBox="1"/>
          <p:nvPr/>
        </p:nvSpPr>
        <p:spPr>
          <a:xfrm>
            <a:off x="6322171" y="2360923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3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757" name="Google Shape;757;p30"/>
          <p:cNvSpPr txBox="1"/>
          <p:nvPr/>
        </p:nvSpPr>
        <p:spPr>
          <a:xfrm>
            <a:off x="6745620" y="2360906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4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758" name="Google Shape;758;p30"/>
          <p:cNvSpPr txBox="1"/>
          <p:nvPr/>
        </p:nvSpPr>
        <p:spPr>
          <a:xfrm>
            <a:off x="7212745" y="235583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5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759" name="Google Shape;759;p30"/>
          <p:cNvSpPr txBox="1"/>
          <p:nvPr/>
        </p:nvSpPr>
        <p:spPr>
          <a:xfrm>
            <a:off x="7675032" y="2360906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6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760" name="Google Shape;760;p30"/>
          <p:cNvSpPr txBox="1"/>
          <p:nvPr/>
        </p:nvSpPr>
        <p:spPr>
          <a:xfrm>
            <a:off x="8109445" y="235863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7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761" name="Google Shape;761;p30"/>
          <p:cNvSpPr/>
          <p:nvPr/>
        </p:nvSpPr>
        <p:spPr>
          <a:xfrm rot="9078240">
            <a:off x="3524018" y="2243944"/>
            <a:ext cx="288652" cy="1324603"/>
          </a:xfrm>
          <a:prstGeom prst="curvedRightArrow">
            <a:avLst>
              <a:gd fmla="val 25000" name="adj1"/>
              <a:gd fmla="val 50000" name="adj2"/>
              <a:gd fmla="val 25000" name="adj3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2" name="Google Shape;762;p30"/>
          <p:cNvSpPr/>
          <p:nvPr/>
        </p:nvSpPr>
        <p:spPr>
          <a:xfrm rot="8454195">
            <a:off x="2693155" y="1022151"/>
            <a:ext cx="288758" cy="1324463"/>
          </a:xfrm>
          <a:prstGeom prst="curvedRightArrow">
            <a:avLst>
              <a:gd fmla="val 25000" name="adj1"/>
              <a:gd fmla="val 29261" name="adj2"/>
              <a:gd fmla="val 25000" name="adj3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3" name="Google Shape;763;p30"/>
          <p:cNvSpPr/>
          <p:nvPr/>
        </p:nvSpPr>
        <p:spPr>
          <a:xfrm rot="5403577">
            <a:off x="7195571" y="1645126"/>
            <a:ext cx="288300" cy="1747500"/>
          </a:xfrm>
          <a:prstGeom prst="curvedRightArrow">
            <a:avLst>
              <a:gd fmla="val 25000" name="adj1"/>
              <a:gd fmla="val 50000" name="adj2"/>
              <a:gd fmla="val 25000" name="adj3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4" name="Google Shape;764;p30"/>
          <p:cNvSpPr/>
          <p:nvPr/>
        </p:nvSpPr>
        <p:spPr>
          <a:xfrm rot="5403577">
            <a:off x="5653848" y="1927925"/>
            <a:ext cx="288300" cy="1085400"/>
          </a:xfrm>
          <a:prstGeom prst="curvedRightArrow">
            <a:avLst>
              <a:gd fmla="val 25000" name="adj1"/>
              <a:gd fmla="val 50000" name="adj2"/>
              <a:gd fmla="val 25000" name="adj3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5" name="Google Shape;765;p30"/>
          <p:cNvSpPr txBox="1"/>
          <p:nvPr/>
        </p:nvSpPr>
        <p:spPr>
          <a:xfrm>
            <a:off x="596925" y="4330925"/>
            <a:ext cx="82623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Maximum number of </a:t>
            </a:r>
            <a:r>
              <a:rPr lang="en" sz="1800">
                <a:solidFill>
                  <a:schemeClr val="dk2"/>
                </a:solidFill>
              </a:rPr>
              <a:t>comparisons</a:t>
            </a:r>
            <a:r>
              <a:rPr lang="en" sz="1800">
                <a:solidFill>
                  <a:schemeClr val="dk2"/>
                </a:solidFill>
              </a:rPr>
              <a:t> = height of the tree = </a:t>
            </a:r>
            <a:r>
              <a:rPr i="1" lang="en" sz="1800">
                <a:solidFill>
                  <a:srgbClr val="FF0000"/>
                </a:solidFill>
              </a:rPr>
              <a:t>log n </a:t>
            </a:r>
            <a:r>
              <a:rPr lang="en" sz="1800">
                <a:solidFill>
                  <a:schemeClr val="dk2"/>
                </a:solidFill>
              </a:rPr>
              <a:t>= O(log n)</a:t>
            </a:r>
            <a:endParaRPr sz="1800">
              <a:solidFill>
                <a:schemeClr val="dk2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Minimum ???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9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31"/>
          <p:cNvSpPr txBox="1"/>
          <p:nvPr>
            <p:ph type="title"/>
          </p:nvPr>
        </p:nvSpPr>
        <p:spPr>
          <a:xfrm>
            <a:off x="114200" y="2470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Insertion in an existing heap</a:t>
            </a:r>
            <a:endParaRPr>
              <a:solidFill>
                <a:schemeClr val="accent1"/>
              </a:solidFill>
            </a:endParaRPr>
          </a:p>
        </p:txBody>
      </p:sp>
      <p:cxnSp>
        <p:nvCxnSpPr>
          <p:cNvPr id="771" name="Google Shape;771;p31"/>
          <p:cNvCxnSpPr/>
          <p:nvPr/>
        </p:nvCxnSpPr>
        <p:spPr>
          <a:xfrm flipH="1" rot="10800000">
            <a:off x="9875" y="819700"/>
            <a:ext cx="9153900" cy="78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72" name="Google Shape;772;p31"/>
          <p:cNvSpPr/>
          <p:nvPr/>
        </p:nvSpPr>
        <p:spPr>
          <a:xfrm>
            <a:off x="1908798" y="1185275"/>
            <a:ext cx="445800" cy="455400"/>
          </a:xfrm>
          <a:prstGeom prst="ellipse">
            <a:avLst/>
          </a:prstGeom>
          <a:solidFill>
            <a:srgbClr val="FF9900"/>
          </a:solidFill>
          <a:ln cap="flat" cmpd="sng" w="1905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773" name="Google Shape;773;p31"/>
          <p:cNvSpPr/>
          <p:nvPr/>
        </p:nvSpPr>
        <p:spPr>
          <a:xfrm>
            <a:off x="1016618" y="2211172"/>
            <a:ext cx="445800" cy="455400"/>
          </a:xfrm>
          <a:prstGeom prst="ellipse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4" name="Google Shape;774;p31"/>
          <p:cNvSpPr/>
          <p:nvPr/>
        </p:nvSpPr>
        <p:spPr>
          <a:xfrm>
            <a:off x="2813072" y="2211172"/>
            <a:ext cx="445800" cy="455400"/>
          </a:xfrm>
          <a:prstGeom prst="ellipse">
            <a:avLst/>
          </a:prstGeom>
          <a:solidFill>
            <a:srgbClr val="A4C2F4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5" name="Google Shape;775;p31"/>
          <p:cNvSpPr/>
          <p:nvPr/>
        </p:nvSpPr>
        <p:spPr>
          <a:xfrm>
            <a:off x="425805" y="3421591"/>
            <a:ext cx="445800" cy="4554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6" name="Google Shape;776;p31"/>
          <p:cNvSpPr/>
          <p:nvPr/>
        </p:nvSpPr>
        <p:spPr>
          <a:xfrm>
            <a:off x="1462708" y="3421591"/>
            <a:ext cx="445800" cy="4554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7" name="Google Shape;777;p31"/>
          <p:cNvSpPr/>
          <p:nvPr/>
        </p:nvSpPr>
        <p:spPr>
          <a:xfrm>
            <a:off x="2366982" y="3421591"/>
            <a:ext cx="445800" cy="4554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778" name="Google Shape;778;p31"/>
          <p:cNvCxnSpPr>
            <a:stCxn id="772" idx="3"/>
            <a:endCxn id="773" idx="7"/>
          </p:cNvCxnSpPr>
          <p:nvPr/>
        </p:nvCxnSpPr>
        <p:spPr>
          <a:xfrm flipH="1">
            <a:off x="1397184" y="1573983"/>
            <a:ext cx="576900" cy="703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79" name="Google Shape;779;p31"/>
          <p:cNvCxnSpPr>
            <a:stCxn id="773" idx="3"/>
            <a:endCxn id="775" idx="0"/>
          </p:cNvCxnSpPr>
          <p:nvPr/>
        </p:nvCxnSpPr>
        <p:spPr>
          <a:xfrm flipH="1">
            <a:off x="648704" y="2599880"/>
            <a:ext cx="433200" cy="821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80" name="Google Shape;780;p31"/>
          <p:cNvCxnSpPr>
            <a:stCxn id="773" idx="5"/>
            <a:endCxn id="776" idx="0"/>
          </p:cNvCxnSpPr>
          <p:nvPr/>
        </p:nvCxnSpPr>
        <p:spPr>
          <a:xfrm>
            <a:off x="1397132" y="2599880"/>
            <a:ext cx="288600" cy="821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81" name="Google Shape;781;p31"/>
          <p:cNvCxnSpPr>
            <a:stCxn id="774" idx="3"/>
            <a:endCxn id="777" idx="0"/>
          </p:cNvCxnSpPr>
          <p:nvPr/>
        </p:nvCxnSpPr>
        <p:spPr>
          <a:xfrm flipH="1">
            <a:off x="2589758" y="2599880"/>
            <a:ext cx="288600" cy="821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82" name="Google Shape;782;p31"/>
          <p:cNvCxnSpPr>
            <a:stCxn id="772" idx="5"/>
            <a:endCxn id="774" idx="1"/>
          </p:cNvCxnSpPr>
          <p:nvPr/>
        </p:nvCxnSpPr>
        <p:spPr>
          <a:xfrm>
            <a:off x="2289312" y="1573983"/>
            <a:ext cx="588900" cy="703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83" name="Google Shape;783;p31"/>
          <p:cNvSpPr txBox="1"/>
          <p:nvPr/>
        </p:nvSpPr>
        <p:spPr>
          <a:xfrm>
            <a:off x="1934528" y="1212163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77</a:t>
            </a:r>
            <a:endParaRPr/>
          </a:p>
        </p:txBody>
      </p:sp>
      <p:sp>
        <p:nvSpPr>
          <p:cNvPr id="784" name="Google Shape;784;p31"/>
          <p:cNvSpPr txBox="1"/>
          <p:nvPr/>
        </p:nvSpPr>
        <p:spPr>
          <a:xfrm>
            <a:off x="1020765" y="2238061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13</a:t>
            </a:r>
            <a:endParaRPr/>
          </a:p>
        </p:txBody>
      </p:sp>
      <p:sp>
        <p:nvSpPr>
          <p:cNvPr id="785" name="Google Shape;785;p31"/>
          <p:cNvSpPr txBox="1"/>
          <p:nvPr/>
        </p:nvSpPr>
        <p:spPr>
          <a:xfrm>
            <a:off x="421375" y="3448480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10</a:t>
            </a:r>
            <a:endParaRPr/>
          </a:p>
        </p:txBody>
      </p:sp>
      <p:sp>
        <p:nvSpPr>
          <p:cNvPr id="786" name="Google Shape;786;p31"/>
          <p:cNvSpPr txBox="1"/>
          <p:nvPr/>
        </p:nvSpPr>
        <p:spPr>
          <a:xfrm>
            <a:off x="1501163" y="3448480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11</a:t>
            </a:r>
            <a:endParaRPr/>
          </a:p>
        </p:txBody>
      </p:sp>
      <p:sp>
        <p:nvSpPr>
          <p:cNvPr id="787" name="Google Shape;787;p31"/>
          <p:cNvSpPr txBox="1"/>
          <p:nvPr/>
        </p:nvSpPr>
        <p:spPr>
          <a:xfrm>
            <a:off x="2857672" y="2238061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25</a:t>
            </a:r>
            <a:endParaRPr/>
          </a:p>
        </p:txBody>
      </p:sp>
      <p:sp>
        <p:nvSpPr>
          <p:cNvPr id="788" name="Google Shape;788;p31"/>
          <p:cNvSpPr txBox="1"/>
          <p:nvPr/>
        </p:nvSpPr>
        <p:spPr>
          <a:xfrm>
            <a:off x="2394430" y="3448480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18</a:t>
            </a:r>
            <a:endParaRPr/>
          </a:p>
        </p:txBody>
      </p:sp>
      <p:cxnSp>
        <p:nvCxnSpPr>
          <p:cNvPr id="789" name="Google Shape;789;p31"/>
          <p:cNvCxnSpPr>
            <a:endCxn id="790" idx="0"/>
          </p:cNvCxnSpPr>
          <p:nvPr/>
        </p:nvCxnSpPr>
        <p:spPr>
          <a:xfrm>
            <a:off x="3188672" y="2625880"/>
            <a:ext cx="515400" cy="8226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91" name="Google Shape;791;p31"/>
          <p:cNvSpPr/>
          <p:nvPr/>
        </p:nvSpPr>
        <p:spPr>
          <a:xfrm>
            <a:off x="3425925" y="3421591"/>
            <a:ext cx="445800" cy="4554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0" name="Google Shape;790;p31"/>
          <p:cNvSpPr txBox="1"/>
          <p:nvPr/>
        </p:nvSpPr>
        <p:spPr>
          <a:xfrm>
            <a:off x="3476672" y="3448480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22</a:t>
            </a:r>
            <a:endParaRPr/>
          </a:p>
        </p:txBody>
      </p:sp>
      <p:sp>
        <p:nvSpPr>
          <p:cNvPr id="792" name="Google Shape;792;p31"/>
          <p:cNvSpPr/>
          <p:nvPr/>
        </p:nvSpPr>
        <p:spPr>
          <a:xfrm rot="9078240">
            <a:off x="3524018" y="2243944"/>
            <a:ext cx="288652" cy="1324603"/>
          </a:xfrm>
          <a:prstGeom prst="curvedRightArrow">
            <a:avLst>
              <a:gd fmla="val 25000" name="adj1"/>
              <a:gd fmla="val 50000" name="adj2"/>
              <a:gd fmla="val 25000" name="adj3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3" name="Google Shape;793;p31"/>
          <p:cNvSpPr/>
          <p:nvPr/>
        </p:nvSpPr>
        <p:spPr>
          <a:xfrm rot="8454195">
            <a:off x="2693155" y="1022151"/>
            <a:ext cx="288758" cy="1324463"/>
          </a:xfrm>
          <a:prstGeom prst="curvedRightArrow">
            <a:avLst>
              <a:gd fmla="val 25000" name="adj1"/>
              <a:gd fmla="val 29261" name="adj2"/>
              <a:gd fmla="val 25000" name="adj3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4" name="Google Shape;794;p31"/>
          <p:cNvSpPr txBox="1"/>
          <p:nvPr/>
        </p:nvSpPr>
        <p:spPr>
          <a:xfrm>
            <a:off x="159375" y="4241625"/>
            <a:ext cx="86673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Maximum number of comparisons = height of the tree = </a:t>
            </a:r>
            <a:r>
              <a:rPr i="1" lang="en" sz="1800">
                <a:solidFill>
                  <a:srgbClr val="FF0000"/>
                </a:solidFill>
              </a:rPr>
              <a:t>log n </a:t>
            </a:r>
            <a:r>
              <a:rPr lang="en" sz="1800">
                <a:solidFill>
                  <a:schemeClr val="dk2"/>
                </a:solidFill>
              </a:rPr>
              <a:t>= O(log n)</a:t>
            </a:r>
            <a:endParaRPr sz="1800">
              <a:solidFill>
                <a:schemeClr val="dk2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Minimum number of comparisons = </a:t>
            </a:r>
            <a:r>
              <a:rPr lang="en" sz="1800">
                <a:solidFill>
                  <a:srgbClr val="FF0000"/>
                </a:solidFill>
              </a:rPr>
              <a:t>1</a:t>
            </a:r>
            <a:r>
              <a:rPr lang="en" sz="1800">
                <a:solidFill>
                  <a:schemeClr val="dk2"/>
                </a:solidFill>
              </a:rPr>
              <a:t> </a:t>
            </a:r>
            <a:endParaRPr sz="1800">
              <a:solidFill>
                <a:schemeClr val="dk2"/>
              </a:solidFill>
            </a:endParaRPr>
          </a:p>
        </p:txBody>
      </p:sp>
      <p:cxnSp>
        <p:nvCxnSpPr>
          <p:cNvPr id="795" name="Google Shape;795;p31"/>
          <p:cNvCxnSpPr/>
          <p:nvPr/>
        </p:nvCxnSpPr>
        <p:spPr>
          <a:xfrm rot="10800000">
            <a:off x="5036200" y="1428825"/>
            <a:ext cx="18000" cy="2160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96" name="Google Shape;796;p31"/>
          <p:cNvSpPr txBox="1"/>
          <p:nvPr/>
        </p:nvSpPr>
        <p:spPr>
          <a:xfrm>
            <a:off x="5088250" y="2256150"/>
            <a:ext cx="30000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In insertion, we send the elements upwards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ctrTitle"/>
          </p:nvPr>
        </p:nvSpPr>
        <p:spPr>
          <a:xfrm>
            <a:off x="2399375" y="2191650"/>
            <a:ext cx="3885000" cy="760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Calibri"/>
                <a:ea typeface="Calibri"/>
                <a:cs typeface="Calibri"/>
                <a:sym typeface="Calibri"/>
              </a:rPr>
              <a:t>Heap Data structure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Calibri"/>
                <a:ea typeface="Calibri"/>
                <a:cs typeface="Calibri"/>
                <a:sym typeface="Calibri"/>
              </a:rPr>
              <a:t>&amp;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Calibri"/>
                <a:ea typeface="Calibri"/>
                <a:cs typeface="Calibri"/>
                <a:sym typeface="Calibri"/>
              </a:rPr>
              <a:t>Heap Sort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740949" cy="844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32"/>
          <p:cNvSpPr txBox="1"/>
          <p:nvPr>
            <p:ph type="title"/>
          </p:nvPr>
        </p:nvSpPr>
        <p:spPr>
          <a:xfrm>
            <a:off x="114200" y="2470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Deletion from</a:t>
            </a:r>
            <a:r>
              <a:rPr lang="en">
                <a:solidFill>
                  <a:schemeClr val="accent1"/>
                </a:solidFill>
              </a:rPr>
              <a:t> an existing heap</a:t>
            </a:r>
            <a:endParaRPr>
              <a:solidFill>
                <a:schemeClr val="accent1"/>
              </a:solidFill>
            </a:endParaRPr>
          </a:p>
        </p:txBody>
      </p:sp>
      <p:cxnSp>
        <p:nvCxnSpPr>
          <p:cNvPr id="802" name="Google Shape;802;p32"/>
          <p:cNvCxnSpPr/>
          <p:nvPr/>
        </p:nvCxnSpPr>
        <p:spPr>
          <a:xfrm flipH="1" rot="10800000">
            <a:off x="9875" y="819700"/>
            <a:ext cx="9153900" cy="78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03" name="Google Shape;803;p32"/>
          <p:cNvSpPr/>
          <p:nvPr/>
        </p:nvSpPr>
        <p:spPr>
          <a:xfrm>
            <a:off x="1603998" y="1185275"/>
            <a:ext cx="445800" cy="455400"/>
          </a:xfrm>
          <a:prstGeom prst="ellipse">
            <a:avLst/>
          </a:prstGeom>
          <a:solidFill>
            <a:srgbClr val="FF9900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804" name="Google Shape;804;p32"/>
          <p:cNvSpPr/>
          <p:nvPr/>
        </p:nvSpPr>
        <p:spPr>
          <a:xfrm>
            <a:off x="711818" y="2211172"/>
            <a:ext cx="445800" cy="455400"/>
          </a:xfrm>
          <a:prstGeom prst="ellipse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5" name="Google Shape;805;p32"/>
          <p:cNvSpPr/>
          <p:nvPr/>
        </p:nvSpPr>
        <p:spPr>
          <a:xfrm>
            <a:off x="2508272" y="2211172"/>
            <a:ext cx="445800" cy="455400"/>
          </a:xfrm>
          <a:prstGeom prst="ellipse">
            <a:avLst/>
          </a:prstGeom>
          <a:solidFill>
            <a:srgbClr val="A4C2F4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6" name="Google Shape;806;p32"/>
          <p:cNvSpPr/>
          <p:nvPr/>
        </p:nvSpPr>
        <p:spPr>
          <a:xfrm>
            <a:off x="121005" y="3421591"/>
            <a:ext cx="445800" cy="4554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7" name="Google Shape;807;p32"/>
          <p:cNvSpPr/>
          <p:nvPr/>
        </p:nvSpPr>
        <p:spPr>
          <a:xfrm>
            <a:off x="1157908" y="3421591"/>
            <a:ext cx="445800" cy="4554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8" name="Google Shape;808;p32"/>
          <p:cNvSpPr/>
          <p:nvPr/>
        </p:nvSpPr>
        <p:spPr>
          <a:xfrm>
            <a:off x="2062182" y="3421591"/>
            <a:ext cx="445800" cy="4554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809" name="Google Shape;809;p32"/>
          <p:cNvCxnSpPr>
            <a:stCxn id="803" idx="3"/>
            <a:endCxn id="804" idx="7"/>
          </p:cNvCxnSpPr>
          <p:nvPr/>
        </p:nvCxnSpPr>
        <p:spPr>
          <a:xfrm flipH="1">
            <a:off x="1092384" y="1573983"/>
            <a:ext cx="576900" cy="703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10" name="Google Shape;810;p32"/>
          <p:cNvCxnSpPr>
            <a:stCxn id="804" idx="3"/>
            <a:endCxn id="806" idx="0"/>
          </p:cNvCxnSpPr>
          <p:nvPr/>
        </p:nvCxnSpPr>
        <p:spPr>
          <a:xfrm flipH="1">
            <a:off x="343904" y="2599880"/>
            <a:ext cx="433200" cy="821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11" name="Google Shape;811;p32"/>
          <p:cNvCxnSpPr>
            <a:stCxn id="804" idx="5"/>
            <a:endCxn id="807" idx="0"/>
          </p:cNvCxnSpPr>
          <p:nvPr/>
        </p:nvCxnSpPr>
        <p:spPr>
          <a:xfrm>
            <a:off x="1092332" y="2599880"/>
            <a:ext cx="288600" cy="821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12" name="Google Shape;812;p32"/>
          <p:cNvCxnSpPr>
            <a:stCxn id="805" idx="3"/>
            <a:endCxn id="808" idx="0"/>
          </p:cNvCxnSpPr>
          <p:nvPr/>
        </p:nvCxnSpPr>
        <p:spPr>
          <a:xfrm flipH="1">
            <a:off x="2284958" y="2599880"/>
            <a:ext cx="288600" cy="821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13" name="Google Shape;813;p32"/>
          <p:cNvCxnSpPr>
            <a:stCxn id="803" idx="5"/>
            <a:endCxn id="805" idx="1"/>
          </p:cNvCxnSpPr>
          <p:nvPr/>
        </p:nvCxnSpPr>
        <p:spPr>
          <a:xfrm>
            <a:off x="1984512" y="1573983"/>
            <a:ext cx="588900" cy="703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14" name="Google Shape;814;p32"/>
          <p:cNvSpPr txBox="1"/>
          <p:nvPr/>
        </p:nvSpPr>
        <p:spPr>
          <a:xfrm>
            <a:off x="1629728" y="1212163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77</a:t>
            </a:r>
            <a:endParaRPr/>
          </a:p>
        </p:txBody>
      </p:sp>
      <p:sp>
        <p:nvSpPr>
          <p:cNvPr id="815" name="Google Shape;815;p32"/>
          <p:cNvSpPr txBox="1"/>
          <p:nvPr/>
        </p:nvSpPr>
        <p:spPr>
          <a:xfrm>
            <a:off x="715965" y="2238061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13</a:t>
            </a:r>
            <a:endParaRPr/>
          </a:p>
        </p:txBody>
      </p:sp>
      <p:sp>
        <p:nvSpPr>
          <p:cNvPr id="816" name="Google Shape;816;p32"/>
          <p:cNvSpPr txBox="1"/>
          <p:nvPr/>
        </p:nvSpPr>
        <p:spPr>
          <a:xfrm>
            <a:off x="116575" y="3448480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10</a:t>
            </a:r>
            <a:endParaRPr/>
          </a:p>
        </p:txBody>
      </p:sp>
      <p:sp>
        <p:nvSpPr>
          <p:cNvPr id="817" name="Google Shape;817;p32"/>
          <p:cNvSpPr txBox="1"/>
          <p:nvPr/>
        </p:nvSpPr>
        <p:spPr>
          <a:xfrm>
            <a:off x="1196363" y="3448480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11</a:t>
            </a:r>
            <a:endParaRPr/>
          </a:p>
        </p:txBody>
      </p:sp>
      <p:sp>
        <p:nvSpPr>
          <p:cNvPr id="818" name="Google Shape;818;p32"/>
          <p:cNvSpPr txBox="1"/>
          <p:nvPr/>
        </p:nvSpPr>
        <p:spPr>
          <a:xfrm>
            <a:off x="2552872" y="2238061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25</a:t>
            </a:r>
            <a:endParaRPr/>
          </a:p>
        </p:txBody>
      </p:sp>
      <p:sp>
        <p:nvSpPr>
          <p:cNvPr id="819" name="Google Shape;819;p32"/>
          <p:cNvSpPr txBox="1"/>
          <p:nvPr/>
        </p:nvSpPr>
        <p:spPr>
          <a:xfrm>
            <a:off x="2089630" y="3448480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18</a:t>
            </a:r>
            <a:endParaRPr/>
          </a:p>
        </p:txBody>
      </p:sp>
      <p:cxnSp>
        <p:nvCxnSpPr>
          <p:cNvPr id="820" name="Google Shape;820;p32"/>
          <p:cNvCxnSpPr>
            <a:endCxn id="821" idx="0"/>
          </p:cNvCxnSpPr>
          <p:nvPr/>
        </p:nvCxnSpPr>
        <p:spPr>
          <a:xfrm>
            <a:off x="2883872" y="2625880"/>
            <a:ext cx="515400" cy="8226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22" name="Google Shape;822;p32"/>
          <p:cNvSpPr/>
          <p:nvPr/>
        </p:nvSpPr>
        <p:spPr>
          <a:xfrm>
            <a:off x="3121125" y="3421591"/>
            <a:ext cx="445800" cy="4554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1" name="Google Shape;821;p32"/>
          <p:cNvSpPr txBox="1"/>
          <p:nvPr/>
        </p:nvSpPr>
        <p:spPr>
          <a:xfrm>
            <a:off x="3171872" y="3448480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22</a:t>
            </a:r>
            <a:endParaRPr/>
          </a:p>
        </p:txBody>
      </p:sp>
      <p:sp>
        <p:nvSpPr>
          <p:cNvPr id="823" name="Google Shape;823;p32"/>
          <p:cNvSpPr/>
          <p:nvPr/>
        </p:nvSpPr>
        <p:spPr>
          <a:xfrm>
            <a:off x="244225" y="4499300"/>
            <a:ext cx="466200" cy="308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77</a:t>
            </a:r>
            <a:endParaRPr/>
          </a:p>
        </p:txBody>
      </p:sp>
      <p:sp>
        <p:nvSpPr>
          <p:cNvPr id="824" name="Google Shape;824;p32"/>
          <p:cNvSpPr/>
          <p:nvPr/>
        </p:nvSpPr>
        <p:spPr>
          <a:xfrm>
            <a:off x="701425" y="4499300"/>
            <a:ext cx="466200" cy="308100"/>
          </a:xfrm>
          <a:prstGeom prst="rect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13</a:t>
            </a:r>
            <a:endParaRPr/>
          </a:p>
        </p:txBody>
      </p:sp>
      <p:sp>
        <p:nvSpPr>
          <p:cNvPr id="825" name="Google Shape;825;p32"/>
          <p:cNvSpPr/>
          <p:nvPr/>
        </p:nvSpPr>
        <p:spPr>
          <a:xfrm>
            <a:off x="1171618" y="4496491"/>
            <a:ext cx="466200" cy="308100"/>
          </a:xfrm>
          <a:prstGeom prst="rect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25</a:t>
            </a:r>
            <a:endParaRPr/>
          </a:p>
        </p:txBody>
      </p:sp>
      <p:sp>
        <p:nvSpPr>
          <p:cNvPr id="826" name="Google Shape;826;p32"/>
          <p:cNvSpPr/>
          <p:nvPr/>
        </p:nvSpPr>
        <p:spPr>
          <a:xfrm>
            <a:off x="1637998" y="4494803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10</a:t>
            </a:r>
            <a:endParaRPr/>
          </a:p>
        </p:txBody>
      </p:sp>
      <p:sp>
        <p:nvSpPr>
          <p:cNvPr id="827" name="Google Shape;827;p32"/>
          <p:cNvSpPr/>
          <p:nvPr/>
        </p:nvSpPr>
        <p:spPr>
          <a:xfrm>
            <a:off x="2095198" y="4494803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11</a:t>
            </a:r>
            <a:endParaRPr/>
          </a:p>
        </p:txBody>
      </p:sp>
      <p:sp>
        <p:nvSpPr>
          <p:cNvPr id="828" name="Google Shape;828;p32"/>
          <p:cNvSpPr/>
          <p:nvPr/>
        </p:nvSpPr>
        <p:spPr>
          <a:xfrm>
            <a:off x="2565391" y="4491994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18</a:t>
            </a:r>
            <a:endParaRPr/>
          </a:p>
        </p:txBody>
      </p:sp>
      <p:sp>
        <p:nvSpPr>
          <p:cNvPr id="829" name="Google Shape;829;p32"/>
          <p:cNvSpPr/>
          <p:nvPr/>
        </p:nvSpPr>
        <p:spPr>
          <a:xfrm>
            <a:off x="3032782" y="4493396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22</a:t>
            </a:r>
            <a:endParaRPr/>
          </a:p>
        </p:txBody>
      </p:sp>
      <p:sp>
        <p:nvSpPr>
          <p:cNvPr id="830" name="Google Shape;830;p32"/>
          <p:cNvSpPr txBox="1"/>
          <p:nvPr/>
        </p:nvSpPr>
        <p:spPr>
          <a:xfrm>
            <a:off x="326073" y="418744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1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831" name="Google Shape;831;p32"/>
          <p:cNvSpPr txBox="1"/>
          <p:nvPr/>
        </p:nvSpPr>
        <p:spPr>
          <a:xfrm>
            <a:off x="827870" y="418463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2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832" name="Google Shape;832;p32"/>
          <p:cNvSpPr txBox="1"/>
          <p:nvPr/>
        </p:nvSpPr>
        <p:spPr>
          <a:xfrm>
            <a:off x="1292971" y="4189723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3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833" name="Google Shape;833;p32"/>
          <p:cNvSpPr txBox="1"/>
          <p:nvPr/>
        </p:nvSpPr>
        <p:spPr>
          <a:xfrm>
            <a:off x="1716420" y="4189706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4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834" name="Google Shape;834;p32"/>
          <p:cNvSpPr txBox="1"/>
          <p:nvPr/>
        </p:nvSpPr>
        <p:spPr>
          <a:xfrm>
            <a:off x="2183545" y="418463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5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835" name="Google Shape;835;p32"/>
          <p:cNvSpPr txBox="1"/>
          <p:nvPr/>
        </p:nvSpPr>
        <p:spPr>
          <a:xfrm>
            <a:off x="2645832" y="4189706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6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836" name="Google Shape;836;p32"/>
          <p:cNvSpPr txBox="1"/>
          <p:nvPr/>
        </p:nvSpPr>
        <p:spPr>
          <a:xfrm>
            <a:off x="3080245" y="418743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7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837" name="Google Shape;837;p32"/>
          <p:cNvSpPr txBox="1"/>
          <p:nvPr/>
        </p:nvSpPr>
        <p:spPr>
          <a:xfrm>
            <a:off x="4572000" y="2977025"/>
            <a:ext cx="40164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1"/>
                </a:solidFill>
              </a:rPr>
              <a:t>Only </a:t>
            </a:r>
            <a:r>
              <a:rPr b="1" lang="en" sz="1800">
                <a:solidFill>
                  <a:srgbClr val="FF0000"/>
                </a:solidFill>
              </a:rPr>
              <a:t>root </a:t>
            </a:r>
            <a:r>
              <a:rPr lang="en" sz="1800">
                <a:solidFill>
                  <a:schemeClr val="accent1"/>
                </a:solidFill>
              </a:rPr>
              <a:t>can be deleted from any heap !!!</a:t>
            </a:r>
            <a:endParaRPr>
              <a:solidFill>
                <a:schemeClr val="accent1"/>
              </a:solidFill>
            </a:endParaRPr>
          </a:p>
        </p:txBody>
      </p:sp>
      <p:pic>
        <p:nvPicPr>
          <p:cNvPr id="838" name="Google Shape;838;p32" title="Caution symbol | Public domain vectors"/>
          <p:cNvPicPr preferRelativeResize="0"/>
          <p:nvPr/>
        </p:nvPicPr>
        <p:blipFill rotWithShape="1">
          <a:blip r:embed="rId3">
            <a:alphaModFix/>
          </a:blip>
          <a:srcRect b="22595" l="0" r="0" t="0"/>
          <a:stretch/>
        </p:blipFill>
        <p:spPr>
          <a:xfrm>
            <a:off x="5436500" y="1212175"/>
            <a:ext cx="1407800" cy="1270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2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33"/>
          <p:cNvSpPr txBox="1"/>
          <p:nvPr>
            <p:ph type="title"/>
          </p:nvPr>
        </p:nvSpPr>
        <p:spPr>
          <a:xfrm>
            <a:off x="114200" y="2470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Deletion from an existing heap</a:t>
            </a:r>
            <a:endParaRPr>
              <a:solidFill>
                <a:schemeClr val="accent1"/>
              </a:solidFill>
            </a:endParaRPr>
          </a:p>
        </p:txBody>
      </p:sp>
      <p:cxnSp>
        <p:nvCxnSpPr>
          <p:cNvPr id="844" name="Google Shape;844;p33"/>
          <p:cNvCxnSpPr/>
          <p:nvPr/>
        </p:nvCxnSpPr>
        <p:spPr>
          <a:xfrm flipH="1" rot="10800000">
            <a:off x="9875" y="819700"/>
            <a:ext cx="9153900" cy="78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45" name="Google Shape;845;p33"/>
          <p:cNvSpPr/>
          <p:nvPr/>
        </p:nvSpPr>
        <p:spPr>
          <a:xfrm>
            <a:off x="1603998" y="1185275"/>
            <a:ext cx="445800" cy="455400"/>
          </a:xfrm>
          <a:prstGeom prst="ellipse">
            <a:avLst/>
          </a:prstGeom>
          <a:solidFill>
            <a:srgbClr val="FF9900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846" name="Google Shape;846;p33"/>
          <p:cNvSpPr/>
          <p:nvPr/>
        </p:nvSpPr>
        <p:spPr>
          <a:xfrm>
            <a:off x="711818" y="2211172"/>
            <a:ext cx="445800" cy="455400"/>
          </a:xfrm>
          <a:prstGeom prst="ellipse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7" name="Google Shape;847;p33"/>
          <p:cNvSpPr/>
          <p:nvPr/>
        </p:nvSpPr>
        <p:spPr>
          <a:xfrm>
            <a:off x="2508272" y="2211172"/>
            <a:ext cx="445800" cy="455400"/>
          </a:xfrm>
          <a:prstGeom prst="ellipse">
            <a:avLst/>
          </a:prstGeom>
          <a:solidFill>
            <a:srgbClr val="A4C2F4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8" name="Google Shape;848;p33"/>
          <p:cNvSpPr/>
          <p:nvPr/>
        </p:nvSpPr>
        <p:spPr>
          <a:xfrm>
            <a:off x="121005" y="3421591"/>
            <a:ext cx="445800" cy="4554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9" name="Google Shape;849;p33"/>
          <p:cNvSpPr/>
          <p:nvPr/>
        </p:nvSpPr>
        <p:spPr>
          <a:xfrm>
            <a:off x="1157908" y="3421591"/>
            <a:ext cx="445800" cy="4554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0" name="Google Shape;850;p33"/>
          <p:cNvSpPr/>
          <p:nvPr/>
        </p:nvSpPr>
        <p:spPr>
          <a:xfrm>
            <a:off x="2062182" y="3421591"/>
            <a:ext cx="445800" cy="4554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851" name="Google Shape;851;p33"/>
          <p:cNvCxnSpPr>
            <a:stCxn id="845" idx="3"/>
            <a:endCxn id="846" idx="7"/>
          </p:cNvCxnSpPr>
          <p:nvPr/>
        </p:nvCxnSpPr>
        <p:spPr>
          <a:xfrm flipH="1">
            <a:off x="1092384" y="1573983"/>
            <a:ext cx="576900" cy="703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52" name="Google Shape;852;p33"/>
          <p:cNvCxnSpPr>
            <a:stCxn id="846" idx="3"/>
            <a:endCxn id="848" idx="0"/>
          </p:cNvCxnSpPr>
          <p:nvPr/>
        </p:nvCxnSpPr>
        <p:spPr>
          <a:xfrm flipH="1">
            <a:off x="343904" y="2599880"/>
            <a:ext cx="433200" cy="821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53" name="Google Shape;853;p33"/>
          <p:cNvCxnSpPr>
            <a:stCxn id="846" idx="5"/>
            <a:endCxn id="849" idx="0"/>
          </p:cNvCxnSpPr>
          <p:nvPr/>
        </p:nvCxnSpPr>
        <p:spPr>
          <a:xfrm>
            <a:off x="1092332" y="2599880"/>
            <a:ext cx="288600" cy="821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54" name="Google Shape;854;p33"/>
          <p:cNvCxnSpPr>
            <a:stCxn id="847" idx="3"/>
            <a:endCxn id="850" idx="0"/>
          </p:cNvCxnSpPr>
          <p:nvPr/>
        </p:nvCxnSpPr>
        <p:spPr>
          <a:xfrm flipH="1">
            <a:off x="2284958" y="2599880"/>
            <a:ext cx="288600" cy="821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55" name="Google Shape;855;p33"/>
          <p:cNvCxnSpPr>
            <a:stCxn id="845" idx="5"/>
            <a:endCxn id="847" idx="1"/>
          </p:cNvCxnSpPr>
          <p:nvPr/>
        </p:nvCxnSpPr>
        <p:spPr>
          <a:xfrm>
            <a:off x="1984512" y="1573983"/>
            <a:ext cx="588900" cy="703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56" name="Google Shape;856;p33"/>
          <p:cNvSpPr txBox="1"/>
          <p:nvPr/>
        </p:nvSpPr>
        <p:spPr>
          <a:xfrm>
            <a:off x="1629728" y="1212163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77</a:t>
            </a:r>
            <a:endParaRPr/>
          </a:p>
        </p:txBody>
      </p:sp>
      <p:sp>
        <p:nvSpPr>
          <p:cNvPr id="857" name="Google Shape;857;p33"/>
          <p:cNvSpPr txBox="1"/>
          <p:nvPr/>
        </p:nvSpPr>
        <p:spPr>
          <a:xfrm>
            <a:off x="715965" y="2238061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25</a:t>
            </a:r>
            <a:endParaRPr/>
          </a:p>
        </p:txBody>
      </p:sp>
      <p:sp>
        <p:nvSpPr>
          <p:cNvPr id="858" name="Google Shape;858;p33"/>
          <p:cNvSpPr txBox="1"/>
          <p:nvPr/>
        </p:nvSpPr>
        <p:spPr>
          <a:xfrm>
            <a:off x="116575" y="3448480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10</a:t>
            </a:r>
            <a:endParaRPr/>
          </a:p>
        </p:txBody>
      </p:sp>
      <p:sp>
        <p:nvSpPr>
          <p:cNvPr id="859" name="Google Shape;859;p33"/>
          <p:cNvSpPr txBox="1"/>
          <p:nvPr/>
        </p:nvSpPr>
        <p:spPr>
          <a:xfrm>
            <a:off x="1196363" y="3448480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11</a:t>
            </a:r>
            <a:endParaRPr/>
          </a:p>
        </p:txBody>
      </p:sp>
      <p:sp>
        <p:nvSpPr>
          <p:cNvPr id="860" name="Google Shape;860;p33"/>
          <p:cNvSpPr txBox="1"/>
          <p:nvPr/>
        </p:nvSpPr>
        <p:spPr>
          <a:xfrm>
            <a:off x="2552872" y="2238061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13</a:t>
            </a:r>
            <a:endParaRPr/>
          </a:p>
        </p:txBody>
      </p:sp>
      <p:sp>
        <p:nvSpPr>
          <p:cNvPr id="861" name="Google Shape;861;p33"/>
          <p:cNvSpPr txBox="1"/>
          <p:nvPr/>
        </p:nvSpPr>
        <p:spPr>
          <a:xfrm>
            <a:off x="2089630" y="3448480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18</a:t>
            </a:r>
            <a:endParaRPr/>
          </a:p>
        </p:txBody>
      </p:sp>
      <p:cxnSp>
        <p:nvCxnSpPr>
          <p:cNvPr id="862" name="Google Shape;862;p33"/>
          <p:cNvCxnSpPr>
            <a:endCxn id="863" idx="0"/>
          </p:cNvCxnSpPr>
          <p:nvPr/>
        </p:nvCxnSpPr>
        <p:spPr>
          <a:xfrm>
            <a:off x="2883872" y="2625880"/>
            <a:ext cx="515400" cy="8226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64" name="Google Shape;864;p33"/>
          <p:cNvSpPr/>
          <p:nvPr/>
        </p:nvSpPr>
        <p:spPr>
          <a:xfrm>
            <a:off x="3121125" y="3421591"/>
            <a:ext cx="445800" cy="4554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3" name="Google Shape;863;p33"/>
          <p:cNvSpPr txBox="1"/>
          <p:nvPr/>
        </p:nvSpPr>
        <p:spPr>
          <a:xfrm>
            <a:off x="3171872" y="3448480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22</a:t>
            </a:r>
            <a:endParaRPr/>
          </a:p>
        </p:txBody>
      </p:sp>
      <p:sp>
        <p:nvSpPr>
          <p:cNvPr id="865" name="Google Shape;865;p33"/>
          <p:cNvSpPr/>
          <p:nvPr/>
        </p:nvSpPr>
        <p:spPr>
          <a:xfrm>
            <a:off x="244225" y="4499300"/>
            <a:ext cx="466200" cy="308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77</a:t>
            </a:r>
            <a:endParaRPr/>
          </a:p>
        </p:txBody>
      </p:sp>
      <p:sp>
        <p:nvSpPr>
          <p:cNvPr id="866" name="Google Shape;866;p33"/>
          <p:cNvSpPr/>
          <p:nvPr/>
        </p:nvSpPr>
        <p:spPr>
          <a:xfrm>
            <a:off x="701425" y="4499300"/>
            <a:ext cx="466200" cy="308100"/>
          </a:xfrm>
          <a:prstGeom prst="rect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25</a:t>
            </a:r>
            <a:endParaRPr/>
          </a:p>
        </p:txBody>
      </p:sp>
      <p:sp>
        <p:nvSpPr>
          <p:cNvPr id="867" name="Google Shape;867;p33"/>
          <p:cNvSpPr/>
          <p:nvPr/>
        </p:nvSpPr>
        <p:spPr>
          <a:xfrm>
            <a:off x="1171618" y="4496491"/>
            <a:ext cx="466200" cy="308100"/>
          </a:xfrm>
          <a:prstGeom prst="rect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13</a:t>
            </a:r>
            <a:endParaRPr/>
          </a:p>
        </p:txBody>
      </p:sp>
      <p:sp>
        <p:nvSpPr>
          <p:cNvPr id="868" name="Google Shape;868;p33"/>
          <p:cNvSpPr/>
          <p:nvPr/>
        </p:nvSpPr>
        <p:spPr>
          <a:xfrm>
            <a:off x="1637998" y="4494803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10</a:t>
            </a:r>
            <a:endParaRPr/>
          </a:p>
        </p:txBody>
      </p:sp>
      <p:sp>
        <p:nvSpPr>
          <p:cNvPr id="869" name="Google Shape;869;p33"/>
          <p:cNvSpPr/>
          <p:nvPr/>
        </p:nvSpPr>
        <p:spPr>
          <a:xfrm>
            <a:off x="2095198" y="4494803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11</a:t>
            </a:r>
            <a:endParaRPr/>
          </a:p>
        </p:txBody>
      </p:sp>
      <p:sp>
        <p:nvSpPr>
          <p:cNvPr id="870" name="Google Shape;870;p33"/>
          <p:cNvSpPr/>
          <p:nvPr/>
        </p:nvSpPr>
        <p:spPr>
          <a:xfrm>
            <a:off x="2565391" y="4491994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18</a:t>
            </a:r>
            <a:endParaRPr/>
          </a:p>
        </p:txBody>
      </p:sp>
      <p:sp>
        <p:nvSpPr>
          <p:cNvPr id="871" name="Google Shape;871;p33"/>
          <p:cNvSpPr/>
          <p:nvPr/>
        </p:nvSpPr>
        <p:spPr>
          <a:xfrm>
            <a:off x="3032782" y="4493396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22</a:t>
            </a:r>
            <a:endParaRPr/>
          </a:p>
        </p:txBody>
      </p:sp>
      <p:sp>
        <p:nvSpPr>
          <p:cNvPr id="872" name="Google Shape;872;p33"/>
          <p:cNvSpPr txBox="1"/>
          <p:nvPr/>
        </p:nvSpPr>
        <p:spPr>
          <a:xfrm>
            <a:off x="326073" y="418744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1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873" name="Google Shape;873;p33"/>
          <p:cNvSpPr txBox="1"/>
          <p:nvPr/>
        </p:nvSpPr>
        <p:spPr>
          <a:xfrm>
            <a:off x="827870" y="418463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2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874" name="Google Shape;874;p33"/>
          <p:cNvSpPr txBox="1"/>
          <p:nvPr/>
        </p:nvSpPr>
        <p:spPr>
          <a:xfrm>
            <a:off x="1292971" y="4189723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3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875" name="Google Shape;875;p33"/>
          <p:cNvSpPr txBox="1"/>
          <p:nvPr/>
        </p:nvSpPr>
        <p:spPr>
          <a:xfrm>
            <a:off x="1716420" y="4189706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4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876" name="Google Shape;876;p33"/>
          <p:cNvSpPr txBox="1"/>
          <p:nvPr/>
        </p:nvSpPr>
        <p:spPr>
          <a:xfrm>
            <a:off x="2183545" y="418463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5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877" name="Google Shape;877;p33"/>
          <p:cNvSpPr txBox="1"/>
          <p:nvPr/>
        </p:nvSpPr>
        <p:spPr>
          <a:xfrm>
            <a:off x="2645832" y="4189706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6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878" name="Google Shape;878;p33"/>
          <p:cNvSpPr txBox="1"/>
          <p:nvPr/>
        </p:nvSpPr>
        <p:spPr>
          <a:xfrm>
            <a:off x="3080245" y="418743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7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879" name="Google Shape;879;p33"/>
          <p:cNvSpPr/>
          <p:nvPr/>
        </p:nvSpPr>
        <p:spPr>
          <a:xfrm>
            <a:off x="6480798" y="1185275"/>
            <a:ext cx="445800" cy="455400"/>
          </a:xfrm>
          <a:prstGeom prst="ellipse">
            <a:avLst/>
          </a:prstGeom>
          <a:solidFill>
            <a:srgbClr val="FF9900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880" name="Google Shape;880;p33"/>
          <p:cNvSpPr/>
          <p:nvPr/>
        </p:nvSpPr>
        <p:spPr>
          <a:xfrm>
            <a:off x="5588618" y="2211172"/>
            <a:ext cx="445800" cy="455400"/>
          </a:xfrm>
          <a:prstGeom prst="ellipse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1" name="Google Shape;881;p33"/>
          <p:cNvSpPr/>
          <p:nvPr/>
        </p:nvSpPr>
        <p:spPr>
          <a:xfrm>
            <a:off x="7385072" y="2211172"/>
            <a:ext cx="445800" cy="455400"/>
          </a:xfrm>
          <a:prstGeom prst="ellipse">
            <a:avLst/>
          </a:prstGeom>
          <a:solidFill>
            <a:srgbClr val="A4C2F4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2" name="Google Shape;882;p33"/>
          <p:cNvSpPr/>
          <p:nvPr/>
        </p:nvSpPr>
        <p:spPr>
          <a:xfrm>
            <a:off x="4997805" y="3421591"/>
            <a:ext cx="445800" cy="4554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3" name="Google Shape;883;p33"/>
          <p:cNvSpPr/>
          <p:nvPr/>
        </p:nvSpPr>
        <p:spPr>
          <a:xfrm>
            <a:off x="6034708" y="3421591"/>
            <a:ext cx="445800" cy="4554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4" name="Google Shape;884;p33"/>
          <p:cNvSpPr/>
          <p:nvPr/>
        </p:nvSpPr>
        <p:spPr>
          <a:xfrm>
            <a:off x="6938982" y="3421591"/>
            <a:ext cx="445800" cy="4554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885" name="Google Shape;885;p33"/>
          <p:cNvCxnSpPr>
            <a:stCxn id="879" idx="3"/>
            <a:endCxn id="880" idx="7"/>
          </p:cNvCxnSpPr>
          <p:nvPr/>
        </p:nvCxnSpPr>
        <p:spPr>
          <a:xfrm flipH="1">
            <a:off x="5969184" y="1573983"/>
            <a:ext cx="576900" cy="703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86" name="Google Shape;886;p33"/>
          <p:cNvCxnSpPr>
            <a:stCxn id="880" idx="3"/>
            <a:endCxn id="882" idx="0"/>
          </p:cNvCxnSpPr>
          <p:nvPr/>
        </p:nvCxnSpPr>
        <p:spPr>
          <a:xfrm flipH="1">
            <a:off x="5220704" y="2599880"/>
            <a:ext cx="433200" cy="821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87" name="Google Shape;887;p33"/>
          <p:cNvCxnSpPr>
            <a:stCxn id="880" idx="5"/>
            <a:endCxn id="883" idx="0"/>
          </p:cNvCxnSpPr>
          <p:nvPr/>
        </p:nvCxnSpPr>
        <p:spPr>
          <a:xfrm>
            <a:off x="5969132" y="2599880"/>
            <a:ext cx="288600" cy="821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88" name="Google Shape;888;p33"/>
          <p:cNvCxnSpPr>
            <a:stCxn id="881" idx="3"/>
            <a:endCxn id="884" idx="0"/>
          </p:cNvCxnSpPr>
          <p:nvPr/>
        </p:nvCxnSpPr>
        <p:spPr>
          <a:xfrm flipH="1">
            <a:off x="7161758" y="2599880"/>
            <a:ext cx="288600" cy="821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89" name="Google Shape;889;p33"/>
          <p:cNvCxnSpPr>
            <a:stCxn id="879" idx="5"/>
            <a:endCxn id="881" idx="1"/>
          </p:cNvCxnSpPr>
          <p:nvPr/>
        </p:nvCxnSpPr>
        <p:spPr>
          <a:xfrm>
            <a:off x="6861312" y="1573983"/>
            <a:ext cx="588900" cy="703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90" name="Google Shape;890;p33"/>
          <p:cNvSpPr txBox="1"/>
          <p:nvPr/>
        </p:nvSpPr>
        <p:spPr>
          <a:xfrm>
            <a:off x="6506528" y="1212163"/>
            <a:ext cx="454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1" name="Google Shape;891;p33"/>
          <p:cNvSpPr txBox="1"/>
          <p:nvPr/>
        </p:nvSpPr>
        <p:spPr>
          <a:xfrm>
            <a:off x="5592765" y="2238061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25</a:t>
            </a:r>
            <a:endParaRPr/>
          </a:p>
        </p:txBody>
      </p:sp>
      <p:sp>
        <p:nvSpPr>
          <p:cNvPr id="892" name="Google Shape;892;p33"/>
          <p:cNvSpPr txBox="1"/>
          <p:nvPr/>
        </p:nvSpPr>
        <p:spPr>
          <a:xfrm>
            <a:off x="4993375" y="3448480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10</a:t>
            </a:r>
            <a:endParaRPr/>
          </a:p>
        </p:txBody>
      </p:sp>
      <p:sp>
        <p:nvSpPr>
          <p:cNvPr id="893" name="Google Shape;893;p33"/>
          <p:cNvSpPr txBox="1"/>
          <p:nvPr/>
        </p:nvSpPr>
        <p:spPr>
          <a:xfrm>
            <a:off x="6073163" y="3448480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11</a:t>
            </a:r>
            <a:endParaRPr/>
          </a:p>
        </p:txBody>
      </p:sp>
      <p:sp>
        <p:nvSpPr>
          <p:cNvPr id="894" name="Google Shape;894;p33"/>
          <p:cNvSpPr txBox="1"/>
          <p:nvPr/>
        </p:nvSpPr>
        <p:spPr>
          <a:xfrm>
            <a:off x="7429672" y="2238061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13</a:t>
            </a:r>
            <a:endParaRPr/>
          </a:p>
        </p:txBody>
      </p:sp>
      <p:sp>
        <p:nvSpPr>
          <p:cNvPr id="895" name="Google Shape;895;p33"/>
          <p:cNvSpPr txBox="1"/>
          <p:nvPr/>
        </p:nvSpPr>
        <p:spPr>
          <a:xfrm>
            <a:off x="6966430" y="3448480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18</a:t>
            </a:r>
            <a:endParaRPr/>
          </a:p>
        </p:txBody>
      </p:sp>
      <p:cxnSp>
        <p:nvCxnSpPr>
          <p:cNvPr id="896" name="Google Shape;896;p33"/>
          <p:cNvCxnSpPr>
            <a:endCxn id="897" idx="0"/>
          </p:cNvCxnSpPr>
          <p:nvPr/>
        </p:nvCxnSpPr>
        <p:spPr>
          <a:xfrm>
            <a:off x="7760672" y="2625880"/>
            <a:ext cx="515400" cy="8226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98" name="Google Shape;898;p33"/>
          <p:cNvSpPr/>
          <p:nvPr/>
        </p:nvSpPr>
        <p:spPr>
          <a:xfrm>
            <a:off x="7997925" y="3421591"/>
            <a:ext cx="445800" cy="4554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7" name="Google Shape;897;p33"/>
          <p:cNvSpPr txBox="1"/>
          <p:nvPr/>
        </p:nvSpPr>
        <p:spPr>
          <a:xfrm>
            <a:off x="8048672" y="3448480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22</a:t>
            </a:r>
            <a:endParaRPr/>
          </a:p>
        </p:txBody>
      </p:sp>
      <p:sp>
        <p:nvSpPr>
          <p:cNvPr id="899" name="Google Shape;899;p33"/>
          <p:cNvSpPr/>
          <p:nvPr/>
        </p:nvSpPr>
        <p:spPr>
          <a:xfrm>
            <a:off x="5121025" y="4499300"/>
            <a:ext cx="466200" cy="308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0" name="Google Shape;900;p33"/>
          <p:cNvSpPr/>
          <p:nvPr/>
        </p:nvSpPr>
        <p:spPr>
          <a:xfrm>
            <a:off x="5578225" y="4499300"/>
            <a:ext cx="466200" cy="308100"/>
          </a:xfrm>
          <a:prstGeom prst="rect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25</a:t>
            </a:r>
            <a:endParaRPr/>
          </a:p>
        </p:txBody>
      </p:sp>
      <p:sp>
        <p:nvSpPr>
          <p:cNvPr id="901" name="Google Shape;901;p33"/>
          <p:cNvSpPr/>
          <p:nvPr/>
        </p:nvSpPr>
        <p:spPr>
          <a:xfrm>
            <a:off x="6048418" y="4496491"/>
            <a:ext cx="466200" cy="308100"/>
          </a:xfrm>
          <a:prstGeom prst="rect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13</a:t>
            </a:r>
            <a:endParaRPr/>
          </a:p>
        </p:txBody>
      </p:sp>
      <p:sp>
        <p:nvSpPr>
          <p:cNvPr id="902" name="Google Shape;902;p33"/>
          <p:cNvSpPr/>
          <p:nvPr/>
        </p:nvSpPr>
        <p:spPr>
          <a:xfrm>
            <a:off x="6514798" y="4494803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10</a:t>
            </a:r>
            <a:endParaRPr/>
          </a:p>
        </p:txBody>
      </p:sp>
      <p:sp>
        <p:nvSpPr>
          <p:cNvPr id="903" name="Google Shape;903;p33"/>
          <p:cNvSpPr/>
          <p:nvPr/>
        </p:nvSpPr>
        <p:spPr>
          <a:xfrm>
            <a:off x="6971998" y="4494803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11</a:t>
            </a:r>
            <a:endParaRPr/>
          </a:p>
        </p:txBody>
      </p:sp>
      <p:sp>
        <p:nvSpPr>
          <p:cNvPr id="904" name="Google Shape;904;p33"/>
          <p:cNvSpPr/>
          <p:nvPr/>
        </p:nvSpPr>
        <p:spPr>
          <a:xfrm>
            <a:off x="7442191" y="4491994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18</a:t>
            </a:r>
            <a:endParaRPr/>
          </a:p>
        </p:txBody>
      </p:sp>
      <p:sp>
        <p:nvSpPr>
          <p:cNvPr id="905" name="Google Shape;905;p33"/>
          <p:cNvSpPr/>
          <p:nvPr/>
        </p:nvSpPr>
        <p:spPr>
          <a:xfrm>
            <a:off x="7909582" y="4493396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22</a:t>
            </a:r>
            <a:endParaRPr/>
          </a:p>
        </p:txBody>
      </p:sp>
      <p:sp>
        <p:nvSpPr>
          <p:cNvPr id="906" name="Google Shape;906;p33"/>
          <p:cNvSpPr txBox="1"/>
          <p:nvPr/>
        </p:nvSpPr>
        <p:spPr>
          <a:xfrm>
            <a:off x="5202873" y="418744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1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907" name="Google Shape;907;p33"/>
          <p:cNvSpPr txBox="1"/>
          <p:nvPr/>
        </p:nvSpPr>
        <p:spPr>
          <a:xfrm>
            <a:off x="5704670" y="418463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2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908" name="Google Shape;908;p33"/>
          <p:cNvSpPr txBox="1"/>
          <p:nvPr/>
        </p:nvSpPr>
        <p:spPr>
          <a:xfrm>
            <a:off x="6169771" y="4189723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3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909" name="Google Shape;909;p33"/>
          <p:cNvSpPr txBox="1"/>
          <p:nvPr/>
        </p:nvSpPr>
        <p:spPr>
          <a:xfrm>
            <a:off x="6593220" y="4189706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4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910" name="Google Shape;910;p33"/>
          <p:cNvSpPr txBox="1"/>
          <p:nvPr/>
        </p:nvSpPr>
        <p:spPr>
          <a:xfrm>
            <a:off x="7060345" y="418463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5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911" name="Google Shape;911;p33"/>
          <p:cNvSpPr txBox="1"/>
          <p:nvPr/>
        </p:nvSpPr>
        <p:spPr>
          <a:xfrm>
            <a:off x="7522632" y="4189706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6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912" name="Google Shape;912;p33"/>
          <p:cNvSpPr txBox="1"/>
          <p:nvPr/>
        </p:nvSpPr>
        <p:spPr>
          <a:xfrm>
            <a:off x="7957045" y="418743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7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913" name="Google Shape;913;p33"/>
          <p:cNvSpPr/>
          <p:nvPr/>
        </p:nvSpPr>
        <p:spPr>
          <a:xfrm>
            <a:off x="4269480" y="2326427"/>
            <a:ext cx="432900" cy="2250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4" name="Google Shape;914;p33"/>
          <p:cNvSpPr/>
          <p:nvPr/>
        </p:nvSpPr>
        <p:spPr>
          <a:xfrm rot="8740136">
            <a:off x="7677384" y="952523"/>
            <a:ext cx="409062" cy="2609426"/>
          </a:xfrm>
          <a:prstGeom prst="curvedRightArrow">
            <a:avLst>
              <a:gd fmla="val 25000" name="adj1"/>
              <a:gd fmla="val 50000" name="adj2"/>
              <a:gd fmla="val 25000" name="adj3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8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919;p34"/>
          <p:cNvSpPr txBox="1"/>
          <p:nvPr>
            <p:ph type="title"/>
          </p:nvPr>
        </p:nvSpPr>
        <p:spPr>
          <a:xfrm>
            <a:off x="114200" y="2470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Deletion from an existing heap</a:t>
            </a:r>
            <a:endParaRPr>
              <a:solidFill>
                <a:schemeClr val="accent1"/>
              </a:solidFill>
            </a:endParaRPr>
          </a:p>
        </p:txBody>
      </p:sp>
      <p:cxnSp>
        <p:nvCxnSpPr>
          <p:cNvPr id="920" name="Google Shape;920;p34"/>
          <p:cNvCxnSpPr/>
          <p:nvPr/>
        </p:nvCxnSpPr>
        <p:spPr>
          <a:xfrm flipH="1" rot="10800000">
            <a:off x="9875" y="819700"/>
            <a:ext cx="9153900" cy="78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21" name="Google Shape;921;p34"/>
          <p:cNvSpPr/>
          <p:nvPr/>
        </p:nvSpPr>
        <p:spPr>
          <a:xfrm>
            <a:off x="1603998" y="1185275"/>
            <a:ext cx="445800" cy="455400"/>
          </a:xfrm>
          <a:prstGeom prst="ellipse">
            <a:avLst/>
          </a:prstGeom>
          <a:solidFill>
            <a:srgbClr val="FF9900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922" name="Google Shape;922;p34"/>
          <p:cNvSpPr/>
          <p:nvPr/>
        </p:nvSpPr>
        <p:spPr>
          <a:xfrm>
            <a:off x="711818" y="2211172"/>
            <a:ext cx="445800" cy="455400"/>
          </a:xfrm>
          <a:prstGeom prst="ellipse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3" name="Google Shape;923;p34"/>
          <p:cNvSpPr/>
          <p:nvPr/>
        </p:nvSpPr>
        <p:spPr>
          <a:xfrm>
            <a:off x="2508272" y="2211172"/>
            <a:ext cx="445800" cy="455400"/>
          </a:xfrm>
          <a:prstGeom prst="ellipse">
            <a:avLst/>
          </a:prstGeom>
          <a:solidFill>
            <a:srgbClr val="A4C2F4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4" name="Google Shape;924;p34"/>
          <p:cNvSpPr/>
          <p:nvPr/>
        </p:nvSpPr>
        <p:spPr>
          <a:xfrm>
            <a:off x="121005" y="3421591"/>
            <a:ext cx="445800" cy="4554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5" name="Google Shape;925;p34"/>
          <p:cNvSpPr/>
          <p:nvPr/>
        </p:nvSpPr>
        <p:spPr>
          <a:xfrm>
            <a:off x="1157908" y="3421591"/>
            <a:ext cx="445800" cy="4554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6" name="Google Shape;926;p34"/>
          <p:cNvSpPr/>
          <p:nvPr/>
        </p:nvSpPr>
        <p:spPr>
          <a:xfrm>
            <a:off x="2062182" y="3421591"/>
            <a:ext cx="445800" cy="4554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927" name="Google Shape;927;p34"/>
          <p:cNvCxnSpPr>
            <a:stCxn id="921" idx="3"/>
            <a:endCxn id="922" idx="7"/>
          </p:cNvCxnSpPr>
          <p:nvPr/>
        </p:nvCxnSpPr>
        <p:spPr>
          <a:xfrm flipH="1">
            <a:off x="1092384" y="1573983"/>
            <a:ext cx="576900" cy="703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28" name="Google Shape;928;p34"/>
          <p:cNvCxnSpPr>
            <a:stCxn id="922" idx="3"/>
            <a:endCxn id="924" idx="0"/>
          </p:cNvCxnSpPr>
          <p:nvPr/>
        </p:nvCxnSpPr>
        <p:spPr>
          <a:xfrm flipH="1">
            <a:off x="343904" y="2599880"/>
            <a:ext cx="433200" cy="821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29" name="Google Shape;929;p34"/>
          <p:cNvCxnSpPr>
            <a:stCxn id="922" idx="5"/>
            <a:endCxn id="925" idx="0"/>
          </p:cNvCxnSpPr>
          <p:nvPr/>
        </p:nvCxnSpPr>
        <p:spPr>
          <a:xfrm>
            <a:off x="1092332" y="2599880"/>
            <a:ext cx="288600" cy="821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30" name="Google Shape;930;p34"/>
          <p:cNvCxnSpPr>
            <a:stCxn id="923" idx="3"/>
            <a:endCxn id="926" idx="0"/>
          </p:cNvCxnSpPr>
          <p:nvPr/>
        </p:nvCxnSpPr>
        <p:spPr>
          <a:xfrm flipH="1">
            <a:off x="2284958" y="2599880"/>
            <a:ext cx="288600" cy="821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31" name="Google Shape;931;p34"/>
          <p:cNvCxnSpPr>
            <a:stCxn id="921" idx="5"/>
            <a:endCxn id="923" idx="1"/>
          </p:cNvCxnSpPr>
          <p:nvPr/>
        </p:nvCxnSpPr>
        <p:spPr>
          <a:xfrm>
            <a:off x="1984512" y="1573983"/>
            <a:ext cx="588900" cy="703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32" name="Google Shape;932;p34"/>
          <p:cNvSpPr txBox="1"/>
          <p:nvPr/>
        </p:nvSpPr>
        <p:spPr>
          <a:xfrm>
            <a:off x="1629728" y="1212163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22</a:t>
            </a:r>
            <a:endParaRPr/>
          </a:p>
        </p:txBody>
      </p:sp>
      <p:sp>
        <p:nvSpPr>
          <p:cNvPr id="933" name="Google Shape;933;p34"/>
          <p:cNvSpPr txBox="1"/>
          <p:nvPr/>
        </p:nvSpPr>
        <p:spPr>
          <a:xfrm>
            <a:off x="715965" y="2238061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13</a:t>
            </a:r>
            <a:endParaRPr/>
          </a:p>
        </p:txBody>
      </p:sp>
      <p:sp>
        <p:nvSpPr>
          <p:cNvPr id="934" name="Google Shape;934;p34"/>
          <p:cNvSpPr txBox="1"/>
          <p:nvPr/>
        </p:nvSpPr>
        <p:spPr>
          <a:xfrm>
            <a:off x="116575" y="3448480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10</a:t>
            </a:r>
            <a:endParaRPr/>
          </a:p>
        </p:txBody>
      </p:sp>
      <p:sp>
        <p:nvSpPr>
          <p:cNvPr id="935" name="Google Shape;935;p34"/>
          <p:cNvSpPr txBox="1"/>
          <p:nvPr/>
        </p:nvSpPr>
        <p:spPr>
          <a:xfrm>
            <a:off x="1196363" y="3448480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11</a:t>
            </a:r>
            <a:endParaRPr/>
          </a:p>
        </p:txBody>
      </p:sp>
      <p:sp>
        <p:nvSpPr>
          <p:cNvPr id="936" name="Google Shape;936;p34"/>
          <p:cNvSpPr txBox="1"/>
          <p:nvPr/>
        </p:nvSpPr>
        <p:spPr>
          <a:xfrm>
            <a:off x="2552872" y="2238061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25</a:t>
            </a:r>
            <a:endParaRPr/>
          </a:p>
        </p:txBody>
      </p:sp>
      <p:sp>
        <p:nvSpPr>
          <p:cNvPr id="937" name="Google Shape;937;p34"/>
          <p:cNvSpPr txBox="1"/>
          <p:nvPr/>
        </p:nvSpPr>
        <p:spPr>
          <a:xfrm>
            <a:off x="2089630" y="3448480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18</a:t>
            </a:r>
            <a:endParaRPr/>
          </a:p>
        </p:txBody>
      </p:sp>
      <p:sp>
        <p:nvSpPr>
          <p:cNvPr id="938" name="Google Shape;938;p34"/>
          <p:cNvSpPr/>
          <p:nvPr/>
        </p:nvSpPr>
        <p:spPr>
          <a:xfrm>
            <a:off x="244225" y="4499300"/>
            <a:ext cx="466200" cy="308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22</a:t>
            </a:r>
            <a:endParaRPr/>
          </a:p>
        </p:txBody>
      </p:sp>
      <p:sp>
        <p:nvSpPr>
          <p:cNvPr id="939" name="Google Shape;939;p34"/>
          <p:cNvSpPr/>
          <p:nvPr/>
        </p:nvSpPr>
        <p:spPr>
          <a:xfrm>
            <a:off x="701425" y="4499300"/>
            <a:ext cx="466200" cy="308100"/>
          </a:xfrm>
          <a:prstGeom prst="rect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13</a:t>
            </a:r>
            <a:endParaRPr/>
          </a:p>
        </p:txBody>
      </p:sp>
      <p:sp>
        <p:nvSpPr>
          <p:cNvPr id="940" name="Google Shape;940;p34"/>
          <p:cNvSpPr/>
          <p:nvPr/>
        </p:nvSpPr>
        <p:spPr>
          <a:xfrm>
            <a:off x="1171618" y="4496491"/>
            <a:ext cx="466200" cy="308100"/>
          </a:xfrm>
          <a:prstGeom prst="rect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25</a:t>
            </a:r>
            <a:endParaRPr/>
          </a:p>
        </p:txBody>
      </p:sp>
      <p:sp>
        <p:nvSpPr>
          <p:cNvPr id="941" name="Google Shape;941;p34"/>
          <p:cNvSpPr/>
          <p:nvPr/>
        </p:nvSpPr>
        <p:spPr>
          <a:xfrm>
            <a:off x="1637998" y="4494803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10</a:t>
            </a:r>
            <a:endParaRPr/>
          </a:p>
        </p:txBody>
      </p:sp>
      <p:sp>
        <p:nvSpPr>
          <p:cNvPr id="942" name="Google Shape;942;p34"/>
          <p:cNvSpPr/>
          <p:nvPr/>
        </p:nvSpPr>
        <p:spPr>
          <a:xfrm>
            <a:off x="2095198" y="4494803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11</a:t>
            </a:r>
            <a:endParaRPr/>
          </a:p>
        </p:txBody>
      </p:sp>
      <p:sp>
        <p:nvSpPr>
          <p:cNvPr id="943" name="Google Shape;943;p34"/>
          <p:cNvSpPr/>
          <p:nvPr/>
        </p:nvSpPr>
        <p:spPr>
          <a:xfrm>
            <a:off x="2565391" y="4491994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18</a:t>
            </a:r>
            <a:endParaRPr/>
          </a:p>
        </p:txBody>
      </p:sp>
      <p:sp>
        <p:nvSpPr>
          <p:cNvPr id="944" name="Google Shape;944;p34"/>
          <p:cNvSpPr txBox="1"/>
          <p:nvPr/>
        </p:nvSpPr>
        <p:spPr>
          <a:xfrm>
            <a:off x="326073" y="418744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1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945" name="Google Shape;945;p34"/>
          <p:cNvSpPr txBox="1"/>
          <p:nvPr/>
        </p:nvSpPr>
        <p:spPr>
          <a:xfrm>
            <a:off x="827870" y="418463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2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946" name="Google Shape;946;p34"/>
          <p:cNvSpPr txBox="1"/>
          <p:nvPr/>
        </p:nvSpPr>
        <p:spPr>
          <a:xfrm>
            <a:off x="1292971" y="4189723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3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947" name="Google Shape;947;p34"/>
          <p:cNvSpPr txBox="1"/>
          <p:nvPr/>
        </p:nvSpPr>
        <p:spPr>
          <a:xfrm>
            <a:off x="1716420" y="4189706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4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948" name="Google Shape;948;p34"/>
          <p:cNvSpPr txBox="1"/>
          <p:nvPr/>
        </p:nvSpPr>
        <p:spPr>
          <a:xfrm>
            <a:off x="2183545" y="418463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5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949" name="Google Shape;949;p34"/>
          <p:cNvSpPr txBox="1"/>
          <p:nvPr/>
        </p:nvSpPr>
        <p:spPr>
          <a:xfrm>
            <a:off x="2645832" y="4189706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6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950" name="Google Shape;950;p34"/>
          <p:cNvSpPr/>
          <p:nvPr/>
        </p:nvSpPr>
        <p:spPr>
          <a:xfrm>
            <a:off x="5184225" y="2211950"/>
            <a:ext cx="2705724" cy="1895940"/>
          </a:xfrm>
          <a:prstGeom prst="cloud">
            <a:avLst/>
          </a:prstGeom>
          <a:solidFill>
            <a:schemeClr val="lt2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Is it a heap now ?</a:t>
            </a:r>
            <a:endParaRPr sz="2300"/>
          </a:p>
        </p:txBody>
      </p:sp>
      <p:sp>
        <p:nvSpPr>
          <p:cNvPr id="951" name="Google Shape;951;p34"/>
          <p:cNvSpPr txBox="1"/>
          <p:nvPr/>
        </p:nvSpPr>
        <p:spPr>
          <a:xfrm>
            <a:off x="4779375" y="4492000"/>
            <a:ext cx="30000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FF0000"/>
                </a:solidFill>
              </a:rPr>
              <a:t>No !!!</a:t>
            </a:r>
            <a:r>
              <a:rPr lang="en" sz="2300">
                <a:solidFill>
                  <a:srgbClr val="FF0000"/>
                </a:solidFill>
              </a:rPr>
              <a:t> </a:t>
            </a:r>
            <a:endParaRPr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5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p35"/>
          <p:cNvSpPr txBox="1"/>
          <p:nvPr>
            <p:ph type="title"/>
          </p:nvPr>
        </p:nvSpPr>
        <p:spPr>
          <a:xfrm>
            <a:off x="114200" y="2470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Deletion from an existing heap</a:t>
            </a:r>
            <a:endParaRPr>
              <a:solidFill>
                <a:schemeClr val="accent1"/>
              </a:solidFill>
            </a:endParaRPr>
          </a:p>
        </p:txBody>
      </p:sp>
      <p:cxnSp>
        <p:nvCxnSpPr>
          <p:cNvPr id="957" name="Google Shape;957;p35"/>
          <p:cNvCxnSpPr/>
          <p:nvPr/>
        </p:nvCxnSpPr>
        <p:spPr>
          <a:xfrm flipH="1" rot="10800000">
            <a:off x="9875" y="819700"/>
            <a:ext cx="9153900" cy="78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58" name="Google Shape;958;p35"/>
          <p:cNvSpPr/>
          <p:nvPr/>
        </p:nvSpPr>
        <p:spPr>
          <a:xfrm>
            <a:off x="3204198" y="1185275"/>
            <a:ext cx="445800" cy="455400"/>
          </a:xfrm>
          <a:prstGeom prst="ellipse">
            <a:avLst/>
          </a:prstGeom>
          <a:solidFill>
            <a:srgbClr val="FF9900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959" name="Google Shape;959;p35"/>
          <p:cNvSpPr/>
          <p:nvPr/>
        </p:nvSpPr>
        <p:spPr>
          <a:xfrm>
            <a:off x="2312018" y="2211172"/>
            <a:ext cx="445800" cy="455400"/>
          </a:xfrm>
          <a:prstGeom prst="ellipse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0" name="Google Shape;960;p35"/>
          <p:cNvSpPr/>
          <p:nvPr/>
        </p:nvSpPr>
        <p:spPr>
          <a:xfrm>
            <a:off x="4108472" y="2211172"/>
            <a:ext cx="445800" cy="455400"/>
          </a:xfrm>
          <a:prstGeom prst="ellipse">
            <a:avLst/>
          </a:prstGeom>
          <a:solidFill>
            <a:srgbClr val="A4C2F4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1" name="Google Shape;961;p35"/>
          <p:cNvSpPr/>
          <p:nvPr/>
        </p:nvSpPr>
        <p:spPr>
          <a:xfrm>
            <a:off x="1721205" y="3421591"/>
            <a:ext cx="445800" cy="4554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2" name="Google Shape;962;p35"/>
          <p:cNvSpPr/>
          <p:nvPr/>
        </p:nvSpPr>
        <p:spPr>
          <a:xfrm>
            <a:off x="2758108" y="3421591"/>
            <a:ext cx="445800" cy="4554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3" name="Google Shape;963;p35"/>
          <p:cNvSpPr/>
          <p:nvPr/>
        </p:nvSpPr>
        <p:spPr>
          <a:xfrm>
            <a:off x="3662382" y="3421591"/>
            <a:ext cx="445800" cy="4554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964" name="Google Shape;964;p35"/>
          <p:cNvCxnSpPr>
            <a:stCxn id="958" idx="3"/>
            <a:endCxn id="959" idx="7"/>
          </p:cNvCxnSpPr>
          <p:nvPr/>
        </p:nvCxnSpPr>
        <p:spPr>
          <a:xfrm flipH="1">
            <a:off x="2692584" y="1573983"/>
            <a:ext cx="576900" cy="703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65" name="Google Shape;965;p35"/>
          <p:cNvCxnSpPr>
            <a:stCxn id="959" idx="3"/>
            <a:endCxn id="961" idx="0"/>
          </p:cNvCxnSpPr>
          <p:nvPr/>
        </p:nvCxnSpPr>
        <p:spPr>
          <a:xfrm flipH="1">
            <a:off x="1944104" y="2599880"/>
            <a:ext cx="433200" cy="821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66" name="Google Shape;966;p35"/>
          <p:cNvCxnSpPr>
            <a:stCxn id="959" idx="5"/>
            <a:endCxn id="962" idx="0"/>
          </p:cNvCxnSpPr>
          <p:nvPr/>
        </p:nvCxnSpPr>
        <p:spPr>
          <a:xfrm>
            <a:off x="2692532" y="2599880"/>
            <a:ext cx="288600" cy="821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67" name="Google Shape;967;p35"/>
          <p:cNvCxnSpPr>
            <a:stCxn id="960" idx="3"/>
            <a:endCxn id="963" idx="0"/>
          </p:cNvCxnSpPr>
          <p:nvPr/>
        </p:nvCxnSpPr>
        <p:spPr>
          <a:xfrm flipH="1">
            <a:off x="3885158" y="2599880"/>
            <a:ext cx="288600" cy="821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68" name="Google Shape;968;p35"/>
          <p:cNvCxnSpPr>
            <a:stCxn id="958" idx="5"/>
            <a:endCxn id="960" idx="1"/>
          </p:cNvCxnSpPr>
          <p:nvPr/>
        </p:nvCxnSpPr>
        <p:spPr>
          <a:xfrm>
            <a:off x="3584712" y="1573983"/>
            <a:ext cx="588900" cy="703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69" name="Google Shape;969;p35"/>
          <p:cNvSpPr txBox="1"/>
          <p:nvPr/>
        </p:nvSpPr>
        <p:spPr>
          <a:xfrm>
            <a:off x="3229928" y="1212163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22</a:t>
            </a:r>
            <a:endParaRPr/>
          </a:p>
        </p:txBody>
      </p:sp>
      <p:sp>
        <p:nvSpPr>
          <p:cNvPr id="970" name="Google Shape;970;p35"/>
          <p:cNvSpPr txBox="1"/>
          <p:nvPr/>
        </p:nvSpPr>
        <p:spPr>
          <a:xfrm>
            <a:off x="2316165" y="2238061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13</a:t>
            </a:r>
            <a:endParaRPr/>
          </a:p>
        </p:txBody>
      </p:sp>
      <p:sp>
        <p:nvSpPr>
          <p:cNvPr id="971" name="Google Shape;971;p35"/>
          <p:cNvSpPr txBox="1"/>
          <p:nvPr/>
        </p:nvSpPr>
        <p:spPr>
          <a:xfrm>
            <a:off x="1716775" y="3448480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10</a:t>
            </a:r>
            <a:endParaRPr/>
          </a:p>
        </p:txBody>
      </p:sp>
      <p:sp>
        <p:nvSpPr>
          <p:cNvPr id="972" name="Google Shape;972;p35"/>
          <p:cNvSpPr txBox="1"/>
          <p:nvPr/>
        </p:nvSpPr>
        <p:spPr>
          <a:xfrm>
            <a:off x="2796563" y="3448480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11</a:t>
            </a:r>
            <a:endParaRPr/>
          </a:p>
        </p:txBody>
      </p:sp>
      <p:sp>
        <p:nvSpPr>
          <p:cNvPr id="973" name="Google Shape;973;p35"/>
          <p:cNvSpPr txBox="1"/>
          <p:nvPr/>
        </p:nvSpPr>
        <p:spPr>
          <a:xfrm>
            <a:off x="4153072" y="2238061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25</a:t>
            </a:r>
            <a:endParaRPr/>
          </a:p>
        </p:txBody>
      </p:sp>
      <p:sp>
        <p:nvSpPr>
          <p:cNvPr id="974" name="Google Shape;974;p35"/>
          <p:cNvSpPr txBox="1"/>
          <p:nvPr/>
        </p:nvSpPr>
        <p:spPr>
          <a:xfrm>
            <a:off x="3689830" y="3448480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18</a:t>
            </a:r>
            <a:endParaRPr/>
          </a:p>
        </p:txBody>
      </p:sp>
      <p:sp>
        <p:nvSpPr>
          <p:cNvPr id="975" name="Google Shape;975;p35"/>
          <p:cNvSpPr/>
          <p:nvPr/>
        </p:nvSpPr>
        <p:spPr>
          <a:xfrm>
            <a:off x="1844425" y="4499300"/>
            <a:ext cx="466200" cy="308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22</a:t>
            </a:r>
            <a:endParaRPr/>
          </a:p>
        </p:txBody>
      </p:sp>
      <p:sp>
        <p:nvSpPr>
          <p:cNvPr id="976" name="Google Shape;976;p35"/>
          <p:cNvSpPr/>
          <p:nvPr/>
        </p:nvSpPr>
        <p:spPr>
          <a:xfrm>
            <a:off x="2301625" y="4499300"/>
            <a:ext cx="466200" cy="308100"/>
          </a:xfrm>
          <a:prstGeom prst="rect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13</a:t>
            </a:r>
            <a:endParaRPr/>
          </a:p>
        </p:txBody>
      </p:sp>
      <p:sp>
        <p:nvSpPr>
          <p:cNvPr id="977" name="Google Shape;977;p35"/>
          <p:cNvSpPr/>
          <p:nvPr/>
        </p:nvSpPr>
        <p:spPr>
          <a:xfrm>
            <a:off x="2771818" y="4496491"/>
            <a:ext cx="466200" cy="308100"/>
          </a:xfrm>
          <a:prstGeom prst="rect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25</a:t>
            </a:r>
            <a:endParaRPr/>
          </a:p>
        </p:txBody>
      </p:sp>
      <p:sp>
        <p:nvSpPr>
          <p:cNvPr id="978" name="Google Shape;978;p35"/>
          <p:cNvSpPr/>
          <p:nvPr/>
        </p:nvSpPr>
        <p:spPr>
          <a:xfrm>
            <a:off x="3238198" y="4494803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10</a:t>
            </a:r>
            <a:endParaRPr/>
          </a:p>
        </p:txBody>
      </p:sp>
      <p:sp>
        <p:nvSpPr>
          <p:cNvPr id="979" name="Google Shape;979;p35"/>
          <p:cNvSpPr/>
          <p:nvPr/>
        </p:nvSpPr>
        <p:spPr>
          <a:xfrm>
            <a:off x="3695398" y="4494803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11</a:t>
            </a:r>
            <a:endParaRPr/>
          </a:p>
        </p:txBody>
      </p:sp>
      <p:sp>
        <p:nvSpPr>
          <p:cNvPr id="980" name="Google Shape;980;p35"/>
          <p:cNvSpPr/>
          <p:nvPr/>
        </p:nvSpPr>
        <p:spPr>
          <a:xfrm>
            <a:off x="4165591" y="4491994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18</a:t>
            </a:r>
            <a:endParaRPr/>
          </a:p>
        </p:txBody>
      </p:sp>
      <p:sp>
        <p:nvSpPr>
          <p:cNvPr id="981" name="Google Shape;981;p35"/>
          <p:cNvSpPr txBox="1"/>
          <p:nvPr/>
        </p:nvSpPr>
        <p:spPr>
          <a:xfrm>
            <a:off x="1926273" y="418744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1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982" name="Google Shape;982;p35"/>
          <p:cNvSpPr txBox="1"/>
          <p:nvPr/>
        </p:nvSpPr>
        <p:spPr>
          <a:xfrm>
            <a:off x="2428070" y="418463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2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983" name="Google Shape;983;p35"/>
          <p:cNvSpPr txBox="1"/>
          <p:nvPr/>
        </p:nvSpPr>
        <p:spPr>
          <a:xfrm>
            <a:off x="2893171" y="4189723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3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984" name="Google Shape;984;p35"/>
          <p:cNvSpPr txBox="1"/>
          <p:nvPr/>
        </p:nvSpPr>
        <p:spPr>
          <a:xfrm>
            <a:off x="3316620" y="4189706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4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985" name="Google Shape;985;p35"/>
          <p:cNvSpPr txBox="1"/>
          <p:nvPr/>
        </p:nvSpPr>
        <p:spPr>
          <a:xfrm>
            <a:off x="3783745" y="418463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5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986" name="Google Shape;986;p35"/>
          <p:cNvSpPr txBox="1"/>
          <p:nvPr/>
        </p:nvSpPr>
        <p:spPr>
          <a:xfrm>
            <a:off x="4246032" y="4189706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6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987" name="Google Shape;987;p35"/>
          <p:cNvSpPr/>
          <p:nvPr/>
        </p:nvSpPr>
        <p:spPr>
          <a:xfrm>
            <a:off x="2027050" y="1071575"/>
            <a:ext cx="2741400" cy="20670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8" name="Google Shape;988;p35"/>
          <p:cNvSpPr/>
          <p:nvPr/>
        </p:nvSpPr>
        <p:spPr>
          <a:xfrm>
            <a:off x="4955975" y="2000250"/>
            <a:ext cx="509100" cy="2109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9" name="Google Shape;989;p35"/>
          <p:cNvSpPr txBox="1"/>
          <p:nvPr/>
        </p:nvSpPr>
        <p:spPr>
          <a:xfrm>
            <a:off x="5339700" y="1555625"/>
            <a:ext cx="3498600" cy="10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Find the </a:t>
            </a:r>
            <a:r>
              <a:rPr lang="en" sz="1800">
                <a:solidFill>
                  <a:srgbClr val="FF0000"/>
                </a:solidFill>
              </a:rPr>
              <a:t>biggest</a:t>
            </a:r>
            <a:r>
              <a:rPr lang="en" sz="1800">
                <a:solidFill>
                  <a:schemeClr val="dk2"/>
                </a:solidFill>
              </a:rPr>
              <a:t> among these three nodes and </a:t>
            </a:r>
            <a:r>
              <a:rPr lang="en" sz="1800">
                <a:solidFill>
                  <a:srgbClr val="4A86E8"/>
                </a:solidFill>
              </a:rPr>
              <a:t>adjust downward</a:t>
            </a:r>
            <a:endParaRPr>
              <a:solidFill>
                <a:srgbClr val="4A86E8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3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" name="Google Shape;994;p36"/>
          <p:cNvSpPr txBox="1"/>
          <p:nvPr>
            <p:ph type="title"/>
          </p:nvPr>
        </p:nvSpPr>
        <p:spPr>
          <a:xfrm>
            <a:off x="114200" y="2470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Deletion from an existing heap</a:t>
            </a:r>
            <a:endParaRPr>
              <a:solidFill>
                <a:schemeClr val="accent1"/>
              </a:solidFill>
            </a:endParaRPr>
          </a:p>
        </p:txBody>
      </p:sp>
      <p:cxnSp>
        <p:nvCxnSpPr>
          <p:cNvPr id="995" name="Google Shape;995;p36"/>
          <p:cNvCxnSpPr/>
          <p:nvPr/>
        </p:nvCxnSpPr>
        <p:spPr>
          <a:xfrm flipH="1" rot="10800000">
            <a:off x="9875" y="819700"/>
            <a:ext cx="9153900" cy="78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96" name="Google Shape;996;p36"/>
          <p:cNvSpPr/>
          <p:nvPr/>
        </p:nvSpPr>
        <p:spPr>
          <a:xfrm>
            <a:off x="1832598" y="1185275"/>
            <a:ext cx="445800" cy="455400"/>
          </a:xfrm>
          <a:prstGeom prst="ellipse">
            <a:avLst/>
          </a:prstGeom>
          <a:solidFill>
            <a:srgbClr val="FF9900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997" name="Google Shape;997;p36"/>
          <p:cNvSpPr/>
          <p:nvPr/>
        </p:nvSpPr>
        <p:spPr>
          <a:xfrm>
            <a:off x="940418" y="2211172"/>
            <a:ext cx="445800" cy="455400"/>
          </a:xfrm>
          <a:prstGeom prst="ellipse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8" name="Google Shape;998;p36"/>
          <p:cNvSpPr/>
          <p:nvPr/>
        </p:nvSpPr>
        <p:spPr>
          <a:xfrm>
            <a:off x="2736872" y="2211172"/>
            <a:ext cx="445800" cy="455400"/>
          </a:xfrm>
          <a:prstGeom prst="ellipse">
            <a:avLst/>
          </a:prstGeom>
          <a:solidFill>
            <a:srgbClr val="A4C2F4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9" name="Google Shape;999;p36"/>
          <p:cNvSpPr/>
          <p:nvPr/>
        </p:nvSpPr>
        <p:spPr>
          <a:xfrm>
            <a:off x="349605" y="3421591"/>
            <a:ext cx="445800" cy="4554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0" name="Google Shape;1000;p36"/>
          <p:cNvSpPr/>
          <p:nvPr/>
        </p:nvSpPr>
        <p:spPr>
          <a:xfrm>
            <a:off x="1386508" y="3421591"/>
            <a:ext cx="445800" cy="4554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1" name="Google Shape;1001;p36"/>
          <p:cNvSpPr/>
          <p:nvPr/>
        </p:nvSpPr>
        <p:spPr>
          <a:xfrm>
            <a:off x="2290782" y="3421591"/>
            <a:ext cx="445800" cy="4554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002" name="Google Shape;1002;p36"/>
          <p:cNvCxnSpPr>
            <a:stCxn id="996" idx="3"/>
            <a:endCxn id="997" idx="7"/>
          </p:cNvCxnSpPr>
          <p:nvPr/>
        </p:nvCxnSpPr>
        <p:spPr>
          <a:xfrm flipH="1">
            <a:off x="1320984" y="1573983"/>
            <a:ext cx="576900" cy="703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03" name="Google Shape;1003;p36"/>
          <p:cNvCxnSpPr>
            <a:stCxn id="997" idx="3"/>
            <a:endCxn id="999" idx="0"/>
          </p:cNvCxnSpPr>
          <p:nvPr/>
        </p:nvCxnSpPr>
        <p:spPr>
          <a:xfrm flipH="1">
            <a:off x="572504" y="2599880"/>
            <a:ext cx="433200" cy="821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04" name="Google Shape;1004;p36"/>
          <p:cNvCxnSpPr>
            <a:stCxn id="997" idx="5"/>
            <a:endCxn id="1000" idx="0"/>
          </p:cNvCxnSpPr>
          <p:nvPr/>
        </p:nvCxnSpPr>
        <p:spPr>
          <a:xfrm>
            <a:off x="1320932" y="2599880"/>
            <a:ext cx="288600" cy="821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05" name="Google Shape;1005;p36"/>
          <p:cNvCxnSpPr>
            <a:stCxn id="998" idx="3"/>
            <a:endCxn id="1001" idx="0"/>
          </p:cNvCxnSpPr>
          <p:nvPr/>
        </p:nvCxnSpPr>
        <p:spPr>
          <a:xfrm flipH="1">
            <a:off x="2513558" y="2599880"/>
            <a:ext cx="288600" cy="821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06" name="Google Shape;1006;p36"/>
          <p:cNvCxnSpPr>
            <a:stCxn id="996" idx="5"/>
            <a:endCxn id="998" idx="1"/>
          </p:cNvCxnSpPr>
          <p:nvPr/>
        </p:nvCxnSpPr>
        <p:spPr>
          <a:xfrm>
            <a:off x="2213112" y="1573983"/>
            <a:ext cx="588900" cy="703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07" name="Google Shape;1007;p36"/>
          <p:cNvSpPr txBox="1"/>
          <p:nvPr/>
        </p:nvSpPr>
        <p:spPr>
          <a:xfrm>
            <a:off x="1858328" y="1212163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2</a:t>
            </a:r>
            <a:r>
              <a:rPr lang="en" sz="1800">
                <a:solidFill>
                  <a:schemeClr val="dk2"/>
                </a:solidFill>
              </a:rPr>
              <a:t>2</a:t>
            </a:r>
            <a:endParaRPr/>
          </a:p>
        </p:txBody>
      </p:sp>
      <p:sp>
        <p:nvSpPr>
          <p:cNvPr id="1008" name="Google Shape;1008;p36"/>
          <p:cNvSpPr txBox="1"/>
          <p:nvPr/>
        </p:nvSpPr>
        <p:spPr>
          <a:xfrm>
            <a:off x="944565" y="2238061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13</a:t>
            </a:r>
            <a:endParaRPr/>
          </a:p>
        </p:txBody>
      </p:sp>
      <p:sp>
        <p:nvSpPr>
          <p:cNvPr id="1009" name="Google Shape;1009;p36"/>
          <p:cNvSpPr txBox="1"/>
          <p:nvPr/>
        </p:nvSpPr>
        <p:spPr>
          <a:xfrm>
            <a:off x="345175" y="3448480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10</a:t>
            </a:r>
            <a:endParaRPr/>
          </a:p>
        </p:txBody>
      </p:sp>
      <p:sp>
        <p:nvSpPr>
          <p:cNvPr id="1010" name="Google Shape;1010;p36"/>
          <p:cNvSpPr txBox="1"/>
          <p:nvPr/>
        </p:nvSpPr>
        <p:spPr>
          <a:xfrm>
            <a:off x="1424963" y="3448480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11</a:t>
            </a:r>
            <a:endParaRPr/>
          </a:p>
        </p:txBody>
      </p:sp>
      <p:sp>
        <p:nvSpPr>
          <p:cNvPr id="1011" name="Google Shape;1011;p36"/>
          <p:cNvSpPr txBox="1"/>
          <p:nvPr/>
        </p:nvSpPr>
        <p:spPr>
          <a:xfrm>
            <a:off x="2781472" y="2238061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2</a:t>
            </a:r>
            <a:r>
              <a:rPr lang="en" sz="1800">
                <a:solidFill>
                  <a:schemeClr val="dk2"/>
                </a:solidFill>
              </a:rPr>
              <a:t>5</a:t>
            </a:r>
            <a:endParaRPr/>
          </a:p>
        </p:txBody>
      </p:sp>
      <p:sp>
        <p:nvSpPr>
          <p:cNvPr id="1012" name="Google Shape;1012;p36"/>
          <p:cNvSpPr txBox="1"/>
          <p:nvPr/>
        </p:nvSpPr>
        <p:spPr>
          <a:xfrm>
            <a:off x="2318230" y="3448480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18</a:t>
            </a:r>
            <a:endParaRPr/>
          </a:p>
        </p:txBody>
      </p:sp>
      <p:sp>
        <p:nvSpPr>
          <p:cNvPr id="1013" name="Google Shape;1013;p36"/>
          <p:cNvSpPr/>
          <p:nvPr/>
        </p:nvSpPr>
        <p:spPr>
          <a:xfrm>
            <a:off x="472825" y="4499300"/>
            <a:ext cx="466200" cy="308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</a:t>
            </a:r>
            <a:r>
              <a:rPr lang="en"/>
              <a:t>2</a:t>
            </a:r>
            <a:endParaRPr/>
          </a:p>
        </p:txBody>
      </p:sp>
      <p:sp>
        <p:nvSpPr>
          <p:cNvPr id="1014" name="Google Shape;1014;p36"/>
          <p:cNvSpPr/>
          <p:nvPr/>
        </p:nvSpPr>
        <p:spPr>
          <a:xfrm>
            <a:off x="930025" y="4499300"/>
            <a:ext cx="466200" cy="308100"/>
          </a:xfrm>
          <a:prstGeom prst="rect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13</a:t>
            </a:r>
            <a:endParaRPr/>
          </a:p>
        </p:txBody>
      </p:sp>
      <p:sp>
        <p:nvSpPr>
          <p:cNvPr id="1015" name="Google Shape;1015;p36"/>
          <p:cNvSpPr/>
          <p:nvPr/>
        </p:nvSpPr>
        <p:spPr>
          <a:xfrm>
            <a:off x="1400218" y="4496491"/>
            <a:ext cx="466200" cy="308100"/>
          </a:xfrm>
          <a:prstGeom prst="rect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25</a:t>
            </a:r>
            <a:endParaRPr/>
          </a:p>
        </p:txBody>
      </p:sp>
      <p:sp>
        <p:nvSpPr>
          <p:cNvPr id="1016" name="Google Shape;1016;p36"/>
          <p:cNvSpPr/>
          <p:nvPr/>
        </p:nvSpPr>
        <p:spPr>
          <a:xfrm>
            <a:off x="1866598" y="4494803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10</a:t>
            </a:r>
            <a:endParaRPr/>
          </a:p>
        </p:txBody>
      </p:sp>
      <p:sp>
        <p:nvSpPr>
          <p:cNvPr id="1017" name="Google Shape;1017;p36"/>
          <p:cNvSpPr/>
          <p:nvPr/>
        </p:nvSpPr>
        <p:spPr>
          <a:xfrm>
            <a:off x="2323798" y="4494803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11</a:t>
            </a:r>
            <a:endParaRPr/>
          </a:p>
        </p:txBody>
      </p:sp>
      <p:sp>
        <p:nvSpPr>
          <p:cNvPr id="1018" name="Google Shape;1018;p36"/>
          <p:cNvSpPr/>
          <p:nvPr/>
        </p:nvSpPr>
        <p:spPr>
          <a:xfrm>
            <a:off x="2793991" y="4491994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18</a:t>
            </a:r>
            <a:endParaRPr/>
          </a:p>
        </p:txBody>
      </p:sp>
      <p:sp>
        <p:nvSpPr>
          <p:cNvPr id="1019" name="Google Shape;1019;p36"/>
          <p:cNvSpPr txBox="1"/>
          <p:nvPr/>
        </p:nvSpPr>
        <p:spPr>
          <a:xfrm>
            <a:off x="554673" y="418744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1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1020" name="Google Shape;1020;p36"/>
          <p:cNvSpPr txBox="1"/>
          <p:nvPr/>
        </p:nvSpPr>
        <p:spPr>
          <a:xfrm>
            <a:off x="1056470" y="418463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2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1021" name="Google Shape;1021;p36"/>
          <p:cNvSpPr txBox="1"/>
          <p:nvPr/>
        </p:nvSpPr>
        <p:spPr>
          <a:xfrm>
            <a:off x="1521571" y="4189723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3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1022" name="Google Shape;1022;p36"/>
          <p:cNvSpPr txBox="1"/>
          <p:nvPr/>
        </p:nvSpPr>
        <p:spPr>
          <a:xfrm>
            <a:off x="1945020" y="4189706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4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1023" name="Google Shape;1023;p36"/>
          <p:cNvSpPr txBox="1"/>
          <p:nvPr/>
        </p:nvSpPr>
        <p:spPr>
          <a:xfrm>
            <a:off x="2412145" y="418463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5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1024" name="Google Shape;1024;p36"/>
          <p:cNvSpPr txBox="1"/>
          <p:nvPr/>
        </p:nvSpPr>
        <p:spPr>
          <a:xfrm>
            <a:off x="2874432" y="4189706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6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1025" name="Google Shape;1025;p36"/>
          <p:cNvSpPr/>
          <p:nvPr/>
        </p:nvSpPr>
        <p:spPr>
          <a:xfrm>
            <a:off x="6480798" y="1109075"/>
            <a:ext cx="445800" cy="455400"/>
          </a:xfrm>
          <a:prstGeom prst="ellipse">
            <a:avLst/>
          </a:prstGeom>
          <a:solidFill>
            <a:srgbClr val="FF9900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1026" name="Google Shape;1026;p36"/>
          <p:cNvSpPr/>
          <p:nvPr/>
        </p:nvSpPr>
        <p:spPr>
          <a:xfrm>
            <a:off x="5588618" y="2134972"/>
            <a:ext cx="445800" cy="455400"/>
          </a:xfrm>
          <a:prstGeom prst="ellipse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7" name="Google Shape;1027;p36"/>
          <p:cNvSpPr/>
          <p:nvPr/>
        </p:nvSpPr>
        <p:spPr>
          <a:xfrm>
            <a:off x="7385072" y="2134972"/>
            <a:ext cx="445800" cy="455400"/>
          </a:xfrm>
          <a:prstGeom prst="ellipse">
            <a:avLst/>
          </a:prstGeom>
          <a:solidFill>
            <a:srgbClr val="A4C2F4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8" name="Google Shape;1028;p36"/>
          <p:cNvSpPr/>
          <p:nvPr/>
        </p:nvSpPr>
        <p:spPr>
          <a:xfrm>
            <a:off x="4997805" y="3345391"/>
            <a:ext cx="445800" cy="4554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9" name="Google Shape;1029;p36"/>
          <p:cNvSpPr/>
          <p:nvPr/>
        </p:nvSpPr>
        <p:spPr>
          <a:xfrm>
            <a:off x="6034708" y="3345391"/>
            <a:ext cx="445800" cy="4554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0" name="Google Shape;1030;p36"/>
          <p:cNvSpPr/>
          <p:nvPr/>
        </p:nvSpPr>
        <p:spPr>
          <a:xfrm>
            <a:off x="6938982" y="3345391"/>
            <a:ext cx="445800" cy="4554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031" name="Google Shape;1031;p36"/>
          <p:cNvCxnSpPr>
            <a:stCxn id="1025" idx="3"/>
            <a:endCxn id="1026" idx="7"/>
          </p:cNvCxnSpPr>
          <p:nvPr/>
        </p:nvCxnSpPr>
        <p:spPr>
          <a:xfrm flipH="1">
            <a:off x="5969184" y="1497783"/>
            <a:ext cx="576900" cy="703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32" name="Google Shape;1032;p36"/>
          <p:cNvCxnSpPr>
            <a:stCxn id="1026" idx="3"/>
            <a:endCxn id="1028" idx="0"/>
          </p:cNvCxnSpPr>
          <p:nvPr/>
        </p:nvCxnSpPr>
        <p:spPr>
          <a:xfrm flipH="1">
            <a:off x="5220704" y="2523680"/>
            <a:ext cx="433200" cy="821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33" name="Google Shape;1033;p36"/>
          <p:cNvCxnSpPr>
            <a:stCxn id="1026" idx="5"/>
            <a:endCxn id="1029" idx="0"/>
          </p:cNvCxnSpPr>
          <p:nvPr/>
        </p:nvCxnSpPr>
        <p:spPr>
          <a:xfrm>
            <a:off x="5969132" y="2523680"/>
            <a:ext cx="288600" cy="821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34" name="Google Shape;1034;p36"/>
          <p:cNvCxnSpPr>
            <a:stCxn id="1027" idx="3"/>
            <a:endCxn id="1030" idx="0"/>
          </p:cNvCxnSpPr>
          <p:nvPr/>
        </p:nvCxnSpPr>
        <p:spPr>
          <a:xfrm flipH="1">
            <a:off x="7161758" y="2523680"/>
            <a:ext cx="288600" cy="821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35" name="Google Shape;1035;p36"/>
          <p:cNvCxnSpPr>
            <a:stCxn id="1025" idx="5"/>
            <a:endCxn id="1027" idx="1"/>
          </p:cNvCxnSpPr>
          <p:nvPr/>
        </p:nvCxnSpPr>
        <p:spPr>
          <a:xfrm>
            <a:off x="6861312" y="1497783"/>
            <a:ext cx="588900" cy="703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36" name="Google Shape;1036;p36"/>
          <p:cNvSpPr txBox="1"/>
          <p:nvPr/>
        </p:nvSpPr>
        <p:spPr>
          <a:xfrm>
            <a:off x="6506528" y="1135963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25</a:t>
            </a:r>
            <a:endParaRPr/>
          </a:p>
        </p:txBody>
      </p:sp>
      <p:sp>
        <p:nvSpPr>
          <p:cNvPr id="1037" name="Google Shape;1037;p36"/>
          <p:cNvSpPr txBox="1"/>
          <p:nvPr/>
        </p:nvSpPr>
        <p:spPr>
          <a:xfrm>
            <a:off x="5592765" y="2161861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13</a:t>
            </a:r>
            <a:endParaRPr/>
          </a:p>
        </p:txBody>
      </p:sp>
      <p:sp>
        <p:nvSpPr>
          <p:cNvPr id="1038" name="Google Shape;1038;p36"/>
          <p:cNvSpPr txBox="1"/>
          <p:nvPr/>
        </p:nvSpPr>
        <p:spPr>
          <a:xfrm>
            <a:off x="4993375" y="3372280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10</a:t>
            </a:r>
            <a:endParaRPr/>
          </a:p>
        </p:txBody>
      </p:sp>
      <p:sp>
        <p:nvSpPr>
          <p:cNvPr id="1039" name="Google Shape;1039;p36"/>
          <p:cNvSpPr txBox="1"/>
          <p:nvPr/>
        </p:nvSpPr>
        <p:spPr>
          <a:xfrm>
            <a:off x="6073163" y="3372280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11</a:t>
            </a:r>
            <a:endParaRPr/>
          </a:p>
        </p:txBody>
      </p:sp>
      <p:sp>
        <p:nvSpPr>
          <p:cNvPr id="1040" name="Google Shape;1040;p36"/>
          <p:cNvSpPr txBox="1"/>
          <p:nvPr/>
        </p:nvSpPr>
        <p:spPr>
          <a:xfrm>
            <a:off x="7429672" y="2161861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22</a:t>
            </a:r>
            <a:endParaRPr/>
          </a:p>
        </p:txBody>
      </p:sp>
      <p:sp>
        <p:nvSpPr>
          <p:cNvPr id="1041" name="Google Shape;1041;p36"/>
          <p:cNvSpPr txBox="1"/>
          <p:nvPr/>
        </p:nvSpPr>
        <p:spPr>
          <a:xfrm>
            <a:off x="6966430" y="3372280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18</a:t>
            </a:r>
            <a:endParaRPr/>
          </a:p>
        </p:txBody>
      </p:sp>
      <p:sp>
        <p:nvSpPr>
          <p:cNvPr id="1042" name="Google Shape;1042;p36"/>
          <p:cNvSpPr/>
          <p:nvPr/>
        </p:nvSpPr>
        <p:spPr>
          <a:xfrm>
            <a:off x="5121025" y="4423100"/>
            <a:ext cx="466200" cy="308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25</a:t>
            </a:r>
            <a:endParaRPr/>
          </a:p>
        </p:txBody>
      </p:sp>
      <p:sp>
        <p:nvSpPr>
          <p:cNvPr id="1043" name="Google Shape;1043;p36"/>
          <p:cNvSpPr/>
          <p:nvPr/>
        </p:nvSpPr>
        <p:spPr>
          <a:xfrm>
            <a:off x="5578225" y="4423100"/>
            <a:ext cx="466200" cy="308100"/>
          </a:xfrm>
          <a:prstGeom prst="rect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13</a:t>
            </a:r>
            <a:endParaRPr/>
          </a:p>
        </p:txBody>
      </p:sp>
      <p:sp>
        <p:nvSpPr>
          <p:cNvPr id="1044" name="Google Shape;1044;p36"/>
          <p:cNvSpPr/>
          <p:nvPr/>
        </p:nvSpPr>
        <p:spPr>
          <a:xfrm>
            <a:off x="6048418" y="4420291"/>
            <a:ext cx="466200" cy="308100"/>
          </a:xfrm>
          <a:prstGeom prst="rect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22</a:t>
            </a:r>
            <a:endParaRPr/>
          </a:p>
        </p:txBody>
      </p:sp>
      <p:sp>
        <p:nvSpPr>
          <p:cNvPr id="1045" name="Google Shape;1045;p36"/>
          <p:cNvSpPr/>
          <p:nvPr/>
        </p:nvSpPr>
        <p:spPr>
          <a:xfrm>
            <a:off x="6514798" y="4418603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10</a:t>
            </a:r>
            <a:endParaRPr/>
          </a:p>
        </p:txBody>
      </p:sp>
      <p:sp>
        <p:nvSpPr>
          <p:cNvPr id="1046" name="Google Shape;1046;p36"/>
          <p:cNvSpPr/>
          <p:nvPr/>
        </p:nvSpPr>
        <p:spPr>
          <a:xfrm>
            <a:off x="6971998" y="4418603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11</a:t>
            </a:r>
            <a:endParaRPr/>
          </a:p>
        </p:txBody>
      </p:sp>
      <p:sp>
        <p:nvSpPr>
          <p:cNvPr id="1047" name="Google Shape;1047;p36"/>
          <p:cNvSpPr/>
          <p:nvPr/>
        </p:nvSpPr>
        <p:spPr>
          <a:xfrm>
            <a:off x="7442191" y="4415794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18</a:t>
            </a:r>
            <a:endParaRPr/>
          </a:p>
        </p:txBody>
      </p:sp>
      <p:sp>
        <p:nvSpPr>
          <p:cNvPr id="1048" name="Google Shape;1048;p36"/>
          <p:cNvSpPr txBox="1"/>
          <p:nvPr/>
        </p:nvSpPr>
        <p:spPr>
          <a:xfrm>
            <a:off x="5202873" y="411124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1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1049" name="Google Shape;1049;p36"/>
          <p:cNvSpPr txBox="1"/>
          <p:nvPr/>
        </p:nvSpPr>
        <p:spPr>
          <a:xfrm>
            <a:off x="5704670" y="410843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2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1050" name="Google Shape;1050;p36"/>
          <p:cNvSpPr txBox="1"/>
          <p:nvPr/>
        </p:nvSpPr>
        <p:spPr>
          <a:xfrm>
            <a:off x="6169771" y="4113523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3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1051" name="Google Shape;1051;p36"/>
          <p:cNvSpPr txBox="1"/>
          <p:nvPr/>
        </p:nvSpPr>
        <p:spPr>
          <a:xfrm>
            <a:off x="6593220" y="4113506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4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1052" name="Google Shape;1052;p36"/>
          <p:cNvSpPr txBox="1"/>
          <p:nvPr/>
        </p:nvSpPr>
        <p:spPr>
          <a:xfrm>
            <a:off x="7060345" y="410843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5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1053" name="Google Shape;1053;p36"/>
          <p:cNvSpPr txBox="1"/>
          <p:nvPr/>
        </p:nvSpPr>
        <p:spPr>
          <a:xfrm>
            <a:off x="7522632" y="4113506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6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1054" name="Google Shape;1054;p36"/>
          <p:cNvSpPr/>
          <p:nvPr/>
        </p:nvSpPr>
        <p:spPr>
          <a:xfrm>
            <a:off x="3964680" y="2326427"/>
            <a:ext cx="432900" cy="2250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5" name="Google Shape;1055;p36"/>
          <p:cNvSpPr/>
          <p:nvPr/>
        </p:nvSpPr>
        <p:spPr>
          <a:xfrm rot="1465301">
            <a:off x="6926454" y="1954059"/>
            <a:ext cx="957797" cy="2072135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6" name="Google Shape;1056;p36"/>
          <p:cNvSpPr txBox="1"/>
          <p:nvPr/>
        </p:nvSpPr>
        <p:spPr>
          <a:xfrm>
            <a:off x="7143225" y="2811538"/>
            <a:ext cx="2043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A86E8"/>
                </a:solidFill>
              </a:rPr>
              <a:t>Try to </a:t>
            </a:r>
            <a:r>
              <a:rPr lang="en" sz="1800">
                <a:solidFill>
                  <a:srgbClr val="4A86E8"/>
                </a:solidFill>
              </a:rPr>
              <a:t>adjust</a:t>
            </a:r>
            <a:endParaRPr/>
          </a:p>
        </p:txBody>
      </p:sp>
      <p:sp>
        <p:nvSpPr>
          <p:cNvPr id="1057" name="Google Shape;1057;p36"/>
          <p:cNvSpPr/>
          <p:nvPr/>
        </p:nvSpPr>
        <p:spPr>
          <a:xfrm rot="8244418">
            <a:off x="7240198" y="778155"/>
            <a:ext cx="409139" cy="1467900"/>
          </a:xfrm>
          <a:prstGeom prst="curvedRightArrow">
            <a:avLst>
              <a:gd fmla="val 25000" name="adj1"/>
              <a:gd fmla="val 50000" name="adj2"/>
              <a:gd fmla="val 25000" name="adj3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1" name="Shape 1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2" name="Google Shape;1062;p37"/>
          <p:cNvSpPr txBox="1"/>
          <p:nvPr>
            <p:ph type="title"/>
          </p:nvPr>
        </p:nvSpPr>
        <p:spPr>
          <a:xfrm>
            <a:off x="114200" y="2470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Deletion from an existing heap</a:t>
            </a:r>
            <a:endParaRPr>
              <a:solidFill>
                <a:schemeClr val="accent1"/>
              </a:solidFill>
            </a:endParaRPr>
          </a:p>
        </p:txBody>
      </p:sp>
      <p:cxnSp>
        <p:nvCxnSpPr>
          <p:cNvPr id="1063" name="Google Shape;1063;p37"/>
          <p:cNvCxnSpPr/>
          <p:nvPr/>
        </p:nvCxnSpPr>
        <p:spPr>
          <a:xfrm flipH="1" rot="10800000">
            <a:off x="9875" y="819700"/>
            <a:ext cx="9153900" cy="78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64" name="Google Shape;1064;p37"/>
          <p:cNvSpPr/>
          <p:nvPr/>
        </p:nvSpPr>
        <p:spPr>
          <a:xfrm>
            <a:off x="1908798" y="1109075"/>
            <a:ext cx="445800" cy="455400"/>
          </a:xfrm>
          <a:prstGeom prst="ellipse">
            <a:avLst/>
          </a:prstGeom>
          <a:solidFill>
            <a:srgbClr val="FF9900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1065" name="Google Shape;1065;p37"/>
          <p:cNvSpPr/>
          <p:nvPr/>
        </p:nvSpPr>
        <p:spPr>
          <a:xfrm>
            <a:off x="1016618" y="2134972"/>
            <a:ext cx="445800" cy="455400"/>
          </a:xfrm>
          <a:prstGeom prst="ellipse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6" name="Google Shape;1066;p37"/>
          <p:cNvSpPr/>
          <p:nvPr/>
        </p:nvSpPr>
        <p:spPr>
          <a:xfrm>
            <a:off x="2813072" y="2134972"/>
            <a:ext cx="445800" cy="455400"/>
          </a:xfrm>
          <a:prstGeom prst="ellipse">
            <a:avLst/>
          </a:prstGeom>
          <a:solidFill>
            <a:srgbClr val="A4C2F4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7" name="Google Shape;1067;p37"/>
          <p:cNvSpPr/>
          <p:nvPr/>
        </p:nvSpPr>
        <p:spPr>
          <a:xfrm>
            <a:off x="425805" y="3345391"/>
            <a:ext cx="445800" cy="4554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8" name="Google Shape;1068;p37"/>
          <p:cNvSpPr/>
          <p:nvPr/>
        </p:nvSpPr>
        <p:spPr>
          <a:xfrm>
            <a:off x="1462708" y="3345391"/>
            <a:ext cx="445800" cy="4554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9" name="Google Shape;1069;p37"/>
          <p:cNvSpPr/>
          <p:nvPr/>
        </p:nvSpPr>
        <p:spPr>
          <a:xfrm>
            <a:off x="2366982" y="3345391"/>
            <a:ext cx="445800" cy="4554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070" name="Google Shape;1070;p37"/>
          <p:cNvCxnSpPr>
            <a:stCxn id="1064" idx="3"/>
            <a:endCxn id="1065" idx="7"/>
          </p:cNvCxnSpPr>
          <p:nvPr/>
        </p:nvCxnSpPr>
        <p:spPr>
          <a:xfrm flipH="1">
            <a:off x="1397184" y="1497783"/>
            <a:ext cx="576900" cy="703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71" name="Google Shape;1071;p37"/>
          <p:cNvCxnSpPr>
            <a:stCxn id="1065" idx="3"/>
            <a:endCxn id="1067" idx="0"/>
          </p:cNvCxnSpPr>
          <p:nvPr/>
        </p:nvCxnSpPr>
        <p:spPr>
          <a:xfrm flipH="1">
            <a:off x="648704" y="2523680"/>
            <a:ext cx="433200" cy="821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72" name="Google Shape;1072;p37"/>
          <p:cNvCxnSpPr>
            <a:stCxn id="1065" idx="5"/>
            <a:endCxn id="1068" idx="0"/>
          </p:cNvCxnSpPr>
          <p:nvPr/>
        </p:nvCxnSpPr>
        <p:spPr>
          <a:xfrm>
            <a:off x="1397132" y="2523680"/>
            <a:ext cx="288600" cy="821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73" name="Google Shape;1073;p37"/>
          <p:cNvCxnSpPr>
            <a:stCxn id="1066" idx="3"/>
            <a:endCxn id="1069" idx="0"/>
          </p:cNvCxnSpPr>
          <p:nvPr/>
        </p:nvCxnSpPr>
        <p:spPr>
          <a:xfrm flipH="1">
            <a:off x="2589758" y="2523680"/>
            <a:ext cx="288600" cy="821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74" name="Google Shape;1074;p37"/>
          <p:cNvCxnSpPr>
            <a:stCxn id="1064" idx="5"/>
            <a:endCxn id="1066" idx="1"/>
          </p:cNvCxnSpPr>
          <p:nvPr/>
        </p:nvCxnSpPr>
        <p:spPr>
          <a:xfrm>
            <a:off x="2289312" y="1497783"/>
            <a:ext cx="588900" cy="703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75" name="Google Shape;1075;p37"/>
          <p:cNvSpPr txBox="1"/>
          <p:nvPr/>
        </p:nvSpPr>
        <p:spPr>
          <a:xfrm>
            <a:off x="1934528" y="1135963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25</a:t>
            </a:r>
            <a:endParaRPr/>
          </a:p>
        </p:txBody>
      </p:sp>
      <p:sp>
        <p:nvSpPr>
          <p:cNvPr id="1076" name="Google Shape;1076;p37"/>
          <p:cNvSpPr txBox="1"/>
          <p:nvPr/>
        </p:nvSpPr>
        <p:spPr>
          <a:xfrm>
            <a:off x="1020765" y="2161861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13</a:t>
            </a:r>
            <a:endParaRPr/>
          </a:p>
        </p:txBody>
      </p:sp>
      <p:sp>
        <p:nvSpPr>
          <p:cNvPr id="1077" name="Google Shape;1077;p37"/>
          <p:cNvSpPr txBox="1"/>
          <p:nvPr/>
        </p:nvSpPr>
        <p:spPr>
          <a:xfrm>
            <a:off x="421375" y="3372280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10</a:t>
            </a:r>
            <a:endParaRPr/>
          </a:p>
        </p:txBody>
      </p:sp>
      <p:sp>
        <p:nvSpPr>
          <p:cNvPr id="1078" name="Google Shape;1078;p37"/>
          <p:cNvSpPr txBox="1"/>
          <p:nvPr/>
        </p:nvSpPr>
        <p:spPr>
          <a:xfrm>
            <a:off x="1501163" y="3372280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11</a:t>
            </a:r>
            <a:endParaRPr/>
          </a:p>
        </p:txBody>
      </p:sp>
      <p:sp>
        <p:nvSpPr>
          <p:cNvPr id="1079" name="Google Shape;1079;p37"/>
          <p:cNvSpPr txBox="1"/>
          <p:nvPr/>
        </p:nvSpPr>
        <p:spPr>
          <a:xfrm>
            <a:off x="2857672" y="2161861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22</a:t>
            </a:r>
            <a:endParaRPr/>
          </a:p>
        </p:txBody>
      </p:sp>
      <p:sp>
        <p:nvSpPr>
          <p:cNvPr id="1080" name="Google Shape;1080;p37"/>
          <p:cNvSpPr txBox="1"/>
          <p:nvPr/>
        </p:nvSpPr>
        <p:spPr>
          <a:xfrm>
            <a:off x="2394430" y="3372280"/>
            <a:ext cx="45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18</a:t>
            </a:r>
            <a:endParaRPr/>
          </a:p>
        </p:txBody>
      </p:sp>
      <p:sp>
        <p:nvSpPr>
          <p:cNvPr id="1081" name="Google Shape;1081;p37"/>
          <p:cNvSpPr/>
          <p:nvPr/>
        </p:nvSpPr>
        <p:spPr>
          <a:xfrm>
            <a:off x="549025" y="4423100"/>
            <a:ext cx="466200" cy="308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25</a:t>
            </a:r>
            <a:endParaRPr/>
          </a:p>
        </p:txBody>
      </p:sp>
      <p:sp>
        <p:nvSpPr>
          <p:cNvPr id="1082" name="Google Shape;1082;p37"/>
          <p:cNvSpPr/>
          <p:nvPr/>
        </p:nvSpPr>
        <p:spPr>
          <a:xfrm>
            <a:off x="1006225" y="4423100"/>
            <a:ext cx="466200" cy="308100"/>
          </a:xfrm>
          <a:prstGeom prst="rect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13</a:t>
            </a:r>
            <a:endParaRPr/>
          </a:p>
        </p:txBody>
      </p:sp>
      <p:sp>
        <p:nvSpPr>
          <p:cNvPr id="1083" name="Google Shape;1083;p37"/>
          <p:cNvSpPr/>
          <p:nvPr/>
        </p:nvSpPr>
        <p:spPr>
          <a:xfrm>
            <a:off x="1476418" y="4420291"/>
            <a:ext cx="466200" cy="308100"/>
          </a:xfrm>
          <a:prstGeom prst="rect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22</a:t>
            </a:r>
            <a:endParaRPr/>
          </a:p>
        </p:txBody>
      </p:sp>
      <p:sp>
        <p:nvSpPr>
          <p:cNvPr id="1084" name="Google Shape;1084;p37"/>
          <p:cNvSpPr/>
          <p:nvPr/>
        </p:nvSpPr>
        <p:spPr>
          <a:xfrm>
            <a:off x="1942798" y="4418603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10</a:t>
            </a:r>
            <a:endParaRPr/>
          </a:p>
        </p:txBody>
      </p:sp>
      <p:sp>
        <p:nvSpPr>
          <p:cNvPr id="1085" name="Google Shape;1085;p37"/>
          <p:cNvSpPr/>
          <p:nvPr/>
        </p:nvSpPr>
        <p:spPr>
          <a:xfrm>
            <a:off x="2399998" y="4418603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11</a:t>
            </a:r>
            <a:endParaRPr/>
          </a:p>
        </p:txBody>
      </p:sp>
      <p:sp>
        <p:nvSpPr>
          <p:cNvPr id="1086" name="Google Shape;1086;p37"/>
          <p:cNvSpPr/>
          <p:nvPr/>
        </p:nvSpPr>
        <p:spPr>
          <a:xfrm>
            <a:off x="2870191" y="4415794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18</a:t>
            </a:r>
            <a:endParaRPr/>
          </a:p>
        </p:txBody>
      </p:sp>
      <p:sp>
        <p:nvSpPr>
          <p:cNvPr id="1087" name="Google Shape;1087;p37"/>
          <p:cNvSpPr txBox="1"/>
          <p:nvPr/>
        </p:nvSpPr>
        <p:spPr>
          <a:xfrm>
            <a:off x="630873" y="411124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1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1088" name="Google Shape;1088;p37"/>
          <p:cNvSpPr txBox="1"/>
          <p:nvPr/>
        </p:nvSpPr>
        <p:spPr>
          <a:xfrm>
            <a:off x="1132670" y="410843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2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1089" name="Google Shape;1089;p37"/>
          <p:cNvSpPr txBox="1"/>
          <p:nvPr/>
        </p:nvSpPr>
        <p:spPr>
          <a:xfrm>
            <a:off x="1597771" y="4113523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3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1090" name="Google Shape;1090;p37"/>
          <p:cNvSpPr txBox="1"/>
          <p:nvPr/>
        </p:nvSpPr>
        <p:spPr>
          <a:xfrm>
            <a:off x="2021220" y="4113506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4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1091" name="Google Shape;1091;p37"/>
          <p:cNvSpPr txBox="1"/>
          <p:nvPr/>
        </p:nvSpPr>
        <p:spPr>
          <a:xfrm>
            <a:off x="2488345" y="4108431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5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1092" name="Google Shape;1092;p37"/>
          <p:cNvSpPr txBox="1"/>
          <p:nvPr/>
        </p:nvSpPr>
        <p:spPr>
          <a:xfrm>
            <a:off x="2950632" y="4113506"/>
            <a:ext cx="391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0000"/>
                </a:solidFill>
              </a:rPr>
              <a:t>6</a:t>
            </a:r>
            <a:endParaRPr sz="700">
              <a:solidFill>
                <a:srgbClr val="FF0000"/>
              </a:solidFill>
            </a:endParaRPr>
          </a:p>
        </p:txBody>
      </p:sp>
      <p:sp>
        <p:nvSpPr>
          <p:cNvPr id="1093" name="Google Shape;1093;p37"/>
          <p:cNvSpPr txBox="1"/>
          <p:nvPr/>
        </p:nvSpPr>
        <p:spPr>
          <a:xfrm>
            <a:off x="4097875" y="1955200"/>
            <a:ext cx="4186800" cy="10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In deletion, adjustment is done </a:t>
            </a:r>
            <a:r>
              <a:rPr lang="en" sz="1800">
                <a:solidFill>
                  <a:srgbClr val="FF0000"/>
                </a:solidFill>
              </a:rPr>
              <a:t>downward </a:t>
            </a:r>
            <a:r>
              <a:rPr lang="en" sz="1800">
                <a:solidFill>
                  <a:schemeClr val="dk2"/>
                </a:solidFill>
              </a:rPr>
              <a:t>i.e., towards the leaf nodes </a:t>
            </a:r>
            <a:endParaRPr/>
          </a:p>
        </p:txBody>
      </p:sp>
      <p:cxnSp>
        <p:nvCxnSpPr>
          <p:cNvPr id="1094" name="Google Shape;1094;p37"/>
          <p:cNvCxnSpPr/>
          <p:nvPr/>
        </p:nvCxnSpPr>
        <p:spPr>
          <a:xfrm flipH="1">
            <a:off x="4097875" y="1342100"/>
            <a:ext cx="9900" cy="27156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095" name="Google Shape;1095;p37"/>
          <p:cNvSpPr txBox="1"/>
          <p:nvPr/>
        </p:nvSpPr>
        <p:spPr>
          <a:xfrm>
            <a:off x="4074875" y="3243175"/>
            <a:ext cx="4713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Time complexity for deletion is </a:t>
            </a:r>
            <a:r>
              <a:rPr b="1" lang="en" sz="1800">
                <a:solidFill>
                  <a:srgbClr val="FF0000"/>
                </a:solidFill>
              </a:rPr>
              <a:t>O(log n)</a:t>
            </a:r>
            <a:endParaRPr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9" name="Shape 1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Google Shape;1100;p38"/>
          <p:cNvSpPr txBox="1"/>
          <p:nvPr>
            <p:ph type="title"/>
          </p:nvPr>
        </p:nvSpPr>
        <p:spPr>
          <a:xfrm>
            <a:off x="0" y="2470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Heapify Procedure</a:t>
            </a:r>
            <a:endParaRPr>
              <a:solidFill>
                <a:schemeClr val="accent1"/>
              </a:solidFill>
            </a:endParaRPr>
          </a:p>
        </p:txBody>
      </p:sp>
      <p:cxnSp>
        <p:nvCxnSpPr>
          <p:cNvPr id="1101" name="Google Shape;1101;p38"/>
          <p:cNvCxnSpPr/>
          <p:nvPr/>
        </p:nvCxnSpPr>
        <p:spPr>
          <a:xfrm flipH="1" rot="10800000">
            <a:off x="9875" y="819700"/>
            <a:ext cx="9153900" cy="78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02" name="Google Shape;1102;p38"/>
          <p:cNvSpPr txBox="1"/>
          <p:nvPr/>
        </p:nvSpPr>
        <p:spPr>
          <a:xfrm>
            <a:off x="86075" y="1077300"/>
            <a:ext cx="8775300" cy="17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 u="sng">
                <a:solidFill>
                  <a:srgbClr val="FF0000"/>
                </a:solidFill>
              </a:rPr>
              <a:t>Heapify</a:t>
            </a:r>
            <a:r>
              <a:rPr lang="en" sz="1800">
                <a:solidFill>
                  <a:schemeClr val="dk2"/>
                </a:solidFill>
              </a:rPr>
              <a:t> is a procedure that</a:t>
            </a:r>
            <a:r>
              <a:rPr b="1" lang="en" sz="1800">
                <a:solidFill>
                  <a:schemeClr val="accent1"/>
                </a:solidFill>
              </a:rPr>
              <a:t> converts a subtree into a heap</a:t>
            </a:r>
            <a:endParaRPr b="1" sz="1800">
              <a:solidFill>
                <a:schemeClr val="accent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</a:pPr>
            <a:r>
              <a:rPr lang="en" sz="1800">
                <a:solidFill>
                  <a:schemeClr val="dk2"/>
                </a:solidFill>
              </a:rPr>
              <a:t>When heapify is called on a node, it ensures that the subtree rooted at that node follows the heap property. 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	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103" name="Google Shape;1103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86650" y="2872750"/>
            <a:ext cx="3230600" cy="20253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4" name="Google Shape;1104;p38"/>
          <p:cNvSpPr txBox="1"/>
          <p:nvPr/>
        </p:nvSpPr>
        <p:spPr>
          <a:xfrm>
            <a:off x="473750" y="268662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MAX-HEAPIFY (A, 2)</a:t>
            </a:r>
            <a:endParaRPr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8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9" name="Google Shape;1109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025" y="-3800"/>
            <a:ext cx="3230600" cy="202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0" name="Google Shape;1110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55650" y="21850"/>
            <a:ext cx="3707632" cy="207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1" name="Google Shape;1111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46650" y="3012128"/>
            <a:ext cx="3433624" cy="1962071"/>
          </a:xfrm>
          <a:prstGeom prst="rect">
            <a:avLst/>
          </a:prstGeom>
          <a:noFill/>
          <a:ln>
            <a:noFill/>
          </a:ln>
        </p:spPr>
      </p:pic>
      <p:sp>
        <p:nvSpPr>
          <p:cNvPr id="1112" name="Google Shape;1112;p39"/>
          <p:cNvSpPr/>
          <p:nvPr/>
        </p:nvSpPr>
        <p:spPr>
          <a:xfrm>
            <a:off x="3990055" y="1006702"/>
            <a:ext cx="432900" cy="2250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3" name="Google Shape;1113;p39"/>
          <p:cNvSpPr/>
          <p:nvPr/>
        </p:nvSpPr>
        <p:spPr>
          <a:xfrm rot="5400000">
            <a:off x="6900305" y="2394202"/>
            <a:ext cx="432900" cy="2250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14" name="Google Shape;1114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6975" y="2224675"/>
            <a:ext cx="3852091" cy="2817201"/>
          </a:xfrm>
          <a:prstGeom prst="rect">
            <a:avLst/>
          </a:prstGeom>
          <a:noFill/>
          <a:ln>
            <a:noFill/>
          </a:ln>
        </p:spPr>
      </p:pic>
      <p:sp>
        <p:nvSpPr>
          <p:cNvPr id="1115" name="Google Shape;1115;p39"/>
          <p:cNvSpPr txBox="1"/>
          <p:nvPr/>
        </p:nvSpPr>
        <p:spPr>
          <a:xfrm>
            <a:off x="171375" y="2138625"/>
            <a:ext cx="6731100" cy="289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950">
                <a:solidFill>
                  <a:srgbClr val="0000FF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def</a:t>
            </a:r>
            <a:r>
              <a:rPr b="1" lang="en" sz="950">
                <a:solidFill>
                  <a:schemeClr val="dk1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1" lang="en" sz="950">
                <a:solidFill>
                  <a:srgbClr val="FF0000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heapify(arr, n, i)</a:t>
            </a:r>
            <a:r>
              <a:rPr b="1" lang="en" sz="950">
                <a:solidFill>
                  <a:schemeClr val="dk1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:</a:t>
            </a:r>
            <a:endParaRPr b="1" sz="950">
              <a:solidFill>
                <a:schemeClr val="dk1"/>
              </a:solidFill>
              <a:highlight>
                <a:srgbClr val="F7F7F7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950">
                <a:solidFill>
                  <a:schemeClr val="dk1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   largest = i  </a:t>
            </a:r>
            <a:r>
              <a:rPr b="1" lang="en" sz="950">
                <a:solidFill>
                  <a:srgbClr val="008000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# Initialize the largest as  current root</a:t>
            </a:r>
            <a:endParaRPr b="1" sz="950">
              <a:solidFill>
                <a:srgbClr val="008000"/>
              </a:solidFill>
              <a:highlight>
                <a:srgbClr val="F7F7F7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950">
                <a:solidFill>
                  <a:schemeClr val="dk1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   left = </a:t>
            </a:r>
            <a:r>
              <a:rPr b="1" lang="en" sz="950">
                <a:solidFill>
                  <a:srgbClr val="116644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2</a:t>
            </a:r>
            <a:r>
              <a:rPr b="1" lang="en" sz="950">
                <a:solidFill>
                  <a:schemeClr val="dk1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 * i + </a:t>
            </a:r>
            <a:r>
              <a:rPr b="1" lang="en" sz="950">
                <a:solidFill>
                  <a:srgbClr val="116644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1</a:t>
            </a:r>
            <a:r>
              <a:rPr b="1" lang="en" sz="950">
                <a:solidFill>
                  <a:schemeClr val="dk1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b="1" lang="en" sz="950">
                <a:solidFill>
                  <a:srgbClr val="008000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# Left child index</a:t>
            </a:r>
            <a:endParaRPr b="1" sz="950">
              <a:solidFill>
                <a:srgbClr val="008000"/>
              </a:solidFill>
              <a:highlight>
                <a:srgbClr val="F7F7F7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50">
                <a:solidFill>
                  <a:schemeClr val="dk1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   right = </a:t>
            </a:r>
            <a:r>
              <a:rPr b="1" lang="en" sz="950">
                <a:solidFill>
                  <a:srgbClr val="116644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2</a:t>
            </a:r>
            <a:r>
              <a:rPr b="1" lang="en" sz="950">
                <a:solidFill>
                  <a:schemeClr val="dk1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 * i + </a:t>
            </a:r>
            <a:r>
              <a:rPr b="1" lang="en" sz="950">
                <a:solidFill>
                  <a:srgbClr val="116644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2</a:t>
            </a:r>
            <a:r>
              <a:rPr b="1" lang="en" sz="950">
                <a:solidFill>
                  <a:schemeClr val="dk1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b="1" lang="en" sz="950">
                <a:solidFill>
                  <a:srgbClr val="008000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# Right child index</a:t>
            </a:r>
            <a:endParaRPr b="1" sz="950">
              <a:solidFill>
                <a:srgbClr val="008000"/>
              </a:solidFill>
              <a:highlight>
                <a:srgbClr val="F7F7F7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950">
              <a:solidFill>
                <a:srgbClr val="008000"/>
              </a:solidFill>
              <a:highlight>
                <a:srgbClr val="F7F7F7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950">
                <a:solidFill>
                  <a:schemeClr val="dk1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   </a:t>
            </a:r>
            <a:r>
              <a:rPr b="1" lang="en" sz="950">
                <a:solidFill>
                  <a:srgbClr val="008000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# If the left child exists and is greater than the root</a:t>
            </a:r>
            <a:endParaRPr b="1" sz="950">
              <a:solidFill>
                <a:srgbClr val="008000"/>
              </a:solidFill>
              <a:highlight>
                <a:srgbClr val="F7F7F7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950">
                <a:solidFill>
                  <a:schemeClr val="dk1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   </a:t>
            </a:r>
            <a:r>
              <a:rPr b="1" lang="en" sz="950">
                <a:solidFill>
                  <a:srgbClr val="AF00DB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if</a:t>
            </a:r>
            <a:r>
              <a:rPr b="1" lang="en" sz="950">
                <a:solidFill>
                  <a:schemeClr val="dk1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 left &lt; n </a:t>
            </a:r>
            <a:r>
              <a:rPr b="1" lang="en" sz="950">
                <a:solidFill>
                  <a:srgbClr val="0000FF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and</a:t>
            </a:r>
            <a:r>
              <a:rPr b="1" lang="en" sz="950">
                <a:solidFill>
                  <a:schemeClr val="dk1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 arr[left] &gt; arr[largest]:</a:t>
            </a:r>
            <a:endParaRPr b="1" sz="950">
              <a:solidFill>
                <a:schemeClr val="dk1"/>
              </a:solidFill>
              <a:highlight>
                <a:srgbClr val="F7F7F7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50">
                <a:solidFill>
                  <a:schemeClr val="dk1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       largest = left</a:t>
            </a:r>
            <a:endParaRPr b="1" sz="950">
              <a:solidFill>
                <a:schemeClr val="dk1"/>
              </a:solidFill>
              <a:highlight>
                <a:srgbClr val="F7F7F7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950">
              <a:solidFill>
                <a:schemeClr val="dk1"/>
              </a:solidFill>
              <a:highlight>
                <a:srgbClr val="F7F7F7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950">
                <a:solidFill>
                  <a:schemeClr val="dk1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   </a:t>
            </a:r>
            <a:r>
              <a:rPr b="1" lang="en" sz="950">
                <a:solidFill>
                  <a:srgbClr val="008000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# If the right child exists and is greater than the largest so far</a:t>
            </a:r>
            <a:endParaRPr b="1" sz="950">
              <a:solidFill>
                <a:srgbClr val="008000"/>
              </a:solidFill>
              <a:highlight>
                <a:srgbClr val="F7F7F7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950">
                <a:solidFill>
                  <a:schemeClr val="dk1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   </a:t>
            </a:r>
            <a:r>
              <a:rPr b="1" lang="en" sz="950">
                <a:solidFill>
                  <a:srgbClr val="AF00DB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if</a:t>
            </a:r>
            <a:r>
              <a:rPr b="1" lang="en" sz="950">
                <a:solidFill>
                  <a:schemeClr val="dk1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 right &lt; n </a:t>
            </a:r>
            <a:r>
              <a:rPr b="1" lang="en" sz="950">
                <a:solidFill>
                  <a:srgbClr val="0000FF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and</a:t>
            </a:r>
            <a:r>
              <a:rPr b="1" lang="en" sz="950">
                <a:solidFill>
                  <a:schemeClr val="dk1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 arr[right] &gt; arr[largest]:</a:t>
            </a:r>
            <a:endParaRPr b="1" sz="950">
              <a:solidFill>
                <a:schemeClr val="dk1"/>
              </a:solidFill>
              <a:highlight>
                <a:srgbClr val="F7F7F7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950">
                <a:solidFill>
                  <a:schemeClr val="dk1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       largest = right</a:t>
            </a:r>
            <a:endParaRPr b="1" sz="950">
              <a:solidFill>
                <a:schemeClr val="dk1"/>
              </a:solidFill>
              <a:highlight>
                <a:srgbClr val="F7F7F7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50">
                <a:solidFill>
                  <a:schemeClr val="dk1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   </a:t>
            </a:r>
            <a:r>
              <a:rPr b="1" lang="en" sz="950">
                <a:solidFill>
                  <a:srgbClr val="008000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# If the largest is not the root</a:t>
            </a:r>
            <a:endParaRPr b="1" sz="950">
              <a:solidFill>
                <a:srgbClr val="008000"/>
              </a:solidFill>
              <a:highlight>
                <a:srgbClr val="F7F7F7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950">
              <a:solidFill>
                <a:srgbClr val="008000"/>
              </a:solidFill>
              <a:highlight>
                <a:srgbClr val="F7F7F7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950">
                <a:solidFill>
                  <a:schemeClr val="dk1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   </a:t>
            </a:r>
            <a:r>
              <a:rPr b="1" lang="en" sz="950">
                <a:solidFill>
                  <a:srgbClr val="AF00DB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if</a:t>
            </a:r>
            <a:r>
              <a:rPr b="1" lang="en" sz="950">
                <a:solidFill>
                  <a:schemeClr val="dk1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 largest != i:</a:t>
            </a:r>
            <a:endParaRPr b="1" sz="950">
              <a:solidFill>
                <a:schemeClr val="dk1"/>
              </a:solidFill>
              <a:highlight>
                <a:srgbClr val="F7F7F7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950">
                <a:solidFill>
                  <a:schemeClr val="dk1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       </a:t>
            </a:r>
            <a:r>
              <a:rPr b="1" lang="en" sz="950">
                <a:solidFill>
                  <a:srgbClr val="008000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# Swap the root with the largest child</a:t>
            </a:r>
            <a:endParaRPr b="1" sz="950">
              <a:solidFill>
                <a:srgbClr val="008000"/>
              </a:solidFill>
              <a:highlight>
                <a:srgbClr val="F7F7F7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950">
                <a:solidFill>
                  <a:schemeClr val="dk1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       arr[i], arr[largest] = arr[largest], arr[i]</a:t>
            </a:r>
            <a:endParaRPr b="1" sz="950">
              <a:solidFill>
                <a:schemeClr val="dk1"/>
              </a:solidFill>
              <a:highlight>
                <a:srgbClr val="F7F7F7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950">
                <a:solidFill>
                  <a:schemeClr val="dk1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       </a:t>
            </a:r>
            <a:r>
              <a:rPr b="1" lang="en" sz="950">
                <a:solidFill>
                  <a:srgbClr val="008000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# Recursively heapify the affected subtree</a:t>
            </a:r>
            <a:endParaRPr b="1" sz="950">
              <a:solidFill>
                <a:srgbClr val="008000"/>
              </a:solidFill>
              <a:highlight>
                <a:srgbClr val="F7F7F7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50">
                <a:solidFill>
                  <a:schemeClr val="dk1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       </a:t>
            </a:r>
            <a:r>
              <a:rPr b="1" lang="en" sz="950">
                <a:solidFill>
                  <a:srgbClr val="FF0000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heapify(arr, n, largest)</a:t>
            </a:r>
            <a:endParaRPr b="1" sz="900">
              <a:solidFill>
                <a:schemeClr val="dk2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1116" name="Google Shape;1116;p39"/>
          <p:cNvSpPr/>
          <p:nvPr/>
        </p:nvSpPr>
        <p:spPr>
          <a:xfrm>
            <a:off x="4489750" y="2330550"/>
            <a:ext cx="267300" cy="1823400"/>
          </a:xfrm>
          <a:prstGeom prst="rightBrace">
            <a:avLst>
              <a:gd fmla="val 50000" name="adj1"/>
              <a:gd fmla="val 50000" name="adj2"/>
            </a:avLst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7" name="Google Shape;1117;p39"/>
          <p:cNvSpPr txBox="1"/>
          <p:nvPr/>
        </p:nvSpPr>
        <p:spPr>
          <a:xfrm>
            <a:off x="4757050" y="2806025"/>
            <a:ext cx="4252200" cy="3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Finding the largest among three nodes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118" name="Google Shape;1118;p39"/>
          <p:cNvSpPr/>
          <p:nvPr/>
        </p:nvSpPr>
        <p:spPr>
          <a:xfrm>
            <a:off x="4222450" y="4354875"/>
            <a:ext cx="267300" cy="687000"/>
          </a:xfrm>
          <a:prstGeom prst="rightBrace">
            <a:avLst>
              <a:gd fmla="val 50000" name="adj1"/>
              <a:gd fmla="val 52878" name="adj2"/>
            </a:avLst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9" name="Google Shape;1119;p39"/>
          <p:cNvSpPr txBox="1"/>
          <p:nvPr/>
        </p:nvSpPr>
        <p:spPr>
          <a:xfrm>
            <a:off x="4623125" y="4517925"/>
            <a:ext cx="1306200" cy="3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Swapping</a:t>
            </a:r>
            <a:r>
              <a:rPr lang="en" sz="1800">
                <a:solidFill>
                  <a:schemeClr val="dk2"/>
                </a:solidFill>
              </a:rPr>
              <a:t> 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3" name="Shape 1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4" name="Google Shape;1124;p40"/>
          <p:cNvSpPr txBox="1"/>
          <p:nvPr>
            <p:ph type="title"/>
          </p:nvPr>
        </p:nvSpPr>
        <p:spPr>
          <a:xfrm>
            <a:off x="0" y="2470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Building a </a:t>
            </a:r>
            <a:r>
              <a:rPr lang="en">
                <a:solidFill>
                  <a:schemeClr val="accent1"/>
                </a:solidFill>
              </a:rPr>
              <a:t>Heap</a:t>
            </a:r>
            <a:endParaRPr>
              <a:solidFill>
                <a:schemeClr val="accent1"/>
              </a:solidFill>
            </a:endParaRPr>
          </a:p>
        </p:txBody>
      </p:sp>
      <p:cxnSp>
        <p:nvCxnSpPr>
          <p:cNvPr id="1125" name="Google Shape;1125;p40"/>
          <p:cNvCxnSpPr/>
          <p:nvPr/>
        </p:nvCxnSpPr>
        <p:spPr>
          <a:xfrm flipH="1" rot="10800000">
            <a:off x="9875" y="819700"/>
            <a:ext cx="9153900" cy="78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126" name="Google Shape;1126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3875" y="1294750"/>
            <a:ext cx="2898900" cy="133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7" name="Google Shape;1127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1170825"/>
            <a:ext cx="3865557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8" name="Google Shape;1128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31775" y="2463575"/>
            <a:ext cx="3372875" cy="2004175"/>
          </a:xfrm>
          <a:prstGeom prst="rect">
            <a:avLst/>
          </a:prstGeom>
          <a:noFill/>
          <a:ln>
            <a:noFill/>
          </a:ln>
        </p:spPr>
      </p:pic>
      <p:sp>
        <p:nvSpPr>
          <p:cNvPr id="1129" name="Google Shape;1129;p40"/>
          <p:cNvSpPr txBox="1"/>
          <p:nvPr/>
        </p:nvSpPr>
        <p:spPr>
          <a:xfrm>
            <a:off x="363300" y="3024800"/>
            <a:ext cx="4880400" cy="141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50">
                <a:solidFill>
                  <a:srgbClr val="0000FF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def</a:t>
            </a:r>
            <a:r>
              <a:rPr b="1" lang="en" sz="1050">
                <a:solidFill>
                  <a:schemeClr val="dk1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1" lang="en" sz="1050">
                <a:solidFill>
                  <a:srgbClr val="795E26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build_max_heap</a:t>
            </a:r>
            <a:r>
              <a:rPr b="1" lang="en" sz="1050">
                <a:solidFill>
                  <a:schemeClr val="dk1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b="1" lang="en" sz="1050">
                <a:solidFill>
                  <a:srgbClr val="001080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arr</a:t>
            </a:r>
            <a:r>
              <a:rPr b="1" lang="en" sz="1050">
                <a:solidFill>
                  <a:schemeClr val="dk1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):</a:t>
            </a:r>
            <a:endParaRPr b="1" sz="1050">
              <a:solidFill>
                <a:schemeClr val="dk1"/>
              </a:solidFill>
              <a:highlight>
                <a:srgbClr val="F7F7F7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50">
                <a:solidFill>
                  <a:schemeClr val="dk1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   n = </a:t>
            </a:r>
            <a:r>
              <a:rPr b="1" lang="en" sz="1050">
                <a:solidFill>
                  <a:srgbClr val="795E26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len</a:t>
            </a:r>
            <a:r>
              <a:rPr b="1" lang="en" sz="1050">
                <a:solidFill>
                  <a:schemeClr val="dk1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(arr)</a:t>
            </a:r>
            <a:endParaRPr b="1" sz="1050">
              <a:solidFill>
                <a:schemeClr val="dk1"/>
              </a:solidFill>
              <a:highlight>
                <a:srgbClr val="F7F7F7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050">
              <a:solidFill>
                <a:schemeClr val="dk1"/>
              </a:solidFill>
              <a:highlight>
                <a:srgbClr val="F7F7F7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50">
                <a:solidFill>
                  <a:schemeClr val="dk1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   </a:t>
            </a:r>
            <a:r>
              <a:rPr b="1" lang="en" sz="1050">
                <a:solidFill>
                  <a:srgbClr val="008000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# Start from the last non-leaf node and move upward</a:t>
            </a:r>
            <a:endParaRPr b="1" sz="1050">
              <a:solidFill>
                <a:srgbClr val="008000"/>
              </a:solidFill>
              <a:highlight>
                <a:srgbClr val="F7F7F7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50">
                <a:solidFill>
                  <a:schemeClr val="dk1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   </a:t>
            </a:r>
            <a:r>
              <a:rPr b="1" lang="en" sz="1050">
                <a:solidFill>
                  <a:srgbClr val="AF00DB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for</a:t>
            </a:r>
            <a:r>
              <a:rPr b="1" lang="en" sz="1050">
                <a:solidFill>
                  <a:schemeClr val="dk1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 i </a:t>
            </a:r>
            <a:r>
              <a:rPr b="1" lang="en" sz="1050">
                <a:solidFill>
                  <a:srgbClr val="0000FF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in</a:t>
            </a:r>
            <a:r>
              <a:rPr b="1" lang="en" sz="1050">
                <a:solidFill>
                  <a:schemeClr val="dk1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1" lang="en" sz="1050">
                <a:solidFill>
                  <a:srgbClr val="795E26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range</a:t>
            </a:r>
            <a:r>
              <a:rPr b="1" lang="en" sz="1050">
                <a:solidFill>
                  <a:schemeClr val="dk1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(n // </a:t>
            </a:r>
            <a:r>
              <a:rPr b="1" lang="en" sz="1050">
                <a:solidFill>
                  <a:srgbClr val="116644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2</a:t>
            </a:r>
            <a:r>
              <a:rPr b="1" lang="en" sz="1050">
                <a:solidFill>
                  <a:schemeClr val="dk1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 - </a:t>
            </a:r>
            <a:r>
              <a:rPr b="1" lang="en" sz="1050">
                <a:solidFill>
                  <a:srgbClr val="116644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1</a:t>
            </a:r>
            <a:r>
              <a:rPr b="1" lang="en" sz="1050">
                <a:solidFill>
                  <a:schemeClr val="dk1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b="1" lang="en" sz="1050">
                <a:solidFill>
                  <a:srgbClr val="116644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-1</a:t>
            </a:r>
            <a:r>
              <a:rPr b="1" lang="en" sz="1050">
                <a:solidFill>
                  <a:schemeClr val="dk1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b="1" lang="en" sz="1050">
                <a:solidFill>
                  <a:srgbClr val="116644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-1</a:t>
            </a:r>
            <a:r>
              <a:rPr b="1" lang="en" sz="1050">
                <a:solidFill>
                  <a:schemeClr val="dk1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):</a:t>
            </a:r>
            <a:endParaRPr b="1" sz="1050">
              <a:solidFill>
                <a:schemeClr val="dk1"/>
              </a:solidFill>
              <a:highlight>
                <a:srgbClr val="F7F7F7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50">
                <a:solidFill>
                  <a:schemeClr val="dk1"/>
                </a:solidFill>
                <a:highlight>
                  <a:srgbClr val="F7F7F7"/>
                </a:highlight>
                <a:latin typeface="Courier New"/>
                <a:ea typeface="Courier New"/>
                <a:cs typeface="Courier New"/>
                <a:sym typeface="Courier New"/>
              </a:rPr>
              <a:t>       heapify(arr, n, i)</a:t>
            </a:r>
            <a:endParaRPr b="1" sz="1100">
              <a:solidFill>
                <a:schemeClr val="dk2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3" name="Shape 1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4" name="Google Shape;1134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25" y="49875"/>
            <a:ext cx="3372875" cy="200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5" name="Google Shape;1135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01875" y="0"/>
            <a:ext cx="3150800" cy="2004175"/>
          </a:xfrm>
          <a:prstGeom prst="rect">
            <a:avLst/>
          </a:prstGeom>
          <a:noFill/>
          <a:ln>
            <a:noFill/>
          </a:ln>
        </p:spPr>
      </p:pic>
      <p:sp>
        <p:nvSpPr>
          <p:cNvPr id="1136" name="Google Shape;1136;p41"/>
          <p:cNvSpPr/>
          <p:nvPr/>
        </p:nvSpPr>
        <p:spPr>
          <a:xfrm>
            <a:off x="4294855" y="854302"/>
            <a:ext cx="432900" cy="2250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37" name="Google Shape;1137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77425" y="3046175"/>
            <a:ext cx="3390147" cy="2004175"/>
          </a:xfrm>
          <a:prstGeom prst="rect">
            <a:avLst/>
          </a:prstGeom>
          <a:noFill/>
          <a:ln>
            <a:noFill/>
          </a:ln>
        </p:spPr>
      </p:pic>
      <p:sp>
        <p:nvSpPr>
          <p:cNvPr id="1138" name="Google Shape;1138;p41"/>
          <p:cNvSpPr/>
          <p:nvPr/>
        </p:nvSpPr>
        <p:spPr>
          <a:xfrm rot="5400000">
            <a:off x="6900305" y="2394202"/>
            <a:ext cx="432900" cy="2250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9" name="Google Shape;1139;p41"/>
          <p:cNvSpPr/>
          <p:nvPr/>
        </p:nvSpPr>
        <p:spPr>
          <a:xfrm>
            <a:off x="5391600" y="868975"/>
            <a:ext cx="1046700" cy="12936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40" name="Google Shape;1140;p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2400" y="2899305"/>
            <a:ext cx="3390149" cy="2091794"/>
          </a:xfrm>
          <a:prstGeom prst="rect">
            <a:avLst/>
          </a:prstGeom>
          <a:noFill/>
          <a:ln>
            <a:noFill/>
          </a:ln>
        </p:spPr>
      </p:pic>
      <p:sp>
        <p:nvSpPr>
          <p:cNvPr id="1141" name="Google Shape;1141;p41"/>
          <p:cNvSpPr/>
          <p:nvPr/>
        </p:nvSpPr>
        <p:spPr>
          <a:xfrm rot="-10797618">
            <a:off x="4218540" y="3902685"/>
            <a:ext cx="432900" cy="2247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2" name="Google Shape;1142;p41"/>
          <p:cNvSpPr/>
          <p:nvPr/>
        </p:nvSpPr>
        <p:spPr>
          <a:xfrm>
            <a:off x="7094325" y="3529575"/>
            <a:ext cx="1558500" cy="12936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3" name="Google Shape;1143;p41"/>
          <p:cNvSpPr/>
          <p:nvPr/>
        </p:nvSpPr>
        <p:spPr>
          <a:xfrm>
            <a:off x="86075" y="3505524"/>
            <a:ext cx="1860900" cy="16578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44" name="Google Shape;1144;p4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009400" y="2234108"/>
            <a:ext cx="1925700" cy="8860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8" name="Google Shape;68;p15"/>
          <p:cNvGraphicFramePr/>
          <p:nvPr/>
        </p:nvGraphicFramePr>
        <p:xfrm>
          <a:off x="724075" y="10073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{59F1A1A4-37B7-4BA9-A016-C38CBF962070}</a:tableStyleId>
              </a:tblPr>
              <a:tblGrid>
                <a:gridCol w="1489275"/>
                <a:gridCol w="1489275"/>
                <a:gridCol w="1489275"/>
                <a:gridCol w="1489275"/>
                <a:gridCol w="1489275"/>
              </a:tblGrid>
              <a:tr h="4218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Operation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Insert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Search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Find Min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Delete Min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4218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Unsorted Array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O(1)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O(n)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O(n)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O(n)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4218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Sorted Array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O(n)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O(log n)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O(1)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O(n)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4218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Linked List (US)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O(1)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O(n)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O(n)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O(n)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4218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Min Heap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rgbClr val="FF0000"/>
                          </a:solidFill>
                        </a:rPr>
                        <a:t>O(log n)</a:t>
                      </a:r>
                      <a:endParaRPr>
                        <a:solidFill>
                          <a:srgbClr val="FF0000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O(n)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rgbClr val="FF0000"/>
                          </a:solidFill>
                        </a:rPr>
                        <a:t>O(1)</a:t>
                      </a:r>
                      <a:endParaRPr>
                        <a:solidFill>
                          <a:srgbClr val="FF0000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rgbClr val="FF0000"/>
                          </a:solidFill>
                        </a:rPr>
                        <a:t>O(log n)</a:t>
                      </a:r>
                      <a:endParaRPr>
                        <a:solidFill>
                          <a:srgbClr val="FF0000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69" name="Google Shape;69;p15"/>
          <p:cNvSpPr/>
          <p:nvPr/>
        </p:nvSpPr>
        <p:spPr>
          <a:xfrm>
            <a:off x="2213350" y="1429250"/>
            <a:ext cx="5945700" cy="1678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15"/>
          <p:cNvSpPr/>
          <p:nvPr/>
        </p:nvSpPr>
        <p:spPr>
          <a:xfrm>
            <a:off x="3702625" y="1429250"/>
            <a:ext cx="4456500" cy="1678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15"/>
          <p:cNvSpPr/>
          <p:nvPr/>
        </p:nvSpPr>
        <p:spPr>
          <a:xfrm>
            <a:off x="5191900" y="1429250"/>
            <a:ext cx="2967300" cy="1678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15"/>
          <p:cNvSpPr/>
          <p:nvPr/>
        </p:nvSpPr>
        <p:spPr>
          <a:xfrm>
            <a:off x="6681175" y="1429250"/>
            <a:ext cx="1478100" cy="1678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73" name="Google Shape;73;p15"/>
          <p:cNvCxnSpPr/>
          <p:nvPr/>
        </p:nvCxnSpPr>
        <p:spPr>
          <a:xfrm flipH="1" rot="10800000">
            <a:off x="9875" y="819700"/>
            <a:ext cx="9153900" cy="78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4" name="Google Shape;74;p15"/>
          <p:cNvSpPr txBox="1"/>
          <p:nvPr/>
        </p:nvSpPr>
        <p:spPr>
          <a:xfrm>
            <a:off x="0" y="95325"/>
            <a:ext cx="4048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accent1"/>
                </a:solidFill>
              </a:rPr>
              <a:t>Benefit of </a:t>
            </a:r>
            <a:r>
              <a:rPr lang="en" sz="2800">
                <a:solidFill>
                  <a:schemeClr val="accent1"/>
                </a:solidFill>
              </a:rPr>
              <a:t>Heap</a:t>
            </a:r>
            <a:endParaRPr sz="2800">
              <a:solidFill>
                <a:schemeClr val="accent1"/>
              </a:solidFill>
            </a:endParaRPr>
          </a:p>
        </p:txBody>
      </p:sp>
      <p:graphicFrame>
        <p:nvGraphicFramePr>
          <p:cNvPr id="75" name="Google Shape;75;p15"/>
          <p:cNvGraphicFramePr/>
          <p:nvPr/>
        </p:nvGraphicFramePr>
        <p:xfrm>
          <a:off x="724075" y="32675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{59F1A1A4-37B7-4BA9-A016-C38CBF962070}</a:tableStyleId>
              </a:tblPr>
              <a:tblGrid>
                <a:gridCol w="1489275"/>
                <a:gridCol w="1489275"/>
                <a:gridCol w="1489275"/>
                <a:gridCol w="1489275"/>
                <a:gridCol w="1489275"/>
              </a:tblGrid>
              <a:tr h="100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Max Heap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rgbClr val="FF0000"/>
                          </a:solidFill>
                        </a:rPr>
                        <a:t>O(log n)</a:t>
                      </a:r>
                      <a:endParaRPr sz="1200">
                        <a:solidFill>
                          <a:srgbClr val="FF0000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rgbClr val="000000"/>
                          </a:solidFill>
                        </a:rPr>
                        <a:t>O(n)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rgbClr val="FF0000"/>
                          </a:solidFill>
                        </a:rPr>
                        <a:t>O(1) (Find Max)</a:t>
                      </a:r>
                      <a:endParaRPr sz="1200">
                        <a:solidFill>
                          <a:srgbClr val="FF0000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rgbClr val="FF0000"/>
                          </a:solidFill>
                        </a:rPr>
                        <a:t>O(log n) (Del Max)</a:t>
                      </a:r>
                      <a:endParaRPr sz="1200">
                        <a:solidFill>
                          <a:srgbClr val="FF0000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8" name="Shape 1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9" name="Google Shape;1149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1150" y="863125"/>
            <a:ext cx="3600000" cy="2286925"/>
          </a:xfrm>
          <a:prstGeom prst="rect">
            <a:avLst/>
          </a:prstGeom>
          <a:noFill/>
          <a:ln>
            <a:noFill/>
          </a:ln>
        </p:spPr>
      </p:pic>
      <p:sp>
        <p:nvSpPr>
          <p:cNvPr id="1150" name="Google Shape;1150;p42"/>
          <p:cNvSpPr/>
          <p:nvPr/>
        </p:nvSpPr>
        <p:spPr>
          <a:xfrm>
            <a:off x="4275105" y="2157777"/>
            <a:ext cx="432900" cy="2250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51" name="Google Shape;1151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14626" y="893486"/>
            <a:ext cx="3533124" cy="2226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2" name="Google Shape;1152;p42"/>
          <p:cNvSpPr/>
          <p:nvPr/>
        </p:nvSpPr>
        <p:spPr>
          <a:xfrm rot="7706564">
            <a:off x="2176177" y="894961"/>
            <a:ext cx="432823" cy="224845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6" name="Shape 1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" name="Google Shape;1157;p43"/>
          <p:cNvSpPr txBox="1"/>
          <p:nvPr>
            <p:ph type="title"/>
          </p:nvPr>
        </p:nvSpPr>
        <p:spPr>
          <a:xfrm>
            <a:off x="114200" y="2470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6"/>
              <a:buFont typeface="Arial"/>
              <a:buNone/>
            </a:pPr>
            <a:r>
              <a:rPr lang="en">
                <a:solidFill>
                  <a:schemeClr val="accent1"/>
                </a:solidFill>
              </a:rPr>
              <a:t>Complexity of building a heap using heapify algo.</a:t>
            </a:r>
            <a:endParaRPr>
              <a:solidFill>
                <a:schemeClr val="accen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</a:endParaRPr>
          </a:p>
        </p:txBody>
      </p:sp>
      <p:cxnSp>
        <p:nvCxnSpPr>
          <p:cNvPr id="1158" name="Google Shape;1158;p43"/>
          <p:cNvCxnSpPr/>
          <p:nvPr/>
        </p:nvCxnSpPr>
        <p:spPr>
          <a:xfrm flipH="1" rot="10800000">
            <a:off x="9875" y="819700"/>
            <a:ext cx="9153900" cy="78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59" name="Google Shape;1159;p43"/>
          <p:cNvSpPr txBox="1"/>
          <p:nvPr/>
        </p:nvSpPr>
        <p:spPr>
          <a:xfrm>
            <a:off x="308150" y="1343150"/>
            <a:ext cx="5080200" cy="10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Number of nodes in height </a:t>
            </a:r>
            <a:r>
              <a:rPr i="1" lang="en" sz="1800">
                <a:solidFill>
                  <a:schemeClr val="accent1"/>
                </a:solidFill>
              </a:rPr>
              <a:t>h</a:t>
            </a:r>
            <a:r>
              <a:rPr lang="en" sz="1800">
                <a:solidFill>
                  <a:schemeClr val="accent1"/>
                </a:solidFill>
              </a:rPr>
              <a:t> </a:t>
            </a:r>
            <a:endParaRPr i="1" sz="1800">
              <a:solidFill>
                <a:schemeClr val="accent1"/>
              </a:solidFill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800">
              <a:solidFill>
                <a:schemeClr val="dk2"/>
              </a:solidFill>
            </a:endParaRPr>
          </a:p>
          <a:p>
            <a:pPr indent="0" lvl="0" marL="9144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rgbClr val="FF0000"/>
                </a:solidFill>
              </a:rPr>
              <a:t>⌈ n / 2</a:t>
            </a:r>
            <a:r>
              <a:rPr baseline="30000" lang="en" sz="2600">
                <a:solidFill>
                  <a:srgbClr val="FF0000"/>
                </a:solidFill>
              </a:rPr>
              <a:t>h+1</a:t>
            </a:r>
            <a:r>
              <a:rPr lang="en" sz="2600">
                <a:solidFill>
                  <a:srgbClr val="FF0000"/>
                </a:solidFill>
              </a:rPr>
              <a:t>⌉</a:t>
            </a:r>
            <a:endParaRPr sz="2600">
              <a:solidFill>
                <a:srgbClr val="FF0000"/>
              </a:solidFill>
            </a:endParaRPr>
          </a:p>
          <a:p>
            <a:pPr indent="0" lvl="0" marL="9144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solidFill>
                <a:srgbClr val="FF0000"/>
              </a:solidFill>
            </a:endParaRPr>
          </a:p>
          <a:p>
            <a:pPr indent="0" lvl="0" marL="9144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 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160" name="Google Shape;1160;p43"/>
          <p:cNvSpPr/>
          <p:nvPr/>
        </p:nvSpPr>
        <p:spPr>
          <a:xfrm>
            <a:off x="5593725" y="3294050"/>
            <a:ext cx="221400" cy="222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1" name="Google Shape;1161;p43"/>
          <p:cNvSpPr/>
          <p:nvPr/>
        </p:nvSpPr>
        <p:spPr>
          <a:xfrm>
            <a:off x="6070075" y="3294050"/>
            <a:ext cx="221400" cy="222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2" name="Google Shape;1162;p43"/>
          <p:cNvSpPr/>
          <p:nvPr/>
        </p:nvSpPr>
        <p:spPr>
          <a:xfrm>
            <a:off x="6546425" y="3294050"/>
            <a:ext cx="221400" cy="222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3" name="Google Shape;1163;p43"/>
          <p:cNvSpPr/>
          <p:nvPr/>
        </p:nvSpPr>
        <p:spPr>
          <a:xfrm>
            <a:off x="7022775" y="3294050"/>
            <a:ext cx="221400" cy="222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4" name="Google Shape;1164;p43"/>
          <p:cNvSpPr/>
          <p:nvPr/>
        </p:nvSpPr>
        <p:spPr>
          <a:xfrm>
            <a:off x="7509800" y="3294050"/>
            <a:ext cx="221400" cy="222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5" name="Google Shape;1165;p43"/>
          <p:cNvSpPr/>
          <p:nvPr/>
        </p:nvSpPr>
        <p:spPr>
          <a:xfrm>
            <a:off x="7986150" y="3294050"/>
            <a:ext cx="221400" cy="222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6" name="Google Shape;1166;p43"/>
          <p:cNvSpPr/>
          <p:nvPr/>
        </p:nvSpPr>
        <p:spPr>
          <a:xfrm>
            <a:off x="8391925" y="3294050"/>
            <a:ext cx="221400" cy="222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7" name="Google Shape;1167;p43"/>
          <p:cNvSpPr/>
          <p:nvPr/>
        </p:nvSpPr>
        <p:spPr>
          <a:xfrm>
            <a:off x="8868275" y="3294050"/>
            <a:ext cx="221400" cy="222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8" name="Google Shape;1168;p43"/>
          <p:cNvSpPr/>
          <p:nvPr/>
        </p:nvSpPr>
        <p:spPr>
          <a:xfrm>
            <a:off x="5848675" y="2687975"/>
            <a:ext cx="221400" cy="222300"/>
          </a:xfrm>
          <a:prstGeom prst="ellipse">
            <a:avLst/>
          </a:prstGeom>
          <a:solidFill>
            <a:srgbClr val="6D9EE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9" name="Google Shape;1169;p43"/>
          <p:cNvSpPr/>
          <p:nvPr/>
        </p:nvSpPr>
        <p:spPr>
          <a:xfrm>
            <a:off x="6767825" y="2687975"/>
            <a:ext cx="221400" cy="222300"/>
          </a:xfrm>
          <a:prstGeom prst="ellipse">
            <a:avLst/>
          </a:prstGeom>
          <a:solidFill>
            <a:srgbClr val="6D9EE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0" name="Google Shape;1170;p43"/>
          <p:cNvSpPr/>
          <p:nvPr/>
        </p:nvSpPr>
        <p:spPr>
          <a:xfrm>
            <a:off x="7690468" y="2687975"/>
            <a:ext cx="221400" cy="222300"/>
          </a:xfrm>
          <a:prstGeom prst="ellipse">
            <a:avLst/>
          </a:prstGeom>
          <a:solidFill>
            <a:srgbClr val="6D9EE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1" name="Google Shape;1171;p43"/>
          <p:cNvSpPr/>
          <p:nvPr/>
        </p:nvSpPr>
        <p:spPr>
          <a:xfrm>
            <a:off x="8609618" y="2687975"/>
            <a:ext cx="221400" cy="222300"/>
          </a:xfrm>
          <a:prstGeom prst="ellipse">
            <a:avLst/>
          </a:prstGeom>
          <a:solidFill>
            <a:srgbClr val="6D9EE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2" name="Google Shape;1172;p43"/>
          <p:cNvSpPr/>
          <p:nvPr/>
        </p:nvSpPr>
        <p:spPr>
          <a:xfrm>
            <a:off x="6291475" y="2058175"/>
            <a:ext cx="221400" cy="222300"/>
          </a:xfrm>
          <a:prstGeom prst="ellipse">
            <a:avLst/>
          </a:prstGeom>
          <a:solidFill>
            <a:srgbClr val="6D9EE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3" name="Google Shape;1173;p43"/>
          <p:cNvSpPr/>
          <p:nvPr/>
        </p:nvSpPr>
        <p:spPr>
          <a:xfrm>
            <a:off x="8170525" y="2058175"/>
            <a:ext cx="221400" cy="222300"/>
          </a:xfrm>
          <a:prstGeom prst="ellipse">
            <a:avLst/>
          </a:prstGeom>
          <a:solidFill>
            <a:srgbClr val="6D9EE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4" name="Google Shape;1174;p43"/>
          <p:cNvSpPr/>
          <p:nvPr/>
        </p:nvSpPr>
        <p:spPr>
          <a:xfrm>
            <a:off x="7209225" y="1391175"/>
            <a:ext cx="221400" cy="222300"/>
          </a:xfrm>
          <a:prstGeom prst="ellipse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175" name="Google Shape;1175;p43"/>
          <p:cNvCxnSpPr>
            <a:stCxn id="1174" idx="3"/>
            <a:endCxn id="1172" idx="7"/>
          </p:cNvCxnSpPr>
          <p:nvPr/>
        </p:nvCxnSpPr>
        <p:spPr>
          <a:xfrm flipH="1">
            <a:off x="6480548" y="1580920"/>
            <a:ext cx="761100" cy="509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76" name="Google Shape;1176;p43"/>
          <p:cNvCxnSpPr>
            <a:stCxn id="1172" idx="3"/>
            <a:endCxn id="1168" idx="7"/>
          </p:cNvCxnSpPr>
          <p:nvPr/>
        </p:nvCxnSpPr>
        <p:spPr>
          <a:xfrm flipH="1">
            <a:off x="6037698" y="2247920"/>
            <a:ext cx="286200" cy="472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77" name="Google Shape;1177;p43"/>
          <p:cNvCxnSpPr>
            <a:stCxn id="1168" idx="3"/>
            <a:endCxn id="1160" idx="0"/>
          </p:cNvCxnSpPr>
          <p:nvPr/>
        </p:nvCxnSpPr>
        <p:spPr>
          <a:xfrm flipH="1">
            <a:off x="5704398" y="2877720"/>
            <a:ext cx="176700" cy="416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78" name="Google Shape;1178;p43"/>
          <p:cNvCxnSpPr>
            <a:stCxn id="1174" idx="5"/>
            <a:endCxn id="1173" idx="1"/>
          </p:cNvCxnSpPr>
          <p:nvPr/>
        </p:nvCxnSpPr>
        <p:spPr>
          <a:xfrm>
            <a:off x="7398202" y="1580920"/>
            <a:ext cx="804600" cy="509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79" name="Google Shape;1179;p43"/>
          <p:cNvCxnSpPr>
            <a:stCxn id="1173" idx="5"/>
            <a:endCxn id="1171" idx="0"/>
          </p:cNvCxnSpPr>
          <p:nvPr/>
        </p:nvCxnSpPr>
        <p:spPr>
          <a:xfrm>
            <a:off x="8359502" y="2247920"/>
            <a:ext cx="360900" cy="440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80" name="Google Shape;1180;p43"/>
          <p:cNvCxnSpPr>
            <a:stCxn id="1171" idx="5"/>
            <a:endCxn id="1167" idx="0"/>
          </p:cNvCxnSpPr>
          <p:nvPr/>
        </p:nvCxnSpPr>
        <p:spPr>
          <a:xfrm>
            <a:off x="8798594" y="2877720"/>
            <a:ext cx="180300" cy="416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81" name="Google Shape;1181;p43"/>
          <p:cNvCxnSpPr>
            <a:stCxn id="1172" idx="5"/>
            <a:endCxn id="1169" idx="0"/>
          </p:cNvCxnSpPr>
          <p:nvPr/>
        </p:nvCxnSpPr>
        <p:spPr>
          <a:xfrm>
            <a:off x="6480452" y="2247920"/>
            <a:ext cx="398100" cy="440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82" name="Google Shape;1182;p43"/>
          <p:cNvCxnSpPr>
            <a:stCxn id="1168" idx="5"/>
            <a:endCxn id="1161" idx="0"/>
          </p:cNvCxnSpPr>
          <p:nvPr/>
        </p:nvCxnSpPr>
        <p:spPr>
          <a:xfrm>
            <a:off x="6037652" y="2877720"/>
            <a:ext cx="143100" cy="416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83" name="Google Shape;1183;p43"/>
          <p:cNvCxnSpPr>
            <a:stCxn id="1169" idx="3"/>
            <a:endCxn id="1162" idx="0"/>
          </p:cNvCxnSpPr>
          <p:nvPr/>
        </p:nvCxnSpPr>
        <p:spPr>
          <a:xfrm flipH="1">
            <a:off x="6657148" y="2877720"/>
            <a:ext cx="143100" cy="416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84" name="Google Shape;1184;p43"/>
          <p:cNvCxnSpPr>
            <a:stCxn id="1169" idx="5"/>
            <a:endCxn id="1163" idx="0"/>
          </p:cNvCxnSpPr>
          <p:nvPr/>
        </p:nvCxnSpPr>
        <p:spPr>
          <a:xfrm>
            <a:off x="6956802" y="2877720"/>
            <a:ext cx="176700" cy="416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85" name="Google Shape;1185;p43"/>
          <p:cNvCxnSpPr>
            <a:stCxn id="1170" idx="4"/>
            <a:endCxn id="1164" idx="0"/>
          </p:cNvCxnSpPr>
          <p:nvPr/>
        </p:nvCxnSpPr>
        <p:spPr>
          <a:xfrm flipH="1">
            <a:off x="7620568" y="2910275"/>
            <a:ext cx="180600" cy="383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86" name="Google Shape;1186;p43"/>
          <p:cNvCxnSpPr>
            <a:stCxn id="1170" idx="4"/>
            <a:endCxn id="1165" idx="0"/>
          </p:cNvCxnSpPr>
          <p:nvPr/>
        </p:nvCxnSpPr>
        <p:spPr>
          <a:xfrm>
            <a:off x="7801168" y="2910275"/>
            <a:ext cx="295800" cy="383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87" name="Google Shape;1187;p43"/>
          <p:cNvCxnSpPr>
            <a:stCxn id="1173" idx="3"/>
            <a:endCxn id="1170" idx="0"/>
          </p:cNvCxnSpPr>
          <p:nvPr/>
        </p:nvCxnSpPr>
        <p:spPr>
          <a:xfrm flipH="1">
            <a:off x="7801248" y="2247920"/>
            <a:ext cx="401700" cy="440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88" name="Google Shape;1188;p43"/>
          <p:cNvCxnSpPr>
            <a:stCxn id="1171" idx="3"/>
            <a:endCxn id="1166" idx="1"/>
          </p:cNvCxnSpPr>
          <p:nvPr/>
        </p:nvCxnSpPr>
        <p:spPr>
          <a:xfrm flipH="1">
            <a:off x="8424241" y="2877720"/>
            <a:ext cx="217800" cy="448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89" name="Google Shape;1189;p43"/>
          <p:cNvSpPr txBox="1"/>
          <p:nvPr/>
        </p:nvSpPr>
        <p:spPr>
          <a:xfrm>
            <a:off x="7189951" y="1302225"/>
            <a:ext cx="360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1</a:t>
            </a:r>
            <a:endParaRPr sz="1000"/>
          </a:p>
        </p:txBody>
      </p:sp>
      <p:sp>
        <p:nvSpPr>
          <p:cNvPr id="1190" name="Google Shape;1190;p43"/>
          <p:cNvSpPr txBox="1"/>
          <p:nvPr/>
        </p:nvSpPr>
        <p:spPr>
          <a:xfrm>
            <a:off x="6269276" y="1969225"/>
            <a:ext cx="360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2</a:t>
            </a:r>
            <a:endParaRPr sz="1000"/>
          </a:p>
        </p:txBody>
      </p:sp>
      <p:sp>
        <p:nvSpPr>
          <p:cNvPr id="1191" name="Google Shape;1191;p43"/>
          <p:cNvSpPr txBox="1"/>
          <p:nvPr/>
        </p:nvSpPr>
        <p:spPr>
          <a:xfrm>
            <a:off x="8100776" y="1969225"/>
            <a:ext cx="360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 3</a:t>
            </a:r>
            <a:endParaRPr sz="1000"/>
          </a:p>
        </p:txBody>
      </p:sp>
      <p:sp>
        <p:nvSpPr>
          <p:cNvPr id="1192" name="Google Shape;1192;p43"/>
          <p:cNvSpPr txBox="1"/>
          <p:nvPr/>
        </p:nvSpPr>
        <p:spPr>
          <a:xfrm>
            <a:off x="5828451" y="2599025"/>
            <a:ext cx="360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4</a:t>
            </a:r>
            <a:endParaRPr sz="1000"/>
          </a:p>
        </p:txBody>
      </p:sp>
      <p:sp>
        <p:nvSpPr>
          <p:cNvPr id="1193" name="Google Shape;1193;p43"/>
          <p:cNvSpPr txBox="1"/>
          <p:nvPr/>
        </p:nvSpPr>
        <p:spPr>
          <a:xfrm>
            <a:off x="6742851" y="2599025"/>
            <a:ext cx="360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5</a:t>
            </a:r>
            <a:endParaRPr sz="1000"/>
          </a:p>
        </p:txBody>
      </p:sp>
      <p:sp>
        <p:nvSpPr>
          <p:cNvPr id="1194" name="Google Shape;1194;p43"/>
          <p:cNvSpPr txBox="1"/>
          <p:nvPr/>
        </p:nvSpPr>
        <p:spPr>
          <a:xfrm>
            <a:off x="7646314" y="2599025"/>
            <a:ext cx="360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6</a:t>
            </a:r>
            <a:endParaRPr sz="1000"/>
          </a:p>
        </p:txBody>
      </p:sp>
      <p:sp>
        <p:nvSpPr>
          <p:cNvPr id="1195" name="Google Shape;1195;p43"/>
          <p:cNvSpPr txBox="1"/>
          <p:nvPr/>
        </p:nvSpPr>
        <p:spPr>
          <a:xfrm>
            <a:off x="8589300" y="2599025"/>
            <a:ext cx="360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7</a:t>
            </a:r>
            <a:endParaRPr sz="1000"/>
          </a:p>
        </p:txBody>
      </p:sp>
      <p:sp>
        <p:nvSpPr>
          <p:cNvPr id="1196" name="Google Shape;1196;p43"/>
          <p:cNvSpPr txBox="1"/>
          <p:nvPr/>
        </p:nvSpPr>
        <p:spPr>
          <a:xfrm>
            <a:off x="5568513" y="3205100"/>
            <a:ext cx="360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8</a:t>
            </a:r>
            <a:endParaRPr sz="1000"/>
          </a:p>
        </p:txBody>
      </p:sp>
      <p:sp>
        <p:nvSpPr>
          <p:cNvPr id="1197" name="Google Shape;1197;p43"/>
          <p:cNvSpPr txBox="1"/>
          <p:nvPr/>
        </p:nvSpPr>
        <p:spPr>
          <a:xfrm>
            <a:off x="6039812" y="3205100"/>
            <a:ext cx="360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9</a:t>
            </a:r>
            <a:endParaRPr sz="1000"/>
          </a:p>
        </p:txBody>
      </p:sp>
      <p:sp>
        <p:nvSpPr>
          <p:cNvPr id="1198" name="Google Shape;1198;p43"/>
          <p:cNvSpPr txBox="1"/>
          <p:nvPr/>
        </p:nvSpPr>
        <p:spPr>
          <a:xfrm>
            <a:off x="6455519" y="3205100"/>
            <a:ext cx="607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10</a:t>
            </a:r>
            <a:endParaRPr sz="1000"/>
          </a:p>
        </p:txBody>
      </p:sp>
      <p:sp>
        <p:nvSpPr>
          <p:cNvPr id="1199" name="Google Shape;1199;p43"/>
          <p:cNvSpPr txBox="1"/>
          <p:nvPr/>
        </p:nvSpPr>
        <p:spPr>
          <a:xfrm>
            <a:off x="6950019" y="3205251"/>
            <a:ext cx="520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11</a:t>
            </a:r>
            <a:endParaRPr sz="1000"/>
          </a:p>
        </p:txBody>
      </p:sp>
      <p:sp>
        <p:nvSpPr>
          <p:cNvPr id="1200" name="Google Shape;1200;p43"/>
          <p:cNvSpPr txBox="1"/>
          <p:nvPr/>
        </p:nvSpPr>
        <p:spPr>
          <a:xfrm>
            <a:off x="7436843" y="3209530"/>
            <a:ext cx="520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12</a:t>
            </a:r>
            <a:endParaRPr sz="1000"/>
          </a:p>
        </p:txBody>
      </p:sp>
      <p:sp>
        <p:nvSpPr>
          <p:cNvPr id="1201" name="Google Shape;1201;p43"/>
          <p:cNvSpPr txBox="1"/>
          <p:nvPr/>
        </p:nvSpPr>
        <p:spPr>
          <a:xfrm>
            <a:off x="7903506" y="3209526"/>
            <a:ext cx="520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13</a:t>
            </a:r>
            <a:endParaRPr sz="1000"/>
          </a:p>
        </p:txBody>
      </p:sp>
      <p:sp>
        <p:nvSpPr>
          <p:cNvPr id="1202" name="Google Shape;1202;p43"/>
          <p:cNvSpPr txBox="1"/>
          <p:nvPr/>
        </p:nvSpPr>
        <p:spPr>
          <a:xfrm>
            <a:off x="8310157" y="3209526"/>
            <a:ext cx="520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14</a:t>
            </a:r>
            <a:endParaRPr sz="1000"/>
          </a:p>
        </p:txBody>
      </p:sp>
      <p:sp>
        <p:nvSpPr>
          <p:cNvPr id="1203" name="Google Shape;1203;p43"/>
          <p:cNvSpPr txBox="1"/>
          <p:nvPr/>
        </p:nvSpPr>
        <p:spPr>
          <a:xfrm>
            <a:off x="8772242" y="3209677"/>
            <a:ext cx="520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15</a:t>
            </a:r>
            <a:endParaRPr sz="1000"/>
          </a:p>
        </p:txBody>
      </p:sp>
      <p:sp>
        <p:nvSpPr>
          <p:cNvPr id="1204" name="Google Shape;1204;p43"/>
          <p:cNvSpPr txBox="1"/>
          <p:nvPr/>
        </p:nvSpPr>
        <p:spPr>
          <a:xfrm>
            <a:off x="5246425" y="2629775"/>
            <a:ext cx="520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chemeClr val="accent1"/>
                </a:solidFill>
              </a:rPr>
              <a:t>h = 1 </a:t>
            </a:r>
            <a:endParaRPr sz="1000"/>
          </a:p>
        </p:txBody>
      </p:sp>
      <p:sp>
        <p:nvSpPr>
          <p:cNvPr id="1205" name="Google Shape;1205;p43"/>
          <p:cNvSpPr/>
          <p:nvPr/>
        </p:nvSpPr>
        <p:spPr>
          <a:xfrm>
            <a:off x="5736075" y="2567800"/>
            <a:ext cx="3242700" cy="4725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1206" name="Google Shape;1206;p43"/>
          <p:cNvSpPr txBox="1"/>
          <p:nvPr/>
        </p:nvSpPr>
        <p:spPr>
          <a:xfrm>
            <a:off x="283200" y="2873700"/>
            <a:ext cx="3000000" cy="21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9144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N(</a:t>
            </a:r>
            <a:r>
              <a:rPr i="1" lang="en" sz="1800">
                <a:solidFill>
                  <a:schemeClr val="accent1"/>
                </a:solidFill>
              </a:rPr>
              <a:t>h=1</a:t>
            </a:r>
            <a:r>
              <a:rPr lang="en" sz="1800">
                <a:solidFill>
                  <a:schemeClr val="dk2"/>
                </a:solidFill>
              </a:rPr>
              <a:t>) = ⌈15/2</a:t>
            </a:r>
            <a:r>
              <a:rPr baseline="30000" lang="en" sz="1800">
                <a:solidFill>
                  <a:schemeClr val="dk2"/>
                </a:solidFill>
              </a:rPr>
              <a:t>2</a:t>
            </a:r>
            <a:r>
              <a:rPr lang="en" sz="1800">
                <a:solidFill>
                  <a:schemeClr val="dk2"/>
                </a:solidFill>
              </a:rPr>
              <a:t> ⌉</a:t>
            </a:r>
            <a:endParaRPr sz="1800">
              <a:solidFill>
                <a:schemeClr val="dk2"/>
              </a:solidFill>
            </a:endParaRPr>
          </a:p>
          <a:p>
            <a:pPr indent="0" lvl="0" marL="9144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457200" lvl="0" marL="9144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 =⌈15/4⌉ </a:t>
            </a:r>
            <a:endParaRPr sz="1800">
              <a:solidFill>
                <a:schemeClr val="dk2"/>
              </a:solidFill>
            </a:endParaRPr>
          </a:p>
          <a:p>
            <a:pPr indent="0" lvl="0" marL="9144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457200" lvl="0" marL="9144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 = ⌈3.74⌉</a:t>
            </a:r>
            <a:endParaRPr sz="1800">
              <a:solidFill>
                <a:schemeClr val="dk2"/>
              </a:solidFill>
            </a:endParaRPr>
          </a:p>
          <a:p>
            <a:pPr indent="0" lvl="0" marL="9144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457200" lvl="0" marL="9144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 = 4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0" name="Shape 1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1" name="Google Shape;1211;p44"/>
          <p:cNvSpPr txBox="1"/>
          <p:nvPr>
            <p:ph type="title"/>
          </p:nvPr>
        </p:nvSpPr>
        <p:spPr>
          <a:xfrm>
            <a:off x="0" y="2470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Complexity of building a heap</a:t>
            </a:r>
            <a:endParaRPr>
              <a:solidFill>
                <a:schemeClr val="accent1"/>
              </a:solidFill>
            </a:endParaRPr>
          </a:p>
        </p:txBody>
      </p:sp>
      <p:cxnSp>
        <p:nvCxnSpPr>
          <p:cNvPr id="1212" name="Google Shape;1212;p44"/>
          <p:cNvCxnSpPr/>
          <p:nvPr/>
        </p:nvCxnSpPr>
        <p:spPr>
          <a:xfrm flipH="1" rot="10800000">
            <a:off x="9875" y="819700"/>
            <a:ext cx="9153900" cy="78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213" name="Google Shape;1213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2125" y="1139850"/>
            <a:ext cx="7395761" cy="3940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45"/>
          <p:cNvSpPr txBox="1"/>
          <p:nvPr>
            <p:ph type="title"/>
          </p:nvPr>
        </p:nvSpPr>
        <p:spPr>
          <a:xfrm>
            <a:off x="0" y="2470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Why?</a:t>
            </a:r>
            <a:endParaRPr>
              <a:solidFill>
                <a:schemeClr val="accent1"/>
              </a:solidFill>
            </a:endParaRPr>
          </a:p>
        </p:txBody>
      </p:sp>
      <p:cxnSp>
        <p:nvCxnSpPr>
          <p:cNvPr id="1219" name="Google Shape;1219;p45"/>
          <p:cNvCxnSpPr/>
          <p:nvPr/>
        </p:nvCxnSpPr>
        <p:spPr>
          <a:xfrm flipH="1" rot="10800000">
            <a:off x="9875" y="819700"/>
            <a:ext cx="9153900" cy="78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20" name="Google Shape;1220;p45"/>
          <p:cNvSpPr txBox="1"/>
          <p:nvPr/>
        </p:nvSpPr>
        <p:spPr>
          <a:xfrm>
            <a:off x="54800" y="1021425"/>
            <a:ext cx="88218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Why do we call the </a:t>
            </a:r>
            <a:r>
              <a:rPr b="1" lang="en" sz="1800">
                <a:solidFill>
                  <a:schemeClr val="accent1"/>
                </a:solidFill>
              </a:rPr>
              <a:t>heapify</a:t>
            </a:r>
            <a:r>
              <a:rPr lang="en" sz="1800">
                <a:solidFill>
                  <a:schemeClr val="dk1"/>
                </a:solidFill>
              </a:rPr>
              <a:t> algorithm from the last non-leaf node to the root node? Why not in reverse order?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221" name="Google Shape;1221;p45"/>
          <p:cNvSpPr/>
          <p:nvPr/>
        </p:nvSpPr>
        <p:spPr>
          <a:xfrm>
            <a:off x="1927675" y="2182725"/>
            <a:ext cx="466200" cy="2742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 1</a:t>
            </a:r>
            <a:endParaRPr sz="300"/>
          </a:p>
        </p:txBody>
      </p:sp>
      <p:sp>
        <p:nvSpPr>
          <p:cNvPr id="1222" name="Google Shape;1222;p45"/>
          <p:cNvSpPr/>
          <p:nvPr/>
        </p:nvSpPr>
        <p:spPr>
          <a:xfrm>
            <a:off x="731325" y="2924625"/>
            <a:ext cx="466200" cy="2742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 2</a:t>
            </a:r>
            <a:endParaRPr sz="300"/>
          </a:p>
        </p:txBody>
      </p:sp>
      <p:sp>
        <p:nvSpPr>
          <p:cNvPr id="1223" name="Google Shape;1223;p45"/>
          <p:cNvSpPr/>
          <p:nvPr/>
        </p:nvSpPr>
        <p:spPr>
          <a:xfrm>
            <a:off x="2854175" y="2924625"/>
            <a:ext cx="466200" cy="2742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 3</a:t>
            </a:r>
            <a:endParaRPr sz="300"/>
          </a:p>
        </p:txBody>
      </p:sp>
      <p:sp>
        <p:nvSpPr>
          <p:cNvPr id="1224" name="Google Shape;1224;p45"/>
          <p:cNvSpPr/>
          <p:nvPr/>
        </p:nvSpPr>
        <p:spPr>
          <a:xfrm>
            <a:off x="117625" y="3618175"/>
            <a:ext cx="466200" cy="2742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 4</a:t>
            </a:r>
            <a:endParaRPr sz="300"/>
          </a:p>
        </p:txBody>
      </p:sp>
      <p:sp>
        <p:nvSpPr>
          <p:cNvPr id="1225" name="Google Shape;1225;p45"/>
          <p:cNvSpPr/>
          <p:nvPr/>
        </p:nvSpPr>
        <p:spPr>
          <a:xfrm>
            <a:off x="1247025" y="3618175"/>
            <a:ext cx="466200" cy="2742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 5</a:t>
            </a:r>
            <a:endParaRPr sz="300"/>
          </a:p>
        </p:txBody>
      </p:sp>
      <p:sp>
        <p:nvSpPr>
          <p:cNvPr id="1226" name="Google Shape;1226;p45"/>
          <p:cNvSpPr/>
          <p:nvPr/>
        </p:nvSpPr>
        <p:spPr>
          <a:xfrm>
            <a:off x="2466675" y="3618175"/>
            <a:ext cx="466200" cy="2742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 6</a:t>
            </a:r>
            <a:endParaRPr sz="300"/>
          </a:p>
        </p:txBody>
      </p:sp>
      <p:sp>
        <p:nvSpPr>
          <p:cNvPr id="1227" name="Google Shape;1227;p45"/>
          <p:cNvSpPr/>
          <p:nvPr/>
        </p:nvSpPr>
        <p:spPr>
          <a:xfrm>
            <a:off x="3596075" y="3618175"/>
            <a:ext cx="466200" cy="2742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 7</a:t>
            </a:r>
            <a:endParaRPr sz="300"/>
          </a:p>
        </p:txBody>
      </p:sp>
      <p:cxnSp>
        <p:nvCxnSpPr>
          <p:cNvPr id="1228" name="Google Shape;1228;p45"/>
          <p:cNvCxnSpPr>
            <a:stCxn id="1221" idx="3"/>
            <a:endCxn id="1222" idx="0"/>
          </p:cNvCxnSpPr>
          <p:nvPr/>
        </p:nvCxnSpPr>
        <p:spPr>
          <a:xfrm flipH="1">
            <a:off x="964548" y="2416769"/>
            <a:ext cx="1031400" cy="507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29" name="Google Shape;1229;p45"/>
          <p:cNvCxnSpPr>
            <a:endCxn id="1223" idx="0"/>
          </p:cNvCxnSpPr>
          <p:nvPr/>
        </p:nvCxnSpPr>
        <p:spPr>
          <a:xfrm>
            <a:off x="2308175" y="2416725"/>
            <a:ext cx="779100" cy="507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30" name="Google Shape;1230;p45"/>
          <p:cNvCxnSpPr>
            <a:stCxn id="1222" idx="3"/>
            <a:endCxn id="1224" idx="0"/>
          </p:cNvCxnSpPr>
          <p:nvPr/>
        </p:nvCxnSpPr>
        <p:spPr>
          <a:xfrm flipH="1">
            <a:off x="350798" y="3158669"/>
            <a:ext cx="448800" cy="459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31" name="Google Shape;1231;p45"/>
          <p:cNvCxnSpPr>
            <a:stCxn id="1222" idx="5"/>
            <a:endCxn id="1225" idx="0"/>
          </p:cNvCxnSpPr>
          <p:nvPr/>
        </p:nvCxnSpPr>
        <p:spPr>
          <a:xfrm>
            <a:off x="1129252" y="3158669"/>
            <a:ext cx="351000" cy="459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32" name="Google Shape;1232;p45"/>
          <p:cNvCxnSpPr>
            <a:stCxn id="1223" idx="3"/>
            <a:endCxn id="1226" idx="0"/>
          </p:cNvCxnSpPr>
          <p:nvPr/>
        </p:nvCxnSpPr>
        <p:spPr>
          <a:xfrm flipH="1">
            <a:off x="2699848" y="3158669"/>
            <a:ext cx="222600" cy="459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33" name="Google Shape;1233;p45"/>
          <p:cNvCxnSpPr>
            <a:stCxn id="1223" idx="5"/>
            <a:endCxn id="1227" idx="0"/>
          </p:cNvCxnSpPr>
          <p:nvPr/>
        </p:nvCxnSpPr>
        <p:spPr>
          <a:xfrm>
            <a:off x="3252102" y="3158669"/>
            <a:ext cx="577200" cy="459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34" name="Google Shape;1234;p45"/>
          <p:cNvSpPr/>
          <p:nvPr/>
        </p:nvSpPr>
        <p:spPr>
          <a:xfrm>
            <a:off x="6244700" y="2158550"/>
            <a:ext cx="466200" cy="2742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 1</a:t>
            </a:r>
            <a:endParaRPr sz="300"/>
          </a:p>
        </p:txBody>
      </p:sp>
      <p:sp>
        <p:nvSpPr>
          <p:cNvPr id="1235" name="Google Shape;1235;p45"/>
          <p:cNvSpPr/>
          <p:nvPr/>
        </p:nvSpPr>
        <p:spPr>
          <a:xfrm>
            <a:off x="7171200" y="2900450"/>
            <a:ext cx="466200" cy="2742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7</a:t>
            </a:r>
            <a:endParaRPr sz="300"/>
          </a:p>
        </p:txBody>
      </p:sp>
      <p:sp>
        <p:nvSpPr>
          <p:cNvPr id="1236" name="Google Shape;1236;p45"/>
          <p:cNvSpPr/>
          <p:nvPr/>
        </p:nvSpPr>
        <p:spPr>
          <a:xfrm>
            <a:off x="6783700" y="3594000"/>
            <a:ext cx="466200" cy="2742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6</a:t>
            </a:r>
            <a:endParaRPr sz="300"/>
          </a:p>
        </p:txBody>
      </p:sp>
      <p:sp>
        <p:nvSpPr>
          <p:cNvPr id="1237" name="Google Shape;1237;p45"/>
          <p:cNvSpPr/>
          <p:nvPr/>
        </p:nvSpPr>
        <p:spPr>
          <a:xfrm>
            <a:off x="7913100" y="3594000"/>
            <a:ext cx="466200" cy="2742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3</a:t>
            </a:r>
            <a:endParaRPr sz="300"/>
          </a:p>
        </p:txBody>
      </p:sp>
      <p:cxnSp>
        <p:nvCxnSpPr>
          <p:cNvPr id="1238" name="Google Shape;1238;p45"/>
          <p:cNvCxnSpPr>
            <a:endCxn id="1235" idx="0"/>
          </p:cNvCxnSpPr>
          <p:nvPr/>
        </p:nvCxnSpPr>
        <p:spPr>
          <a:xfrm>
            <a:off x="6625200" y="2392550"/>
            <a:ext cx="779100" cy="507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39" name="Google Shape;1239;p45"/>
          <p:cNvCxnSpPr>
            <a:stCxn id="1235" idx="3"/>
            <a:endCxn id="1236" idx="0"/>
          </p:cNvCxnSpPr>
          <p:nvPr/>
        </p:nvCxnSpPr>
        <p:spPr>
          <a:xfrm flipH="1">
            <a:off x="7016873" y="3134494"/>
            <a:ext cx="222600" cy="459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40" name="Google Shape;1240;p45"/>
          <p:cNvCxnSpPr>
            <a:stCxn id="1235" idx="5"/>
            <a:endCxn id="1237" idx="0"/>
          </p:cNvCxnSpPr>
          <p:nvPr/>
        </p:nvCxnSpPr>
        <p:spPr>
          <a:xfrm>
            <a:off x="7569127" y="3134494"/>
            <a:ext cx="577200" cy="459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41" name="Google Shape;1241;p45"/>
          <p:cNvSpPr txBox="1"/>
          <p:nvPr/>
        </p:nvSpPr>
        <p:spPr>
          <a:xfrm>
            <a:off x="1413000" y="4333550"/>
            <a:ext cx="1385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0000"/>
                </a:solidFill>
                <a:latin typeface="Lobster"/>
                <a:ea typeface="Lobster"/>
                <a:cs typeface="Lobster"/>
                <a:sym typeface="Lobster"/>
              </a:rPr>
              <a:t>O(n log n)</a:t>
            </a:r>
            <a:endParaRPr b="1">
              <a:solidFill>
                <a:srgbClr val="FF0000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sp>
        <p:nvSpPr>
          <p:cNvPr id="1242" name="Google Shape;1242;p45"/>
          <p:cNvSpPr txBox="1"/>
          <p:nvPr/>
        </p:nvSpPr>
        <p:spPr>
          <a:xfrm>
            <a:off x="5901400" y="4287550"/>
            <a:ext cx="1385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0000"/>
                </a:solidFill>
                <a:latin typeface="Lobster"/>
                <a:ea typeface="Lobster"/>
                <a:cs typeface="Lobster"/>
                <a:sym typeface="Lobster"/>
              </a:rPr>
              <a:t>O(n)</a:t>
            </a:r>
            <a:endParaRPr b="1">
              <a:solidFill>
                <a:srgbClr val="FF0000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sp>
        <p:nvSpPr>
          <p:cNvPr id="1243" name="Google Shape;1243;p45"/>
          <p:cNvSpPr/>
          <p:nvPr/>
        </p:nvSpPr>
        <p:spPr>
          <a:xfrm>
            <a:off x="5152475" y="2940650"/>
            <a:ext cx="466200" cy="2742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 5</a:t>
            </a:r>
            <a:endParaRPr sz="300"/>
          </a:p>
        </p:txBody>
      </p:sp>
      <p:sp>
        <p:nvSpPr>
          <p:cNvPr id="1244" name="Google Shape;1244;p45"/>
          <p:cNvSpPr/>
          <p:nvPr/>
        </p:nvSpPr>
        <p:spPr>
          <a:xfrm>
            <a:off x="4538775" y="3634200"/>
            <a:ext cx="466200" cy="2742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 4</a:t>
            </a:r>
            <a:endParaRPr sz="300"/>
          </a:p>
        </p:txBody>
      </p:sp>
      <p:sp>
        <p:nvSpPr>
          <p:cNvPr id="1245" name="Google Shape;1245;p45"/>
          <p:cNvSpPr/>
          <p:nvPr/>
        </p:nvSpPr>
        <p:spPr>
          <a:xfrm>
            <a:off x="5668175" y="3634200"/>
            <a:ext cx="466200" cy="2742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 2</a:t>
            </a:r>
            <a:endParaRPr sz="300"/>
          </a:p>
        </p:txBody>
      </p:sp>
      <p:cxnSp>
        <p:nvCxnSpPr>
          <p:cNvPr id="1246" name="Google Shape;1246;p45"/>
          <p:cNvCxnSpPr>
            <a:endCxn id="1243" idx="0"/>
          </p:cNvCxnSpPr>
          <p:nvPr/>
        </p:nvCxnSpPr>
        <p:spPr>
          <a:xfrm flipH="1">
            <a:off x="5385575" y="2432750"/>
            <a:ext cx="1031400" cy="507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47" name="Google Shape;1247;p45"/>
          <p:cNvCxnSpPr>
            <a:stCxn id="1243" idx="3"/>
            <a:endCxn id="1244" idx="0"/>
          </p:cNvCxnSpPr>
          <p:nvPr/>
        </p:nvCxnSpPr>
        <p:spPr>
          <a:xfrm flipH="1">
            <a:off x="4771948" y="3174694"/>
            <a:ext cx="448800" cy="459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48" name="Google Shape;1248;p45"/>
          <p:cNvCxnSpPr>
            <a:stCxn id="1243" idx="5"/>
            <a:endCxn id="1245" idx="0"/>
          </p:cNvCxnSpPr>
          <p:nvPr/>
        </p:nvCxnSpPr>
        <p:spPr>
          <a:xfrm>
            <a:off x="5550402" y="3174694"/>
            <a:ext cx="351000" cy="459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2" name="Shape 1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3" name="Google Shape;1253;p46"/>
          <p:cNvSpPr txBox="1"/>
          <p:nvPr>
            <p:ph type="title"/>
          </p:nvPr>
        </p:nvSpPr>
        <p:spPr>
          <a:xfrm>
            <a:off x="0" y="2470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Heap sort</a:t>
            </a:r>
            <a:endParaRPr>
              <a:solidFill>
                <a:schemeClr val="accent1"/>
              </a:solidFill>
            </a:endParaRPr>
          </a:p>
        </p:txBody>
      </p:sp>
      <p:cxnSp>
        <p:nvCxnSpPr>
          <p:cNvPr id="1254" name="Google Shape;1254;p46"/>
          <p:cNvCxnSpPr/>
          <p:nvPr/>
        </p:nvCxnSpPr>
        <p:spPr>
          <a:xfrm flipH="1" rot="10800000">
            <a:off x="9875" y="819700"/>
            <a:ext cx="9153900" cy="78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255" name="Google Shape;1255;p46"/>
          <p:cNvPicPr preferRelativeResize="0"/>
          <p:nvPr/>
        </p:nvPicPr>
        <p:blipFill rotWithShape="1">
          <a:blip r:embed="rId3">
            <a:alphaModFix/>
          </a:blip>
          <a:srcRect b="62981" l="0" r="0" t="0"/>
          <a:stretch/>
        </p:blipFill>
        <p:spPr>
          <a:xfrm>
            <a:off x="73400" y="1870775"/>
            <a:ext cx="3114401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6" name="Google Shape;1256;p46"/>
          <p:cNvPicPr preferRelativeResize="0"/>
          <p:nvPr/>
        </p:nvPicPr>
        <p:blipFill rotWithShape="1">
          <a:blip r:embed="rId4">
            <a:alphaModFix/>
          </a:blip>
          <a:srcRect b="76194" l="0" r="0" t="0"/>
          <a:stretch/>
        </p:blipFill>
        <p:spPr>
          <a:xfrm>
            <a:off x="3340200" y="0"/>
            <a:ext cx="5803800" cy="1224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7" name="Google Shape;1257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400" y="1870775"/>
            <a:ext cx="3114401" cy="154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8" name="Google Shape;1258;p46"/>
          <p:cNvPicPr preferRelativeResize="0"/>
          <p:nvPr/>
        </p:nvPicPr>
        <p:blipFill rotWithShape="1">
          <a:blip r:embed="rId4">
            <a:alphaModFix/>
          </a:blip>
          <a:srcRect b="76194" l="0" r="67960" t="0"/>
          <a:stretch/>
        </p:blipFill>
        <p:spPr>
          <a:xfrm>
            <a:off x="3343150" y="29450"/>
            <a:ext cx="1859526" cy="1224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9" name="Google Shape;1259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46624" y="61379"/>
            <a:ext cx="58038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3" name="Shape 1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64" name="Google Shape;1264;p47"/>
          <p:cNvCxnSpPr/>
          <p:nvPr/>
        </p:nvCxnSpPr>
        <p:spPr>
          <a:xfrm flipH="1" rot="10800000">
            <a:off x="9875" y="819700"/>
            <a:ext cx="9153900" cy="78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65" name="Google Shape;1265;p47"/>
          <p:cNvSpPr txBox="1"/>
          <p:nvPr/>
        </p:nvSpPr>
        <p:spPr>
          <a:xfrm>
            <a:off x="0" y="95325"/>
            <a:ext cx="4048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accent1"/>
                </a:solidFill>
              </a:rPr>
              <a:t>Problems on</a:t>
            </a:r>
            <a:r>
              <a:rPr lang="en" sz="2800">
                <a:solidFill>
                  <a:schemeClr val="accent1"/>
                </a:solidFill>
              </a:rPr>
              <a:t> Heap</a:t>
            </a:r>
            <a:endParaRPr sz="2800">
              <a:solidFill>
                <a:schemeClr val="accent1"/>
              </a:solidFill>
            </a:endParaRPr>
          </a:p>
        </p:txBody>
      </p:sp>
      <p:sp>
        <p:nvSpPr>
          <p:cNvPr id="1266" name="Google Shape;1266;p47"/>
          <p:cNvSpPr txBox="1"/>
          <p:nvPr/>
        </p:nvSpPr>
        <p:spPr>
          <a:xfrm>
            <a:off x="0" y="1007375"/>
            <a:ext cx="9144000" cy="43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dk2"/>
                </a:solidFill>
              </a:rPr>
              <a:t>Q1:</a:t>
            </a:r>
            <a:r>
              <a:rPr lang="en" sz="1800">
                <a:solidFill>
                  <a:schemeClr val="dk2"/>
                </a:solidFill>
              </a:rPr>
              <a:t> We want to insert “</a:t>
            </a:r>
            <a:r>
              <a:rPr i="1" lang="en" sz="1800">
                <a:solidFill>
                  <a:schemeClr val="accent1"/>
                </a:solidFill>
              </a:rPr>
              <a:t>m</a:t>
            </a:r>
            <a:r>
              <a:rPr lang="en" sz="1800">
                <a:solidFill>
                  <a:schemeClr val="dk2"/>
                </a:solidFill>
              </a:rPr>
              <a:t>” more elements into an existing heap with “</a:t>
            </a:r>
            <a:r>
              <a:rPr i="1" lang="en" sz="1800">
                <a:solidFill>
                  <a:schemeClr val="accent1"/>
                </a:solidFill>
              </a:rPr>
              <a:t>n</a:t>
            </a:r>
            <a:r>
              <a:rPr lang="en" sz="1800">
                <a:solidFill>
                  <a:schemeClr val="dk2"/>
                </a:solidFill>
              </a:rPr>
              <a:t>”. What would be the time complexity? 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dk2"/>
                </a:solidFill>
              </a:rPr>
              <a:t>Ans:</a:t>
            </a:r>
            <a:r>
              <a:rPr lang="en" sz="1800">
                <a:solidFill>
                  <a:schemeClr val="dk2"/>
                </a:solidFill>
              </a:rPr>
              <a:t> O(n+m)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Q2:  What is the time complexity of retrieving the smallest 7</a:t>
            </a:r>
            <a:r>
              <a:rPr baseline="30000" lang="en" sz="1800">
                <a:solidFill>
                  <a:schemeClr val="dk2"/>
                </a:solidFill>
              </a:rPr>
              <a:t>th</a:t>
            </a:r>
            <a:r>
              <a:rPr lang="en" sz="1800">
                <a:solidFill>
                  <a:schemeClr val="dk2"/>
                </a:solidFill>
              </a:rPr>
              <a:t> element from a Min Heap of size </a:t>
            </a:r>
            <a:r>
              <a:rPr i="1" lang="en" sz="1800">
                <a:solidFill>
                  <a:schemeClr val="accent1"/>
                </a:solidFill>
              </a:rPr>
              <a:t>n</a:t>
            </a:r>
            <a:r>
              <a:rPr lang="en" sz="1800">
                <a:solidFill>
                  <a:schemeClr val="dk2"/>
                </a:solidFill>
              </a:rPr>
              <a:t>? 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dk2"/>
                </a:solidFill>
              </a:rPr>
              <a:t>Ans:</a:t>
            </a:r>
            <a:r>
              <a:rPr lang="en" sz="1800">
                <a:solidFill>
                  <a:schemeClr val="dk2"/>
                </a:solidFill>
              </a:rPr>
              <a:t> O(7 log n) = O(log n)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Q3: In Max heap with </a:t>
            </a:r>
            <a:r>
              <a:rPr lang="en" sz="1800">
                <a:solidFill>
                  <a:schemeClr val="accent1"/>
                </a:solidFill>
              </a:rPr>
              <a:t>n</a:t>
            </a:r>
            <a:r>
              <a:rPr lang="en" sz="1800">
                <a:solidFill>
                  <a:schemeClr val="dk2"/>
                </a:solidFill>
              </a:rPr>
              <a:t> elements, the </a:t>
            </a:r>
            <a:r>
              <a:rPr lang="en" sz="1800">
                <a:solidFill>
                  <a:schemeClr val="dk2"/>
                </a:solidFill>
              </a:rPr>
              <a:t>smallest</a:t>
            </a:r>
            <a:r>
              <a:rPr lang="en" sz="1800">
                <a:solidFill>
                  <a:schemeClr val="dk2"/>
                </a:solidFill>
              </a:rPr>
              <a:t> element can be found in 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dk2"/>
                </a:solidFill>
              </a:rPr>
              <a:t>Ans:</a:t>
            </a:r>
            <a:r>
              <a:rPr lang="en" sz="1800">
                <a:solidFill>
                  <a:schemeClr val="dk2"/>
                </a:solidFill>
              </a:rPr>
              <a:t> O(n/2) = O (n)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6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6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6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6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6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71" name="Google Shape;1271;p48"/>
          <p:cNvCxnSpPr/>
          <p:nvPr/>
        </p:nvCxnSpPr>
        <p:spPr>
          <a:xfrm flipH="1" rot="10800000">
            <a:off x="9875" y="819700"/>
            <a:ext cx="9153900" cy="78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72" name="Google Shape;1272;p48"/>
          <p:cNvSpPr txBox="1"/>
          <p:nvPr/>
        </p:nvSpPr>
        <p:spPr>
          <a:xfrm>
            <a:off x="0" y="95325"/>
            <a:ext cx="4048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accent1"/>
                </a:solidFill>
              </a:rPr>
              <a:t>Problems on Heap</a:t>
            </a:r>
            <a:endParaRPr sz="2800">
              <a:solidFill>
                <a:schemeClr val="accent1"/>
              </a:solidFill>
            </a:endParaRPr>
          </a:p>
        </p:txBody>
      </p:sp>
      <p:sp>
        <p:nvSpPr>
          <p:cNvPr id="1273" name="Google Shape;1273;p48"/>
          <p:cNvSpPr txBox="1"/>
          <p:nvPr/>
        </p:nvSpPr>
        <p:spPr>
          <a:xfrm>
            <a:off x="0" y="1007375"/>
            <a:ext cx="9144000" cy="350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Q4: In min heap with </a:t>
            </a:r>
            <a:r>
              <a:rPr lang="en" sz="1800">
                <a:solidFill>
                  <a:schemeClr val="accent1"/>
                </a:solidFill>
              </a:rPr>
              <a:t>n</a:t>
            </a:r>
            <a:r>
              <a:rPr lang="en" sz="1800">
                <a:solidFill>
                  <a:schemeClr val="dk2"/>
                </a:solidFill>
              </a:rPr>
              <a:t> elements, the largest element can be found in 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dk2"/>
                </a:solidFill>
              </a:rPr>
              <a:t>Ans:</a:t>
            </a:r>
            <a:r>
              <a:rPr lang="en" sz="1800">
                <a:solidFill>
                  <a:schemeClr val="dk2"/>
                </a:solidFill>
              </a:rPr>
              <a:t> O(n/2) = O (n)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2"/>
                </a:solidFill>
              </a:rPr>
              <a:t>Q5: Time complexity for deleting an arbitrary element from a min heap 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dk2"/>
                </a:solidFill>
              </a:rPr>
              <a:t>Ans:</a:t>
            </a:r>
            <a:r>
              <a:rPr lang="en" sz="1800">
                <a:solidFill>
                  <a:schemeClr val="dk2"/>
                </a:solidFill>
              </a:rPr>
              <a:t> Step 1. Search the element. O(n)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	 Step 2. Call deletion operation at the index of searched element. O(log n)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2"/>
                </a:solidFill>
              </a:rPr>
              <a:t>	Final time complexity: O(n)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3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3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3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3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7" name="Shape 1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78" name="Google Shape;1278;p49"/>
          <p:cNvCxnSpPr/>
          <p:nvPr/>
        </p:nvCxnSpPr>
        <p:spPr>
          <a:xfrm flipH="1" rot="10800000">
            <a:off x="9875" y="819700"/>
            <a:ext cx="9153900" cy="78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79" name="Google Shape;1279;p49"/>
          <p:cNvSpPr txBox="1"/>
          <p:nvPr/>
        </p:nvSpPr>
        <p:spPr>
          <a:xfrm>
            <a:off x="0" y="95325"/>
            <a:ext cx="4048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accent1"/>
                </a:solidFill>
              </a:rPr>
              <a:t>Problems</a:t>
            </a:r>
            <a:endParaRPr sz="2800">
              <a:solidFill>
                <a:schemeClr val="accent1"/>
              </a:solidFill>
            </a:endParaRPr>
          </a:p>
        </p:txBody>
      </p:sp>
      <p:sp>
        <p:nvSpPr>
          <p:cNvPr id="1280" name="Google Shape;1280;p49"/>
          <p:cNvSpPr txBox="1"/>
          <p:nvPr/>
        </p:nvSpPr>
        <p:spPr>
          <a:xfrm>
            <a:off x="316000" y="1007375"/>
            <a:ext cx="7873200" cy="38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Q6:</a:t>
            </a:r>
            <a:r>
              <a:rPr lang="en">
                <a:solidFill>
                  <a:schemeClr val="dk1"/>
                </a:solidFill>
              </a:rPr>
              <a:t> Write the algorithm for </a:t>
            </a:r>
            <a:r>
              <a:rPr b="1" lang="en">
                <a:solidFill>
                  <a:schemeClr val="dk1"/>
                </a:solidFill>
              </a:rPr>
              <a:t>Min-Heapify</a:t>
            </a:r>
            <a:r>
              <a:rPr lang="en">
                <a:solidFill>
                  <a:schemeClr val="dk1"/>
                </a:solidFill>
              </a:rPr>
              <a:t>. Also, show the steps for the given input:</a:t>
            </a:r>
            <a:endParaRPr>
              <a:solidFill>
                <a:schemeClr val="dk1"/>
              </a:solidFill>
            </a:endParaRPr>
          </a:p>
          <a:p>
            <a:pPr indent="45720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Input: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>
                <a:solidFill>
                  <a:srgbClr val="188038"/>
                </a:solidFill>
              </a:rPr>
              <a:t>1, 2, 3, 4, 5, 6, 7, 8, 9</a:t>
            </a:r>
            <a:endParaRPr>
              <a:solidFill>
                <a:srgbClr val="188038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Q7:</a:t>
            </a:r>
            <a:r>
              <a:rPr lang="en">
                <a:solidFill>
                  <a:schemeClr val="dk1"/>
                </a:solidFill>
              </a:rPr>
              <a:t> Write the algorithm for sorting an array in </a:t>
            </a:r>
            <a:r>
              <a:rPr b="1" lang="en">
                <a:solidFill>
                  <a:schemeClr val="dk1"/>
                </a:solidFill>
              </a:rPr>
              <a:t>descending order</a:t>
            </a:r>
            <a:r>
              <a:rPr lang="en">
                <a:solidFill>
                  <a:schemeClr val="dk1"/>
                </a:solidFill>
              </a:rPr>
              <a:t> using </a:t>
            </a:r>
            <a:r>
              <a:rPr b="1" lang="en">
                <a:solidFill>
                  <a:schemeClr val="dk1"/>
                </a:solidFill>
              </a:rPr>
              <a:t>Heap Sort</a:t>
            </a:r>
            <a:r>
              <a:rPr lang="en">
                <a:solidFill>
                  <a:schemeClr val="dk1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Q8:</a:t>
            </a:r>
            <a:r>
              <a:rPr lang="en">
                <a:solidFill>
                  <a:schemeClr val="dk1"/>
                </a:solidFill>
              </a:rPr>
              <a:t> Identify which sequences follow the </a:t>
            </a:r>
            <a:r>
              <a:rPr b="1" lang="en">
                <a:solidFill>
                  <a:schemeClr val="dk1"/>
                </a:solidFill>
              </a:rPr>
              <a:t>Max-Heap</a:t>
            </a:r>
            <a:r>
              <a:rPr lang="en">
                <a:solidFill>
                  <a:schemeClr val="dk1"/>
                </a:solidFill>
              </a:rPr>
              <a:t>, </a:t>
            </a:r>
            <a:r>
              <a:rPr b="1" lang="en">
                <a:solidFill>
                  <a:schemeClr val="dk1"/>
                </a:solidFill>
              </a:rPr>
              <a:t>Min-Heap</a:t>
            </a:r>
            <a:r>
              <a:rPr lang="en">
                <a:solidFill>
                  <a:schemeClr val="dk1"/>
                </a:solidFill>
              </a:rPr>
              <a:t>, or </a:t>
            </a:r>
            <a:r>
              <a:rPr b="1" lang="en">
                <a:solidFill>
                  <a:schemeClr val="dk1"/>
                </a:solidFill>
              </a:rPr>
              <a:t>neither</a:t>
            </a:r>
            <a:r>
              <a:rPr lang="en">
                <a:solidFill>
                  <a:schemeClr val="dk1"/>
                </a:solidFill>
              </a:rPr>
              <a:t> of these properties.</a:t>
            </a:r>
            <a:endParaRPr>
              <a:solidFill>
                <a:schemeClr val="dk2"/>
              </a:solidFill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-304800" lvl="0" marL="9144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AutoNum type="arabicPeriod"/>
            </a:pPr>
            <a:r>
              <a:rPr lang="en" sz="1200">
                <a:solidFill>
                  <a:schemeClr val="dk2"/>
                </a:solidFill>
              </a:rPr>
              <a:t>[95, 84, 78, 60, 72, 50, 66, 32, 45, 55, 68, 10, 30, 42, 25]</a:t>
            </a:r>
            <a:endParaRPr sz="1200">
              <a:solidFill>
                <a:schemeClr val="dk2"/>
              </a:solidFill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</a:endParaRPr>
          </a:p>
          <a:p>
            <a:pPr indent="-304800" lvl="0" marL="9144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AutoNum type="arabicPeriod"/>
            </a:pPr>
            <a:r>
              <a:rPr lang="en" sz="1200">
                <a:solidFill>
                  <a:schemeClr val="dk2"/>
                </a:solidFill>
              </a:rPr>
              <a:t>[45, 88, 10, 72, 35, 99, 20, 14, 53, 60, 30, 78, 66, 5, 95]</a:t>
            </a:r>
            <a:endParaRPr sz="1200">
              <a:solidFill>
                <a:schemeClr val="dk2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</a:endParaRPr>
          </a:p>
          <a:p>
            <a:pPr indent="-304800" lvl="0" marL="9144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AutoNum type="arabicPeriod"/>
            </a:pPr>
            <a:r>
              <a:rPr lang="en" sz="1200">
                <a:solidFill>
                  <a:schemeClr val="dk2"/>
                </a:solidFill>
              </a:rPr>
              <a:t>[3, 8, 14, 19, 23, 28, 33, 39, 44, 49, 52, 61, 72, 79, 85]</a:t>
            </a:r>
            <a:endParaRPr sz="1200">
              <a:solidFill>
                <a:schemeClr val="dk2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</a:endParaRPr>
          </a:p>
          <a:p>
            <a:pPr indent="-304800" lvl="0" marL="9144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AutoNum type="arabicPeriod"/>
            </a:pPr>
            <a:r>
              <a:rPr lang="en" sz="1200">
                <a:solidFill>
                  <a:schemeClr val="dk2"/>
                </a:solidFill>
              </a:rPr>
              <a:t>[23, 74, 51, 90, 32, 18, 41, 77, 62, 11, 99, 6, 48, 85, 13]</a:t>
            </a:r>
            <a:endParaRPr sz="1200">
              <a:solidFill>
                <a:schemeClr val="dk2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</a:endParaRPr>
          </a:p>
          <a:p>
            <a:pPr indent="-304800" lvl="0" marL="9144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AutoNum type="arabicPeriod"/>
            </a:pPr>
            <a:r>
              <a:rPr lang="en" sz="1200">
                <a:solidFill>
                  <a:schemeClr val="dk2"/>
                </a:solidFill>
              </a:rPr>
              <a:t>[99, 85, 92, 70, 75, 64, 80, 35, 50, 55, 60, 20, 25, 40, 30]</a:t>
            </a:r>
            <a:endParaRPr sz="1200">
              <a:solidFill>
                <a:schemeClr val="dk2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">
                                            <p:txEl>
                                              <p:pRg end="13" st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">
                                            <p:txEl>
                                              <p:pRg end="14" st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4" name="Shape 1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85" name="Google Shape;1285;p50"/>
          <p:cNvCxnSpPr/>
          <p:nvPr/>
        </p:nvCxnSpPr>
        <p:spPr>
          <a:xfrm flipH="1" rot="10800000">
            <a:off x="9875" y="819700"/>
            <a:ext cx="9153900" cy="78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86" name="Google Shape;1286;p50"/>
          <p:cNvSpPr txBox="1"/>
          <p:nvPr/>
        </p:nvSpPr>
        <p:spPr>
          <a:xfrm>
            <a:off x="0" y="95325"/>
            <a:ext cx="4764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accent1"/>
                </a:solidFill>
              </a:rPr>
              <a:t>Amortized Time Complexity</a:t>
            </a:r>
            <a:endParaRPr sz="2800">
              <a:solidFill>
                <a:schemeClr val="accent1"/>
              </a:solidFill>
            </a:endParaRPr>
          </a:p>
        </p:txBody>
      </p:sp>
      <p:sp>
        <p:nvSpPr>
          <p:cNvPr id="1287" name="Google Shape;1287;p50"/>
          <p:cNvSpPr txBox="1"/>
          <p:nvPr/>
        </p:nvSpPr>
        <p:spPr>
          <a:xfrm>
            <a:off x="89125" y="1069300"/>
            <a:ext cx="8712300" cy="33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200"/>
              <a:buFont typeface="Roboto"/>
              <a:buChar char="●"/>
            </a:pPr>
            <a:r>
              <a:rPr b="1" lang="en" sz="1200">
                <a:solidFill>
                  <a:schemeClr val="accent1"/>
                </a:solidFill>
              </a:rPr>
              <a:t>Definition</a:t>
            </a:r>
            <a:r>
              <a:rPr lang="en" sz="1200">
                <a:solidFill>
                  <a:schemeClr val="accent1"/>
                </a:solidFill>
              </a:rPr>
              <a:t>:</a:t>
            </a:r>
            <a:br>
              <a:rPr lang="en" sz="1200">
                <a:solidFill>
                  <a:srgbClr val="404040"/>
                </a:solidFill>
              </a:rPr>
            </a:br>
            <a:r>
              <a:rPr lang="en" sz="1200">
                <a:solidFill>
                  <a:srgbClr val="404040"/>
                </a:solidFill>
              </a:rPr>
              <a:t>A method to analyze the </a:t>
            </a:r>
            <a:r>
              <a:rPr b="1" lang="en" sz="1200">
                <a:solidFill>
                  <a:schemeClr val="accent1"/>
                </a:solidFill>
              </a:rPr>
              <a:t>average time complexity</a:t>
            </a:r>
            <a:r>
              <a:rPr lang="en" sz="1200">
                <a:solidFill>
                  <a:srgbClr val="404040"/>
                </a:solidFill>
              </a:rPr>
              <a:t> of </a:t>
            </a:r>
            <a:r>
              <a:rPr lang="en" sz="1200" u="sng">
                <a:solidFill>
                  <a:srgbClr val="404040"/>
                </a:solidFill>
              </a:rPr>
              <a:t>an operation over a sequence of operations</a:t>
            </a:r>
            <a:r>
              <a:rPr lang="en" sz="1200">
                <a:solidFill>
                  <a:srgbClr val="404040"/>
                </a:solidFill>
              </a:rPr>
              <a:t>.</a:t>
            </a:r>
            <a:endParaRPr sz="1200">
              <a:solidFill>
                <a:srgbClr val="40404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04040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200"/>
              <a:buFont typeface="Roboto"/>
              <a:buChar char="●"/>
            </a:pPr>
            <a:r>
              <a:rPr b="1" lang="en" sz="1200">
                <a:solidFill>
                  <a:schemeClr val="accent1"/>
                </a:solidFill>
              </a:rPr>
              <a:t>Problem</a:t>
            </a:r>
            <a:r>
              <a:rPr lang="en" sz="1200">
                <a:solidFill>
                  <a:schemeClr val="accent1"/>
                </a:solidFill>
              </a:rPr>
              <a:t>:</a:t>
            </a:r>
            <a:br>
              <a:rPr lang="en" sz="1200">
                <a:solidFill>
                  <a:srgbClr val="404040"/>
                </a:solidFill>
              </a:rPr>
            </a:br>
            <a:r>
              <a:rPr lang="en" sz="1200">
                <a:solidFill>
                  <a:srgbClr val="404040"/>
                </a:solidFill>
              </a:rPr>
              <a:t>Some operations are expensive but rare, while others are cheap and frequent.</a:t>
            </a:r>
            <a:endParaRPr sz="1200">
              <a:solidFill>
                <a:srgbClr val="404040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04040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04040"/>
              </a:buClr>
              <a:buSzPts val="1200"/>
              <a:buFont typeface="Roboto"/>
              <a:buChar char="●"/>
            </a:pPr>
            <a:r>
              <a:rPr b="1" lang="en" sz="1200">
                <a:solidFill>
                  <a:schemeClr val="accent1"/>
                </a:solidFill>
              </a:rPr>
              <a:t>Solution</a:t>
            </a:r>
            <a:r>
              <a:rPr lang="en" sz="1200">
                <a:solidFill>
                  <a:schemeClr val="accent1"/>
                </a:solidFill>
              </a:rPr>
              <a:t>:</a:t>
            </a:r>
            <a:br>
              <a:rPr lang="en" sz="1200">
                <a:solidFill>
                  <a:srgbClr val="404040"/>
                </a:solidFill>
              </a:rPr>
            </a:br>
            <a:r>
              <a:rPr lang="en" sz="1200">
                <a:solidFill>
                  <a:srgbClr val="404040"/>
                </a:solidFill>
              </a:rPr>
              <a:t>Amortized analysis averages the cost over a sequence of operations.</a:t>
            </a:r>
            <a:endParaRPr sz="1200">
              <a:solidFill>
                <a:srgbClr val="40404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0404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1200" u="sng">
                <a:solidFill>
                  <a:srgbClr val="404040"/>
                </a:solidFill>
              </a:rPr>
              <a:t>Example:</a:t>
            </a:r>
            <a:r>
              <a:rPr lang="en" sz="1200">
                <a:solidFill>
                  <a:srgbClr val="404040"/>
                </a:solidFill>
              </a:rPr>
              <a:t>  Finding the k</a:t>
            </a:r>
            <a:r>
              <a:rPr baseline="30000" i="1" lang="en" sz="1200">
                <a:solidFill>
                  <a:srgbClr val="404040"/>
                </a:solidFill>
              </a:rPr>
              <a:t>th</a:t>
            </a:r>
            <a:r>
              <a:rPr lang="en" sz="1200">
                <a:solidFill>
                  <a:srgbClr val="404040"/>
                </a:solidFill>
              </a:rPr>
              <a:t> smallest element in a given array. k= 1 … n</a:t>
            </a:r>
            <a:endParaRPr sz="1200">
              <a:solidFill>
                <a:srgbClr val="404040"/>
              </a:solidFill>
            </a:endParaRPr>
          </a:p>
        </p:txBody>
      </p:sp>
      <p:sp>
        <p:nvSpPr>
          <p:cNvPr id="1288" name="Google Shape;1288;p50"/>
          <p:cNvSpPr/>
          <p:nvPr/>
        </p:nvSpPr>
        <p:spPr>
          <a:xfrm>
            <a:off x="5278025" y="4030475"/>
            <a:ext cx="1706724" cy="705996"/>
          </a:xfrm>
          <a:prstGeom prst="cloud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Can we use linear search?</a:t>
            </a:r>
            <a:endParaRPr sz="11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2" name="Shape 1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93" name="Google Shape;1293;p51"/>
          <p:cNvCxnSpPr/>
          <p:nvPr/>
        </p:nvCxnSpPr>
        <p:spPr>
          <a:xfrm flipH="1" rot="10800000">
            <a:off x="9875" y="819700"/>
            <a:ext cx="9153900" cy="78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94" name="Google Shape;1294;p51"/>
          <p:cNvSpPr txBox="1"/>
          <p:nvPr/>
        </p:nvSpPr>
        <p:spPr>
          <a:xfrm>
            <a:off x="0" y="95325"/>
            <a:ext cx="4764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accent1"/>
                </a:solidFill>
              </a:rPr>
              <a:t>Amortized Time Complexity</a:t>
            </a:r>
            <a:endParaRPr sz="2800">
              <a:solidFill>
                <a:schemeClr val="accent1"/>
              </a:solidFill>
            </a:endParaRPr>
          </a:p>
        </p:txBody>
      </p:sp>
      <p:sp>
        <p:nvSpPr>
          <p:cNvPr id="1295" name="Google Shape;1295;p51"/>
          <p:cNvSpPr txBox="1"/>
          <p:nvPr/>
        </p:nvSpPr>
        <p:spPr>
          <a:xfrm>
            <a:off x="89125" y="1069300"/>
            <a:ext cx="8712300" cy="8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0404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1200" u="sng">
                <a:solidFill>
                  <a:srgbClr val="404040"/>
                </a:solidFill>
              </a:rPr>
              <a:t>Example:</a:t>
            </a:r>
            <a:r>
              <a:rPr lang="en" sz="1200">
                <a:solidFill>
                  <a:srgbClr val="404040"/>
                </a:solidFill>
              </a:rPr>
              <a:t>  Finding the k</a:t>
            </a:r>
            <a:r>
              <a:rPr baseline="30000" i="1" lang="en" sz="1200">
                <a:solidFill>
                  <a:srgbClr val="404040"/>
                </a:solidFill>
              </a:rPr>
              <a:t>th</a:t>
            </a:r>
            <a:r>
              <a:rPr lang="en" sz="1200">
                <a:solidFill>
                  <a:srgbClr val="404040"/>
                </a:solidFill>
              </a:rPr>
              <a:t> smallest element in a given array</a:t>
            </a:r>
            <a:endParaRPr sz="1200">
              <a:solidFill>
                <a:srgbClr val="40404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0404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04040"/>
              </a:solidFill>
            </a:endParaRPr>
          </a:p>
          <a:p>
            <a:pPr indent="45720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04040"/>
              </a:solidFill>
            </a:endParaRPr>
          </a:p>
        </p:txBody>
      </p:sp>
      <p:sp>
        <p:nvSpPr>
          <p:cNvPr id="1296" name="Google Shape;1296;p51"/>
          <p:cNvSpPr txBox="1"/>
          <p:nvPr/>
        </p:nvSpPr>
        <p:spPr>
          <a:xfrm>
            <a:off x="123375" y="1990000"/>
            <a:ext cx="4914600" cy="11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1200" u="sng">
                <a:solidFill>
                  <a:srgbClr val="404040"/>
                </a:solidFill>
              </a:rPr>
              <a:t>Solution: </a:t>
            </a:r>
            <a:endParaRPr b="1" sz="1200" u="sng">
              <a:solidFill>
                <a:srgbClr val="404040"/>
              </a:solidFill>
            </a:endParaRPr>
          </a:p>
          <a:p>
            <a:pPr indent="45720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404040"/>
                </a:solidFill>
              </a:rPr>
              <a:t>Step 1) Sort the given array. O(n logn)</a:t>
            </a:r>
            <a:endParaRPr sz="1200">
              <a:solidFill>
                <a:srgbClr val="404040"/>
              </a:solidFill>
            </a:endParaRPr>
          </a:p>
          <a:p>
            <a:pPr indent="45720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04040"/>
              </a:solidFill>
            </a:endParaRPr>
          </a:p>
          <a:p>
            <a:pPr indent="45720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404040"/>
                </a:solidFill>
              </a:rPr>
              <a:t>Step 2) Return the K</a:t>
            </a:r>
            <a:r>
              <a:rPr baseline="30000" lang="en" sz="1200">
                <a:solidFill>
                  <a:srgbClr val="404040"/>
                </a:solidFill>
              </a:rPr>
              <a:t>th</a:t>
            </a:r>
            <a:r>
              <a:rPr lang="en" sz="1200">
                <a:solidFill>
                  <a:srgbClr val="404040"/>
                </a:solidFill>
              </a:rPr>
              <a:t> smallest element. O(1)</a:t>
            </a:r>
            <a:endParaRPr sz="1200">
              <a:solidFill>
                <a:srgbClr val="404040"/>
              </a:solidFill>
            </a:endParaRPr>
          </a:p>
        </p:txBody>
      </p:sp>
      <p:sp>
        <p:nvSpPr>
          <p:cNvPr id="1297" name="Google Shape;1297;p51"/>
          <p:cNvSpPr/>
          <p:nvPr/>
        </p:nvSpPr>
        <p:spPr>
          <a:xfrm>
            <a:off x="4983100" y="2179750"/>
            <a:ext cx="2762424" cy="932256"/>
          </a:xfrm>
          <a:prstGeom prst="cloud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If we need to make </a:t>
            </a:r>
            <a:r>
              <a:rPr i="1" lang="en">
                <a:solidFill>
                  <a:schemeClr val="accent1"/>
                </a:solidFill>
              </a:rPr>
              <a:t>n</a:t>
            </a:r>
            <a:r>
              <a:rPr i="1" lang="en"/>
              <a:t> </a:t>
            </a:r>
            <a:r>
              <a:rPr lang="en"/>
              <a:t>such </a:t>
            </a:r>
            <a:r>
              <a:rPr lang="en">
                <a:solidFill>
                  <a:schemeClr val="accent1"/>
                </a:solidFill>
              </a:rPr>
              <a:t>selections</a:t>
            </a:r>
            <a:r>
              <a:rPr lang="en"/>
              <a:t> then?</a:t>
            </a:r>
            <a:endParaRPr/>
          </a:p>
        </p:txBody>
      </p:sp>
      <p:sp>
        <p:nvSpPr>
          <p:cNvPr id="1298" name="Google Shape;1298;p51"/>
          <p:cNvSpPr txBox="1"/>
          <p:nvPr/>
        </p:nvSpPr>
        <p:spPr>
          <a:xfrm>
            <a:off x="2359575" y="3716775"/>
            <a:ext cx="4764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Amortized Time Complexity =</a:t>
            </a:r>
            <a:endParaRPr>
              <a:solidFill>
                <a:schemeClr val="accen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(</a:t>
            </a:r>
            <a:r>
              <a:rPr lang="en" sz="1000">
                <a:solidFill>
                  <a:schemeClr val="dk1"/>
                </a:solidFill>
              </a:rPr>
              <a:t>for each searching</a:t>
            </a:r>
            <a:r>
              <a:rPr lang="en">
                <a:solidFill>
                  <a:schemeClr val="accent1"/>
                </a:solidFill>
              </a:rPr>
              <a:t>) </a:t>
            </a:r>
            <a:endParaRPr>
              <a:solidFill>
                <a:schemeClr val="dk1"/>
              </a:solidFill>
            </a:endParaRPr>
          </a:p>
        </p:txBody>
      </p:sp>
      <p:cxnSp>
        <p:nvCxnSpPr>
          <p:cNvPr id="1299" name="Google Shape;1299;p51"/>
          <p:cNvCxnSpPr/>
          <p:nvPr/>
        </p:nvCxnSpPr>
        <p:spPr>
          <a:xfrm>
            <a:off x="4853025" y="3934525"/>
            <a:ext cx="1227000" cy="6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00" name="Google Shape;1300;p51"/>
          <p:cNvSpPr txBox="1"/>
          <p:nvPr/>
        </p:nvSpPr>
        <p:spPr>
          <a:xfrm>
            <a:off x="5073975" y="3572125"/>
            <a:ext cx="622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n logn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301" name="Google Shape;1301;p51"/>
          <p:cNvSpPr txBox="1"/>
          <p:nvPr/>
        </p:nvSpPr>
        <p:spPr>
          <a:xfrm>
            <a:off x="5217100" y="3893425"/>
            <a:ext cx="622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n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302" name="Google Shape;1302;p51"/>
          <p:cNvSpPr txBox="1"/>
          <p:nvPr/>
        </p:nvSpPr>
        <p:spPr>
          <a:xfrm>
            <a:off x="4572000" y="426272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= </a:t>
            </a:r>
            <a:r>
              <a:rPr lang="en" sz="1200">
                <a:solidFill>
                  <a:schemeClr val="dk1"/>
                </a:solidFill>
              </a:rPr>
              <a:t>log n</a:t>
            </a:r>
            <a:r>
              <a:rPr lang="en">
                <a:solidFill>
                  <a:schemeClr val="accent1"/>
                </a:solidFill>
              </a:rPr>
              <a:t>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275" y="73375"/>
            <a:ext cx="667701" cy="760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1" name="Google Shape;81;p16"/>
          <p:cNvCxnSpPr/>
          <p:nvPr/>
        </p:nvCxnSpPr>
        <p:spPr>
          <a:xfrm flipH="1" rot="10800000">
            <a:off x="-3600" y="866050"/>
            <a:ext cx="9151200" cy="21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2" name="Google Shape;82;p16"/>
          <p:cNvSpPr txBox="1"/>
          <p:nvPr/>
        </p:nvSpPr>
        <p:spPr>
          <a:xfrm>
            <a:off x="152400" y="152400"/>
            <a:ext cx="52335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</a:rPr>
              <a:t>Types of Trees</a:t>
            </a:r>
            <a:endParaRPr sz="2500">
              <a:solidFill>
                <a:schemeClr val="dk1"/>
              </a:solidFill>
            </a:endParaRPr>
          </a:p>
        </p:txBody>
      </p:sp>
      <p:sp>
        <p:nvSpPr>
          <p:cNvPr id="83" name="Google Shape;83;p16"/>
          <p:cNvSpPr/>
          <p:nvPr/>
        </p:nvSpPr>
        <p:spPr>
          <a:xfrm>
            <a:off x="6773800" y="1015156"/>
            <a:ext cx="342600" cy="256800"/>
          </a:xfrm>
          <a:prstGeom prst="ellipse">
            <a:avLst/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</a:t>
            </a:r>
            <a:endParaRPr/>
          </a:p>
        </p:txBody>
      </p:sp>
      <p:sp>
        <p:nvSpPr>
          <p:cNvPr id="84" name="Google Shape;84;p16"/>
          <p:cNvSpPr/>
          <p:nvPr/>
        </p:nvSpPr>
        <p:spPr>
          <a:xfrm>
            <a:off x="5955025" y="1632631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</a:t>
            </a:r>
            <a:endParaRPr/>
          </a:p>
        </p:txBody>
      </p:sp>
      <p:sp>
        <p:nvSpPr>
          <p:cNvPr id="85" name="Google Shape;85;p16"/>
          <p:cNvSpPr/>
          <p:nvPr/>
        </p:nvSpPr>
        <p:spPr>
          <a:xfrm>
            <a:off x="5431350" y="21945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</a:t>
            </a:r>
            <a:endParaRPr/>
          </a:p>
        </p:txBody>
      </p:sp>
      <p:sp>
        <p:nvSpPr>
          <p:cNvPr id="86" name="Google Shape;86;p16"/>
          <p:cNvSpPr/>
          <p:nvPr/>
        </p:nvSpPr>
        <p:spPr>
          <a:xfrm>
            <a:off x="6204925" y="21945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</a:t>
            </a:r>
            <a:endParaRPr/>
          </a:p>
        </p:txBody>
      </p:sp>
      <p:sp>
        <p:nvSpPr>
          <p:cNvPr id="87" name="Google Shape;87;p16"/>
          <p:cNvSpPr/>
          <p:nvPr/>
        </p:nvSpPr>
        <p:spPr>
          <a:xfrm>
            <a:off x="7696025" y="1632631"/>
            <a:ext cx="3561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</a:t>
            </a:r>
            <a:endParaRPr/>
          </a:p>
        </p:txBody>
      </p:sp>
      <p:sp>
        <p:nvSpPr>
          <p:cNvPr id="88" name="Google Shape;88;p16"/>
          <p:cNvSpPr/>
          <p:nvPr/>
        </p:nvSpPr>
        <p:spPr>
          <a:xfrm>
            <a:off x="7579000" y="21598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6</a:t>
            </a:r>
            <a:endParaRPr/>
          </a:p>
        </p:txBody>
      </p:sp>
      <p:sp>
        <p:nvSpPr>
          <p:cNvPr id="89" name="Google Shape;89;p16"/>
          <p:cNvSpPr/>
          <p:nvPr/>
        </p:nvSpPr>
        <p:spPr>
          <a:xfrm>
            <a:off x="8264625" y="21598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7</a:t>
            </a:r>
            <a:endParaRPr/>
          </a:p>
        </p:txBody>
      </p:sp>
      <p:cxnSp>
        <p:nvCxnSpPr>
          <p:cNvPr id="90" name="Google Shape;90;p16"/>
          <p:cNvCxnSpPr>
            <a:stCxn id="83" idx="3"/>
            <a:endCxn id="84" idx="7"/>
          </p:cNvCxnSpPr>
          <p:nvPr/>
        </p:nvCxnSpPr>
        <p:spPr>
          <a:xfrm flipH="1">
            <a:off x="6247373" y="1234349"/>
            <a:ext cx="576600" cy="43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1" name="Google Shape;91;p16"/>
          <p:cNvCxnSpPr>
            <a:stCxn id="83" idx="5"/>
            <a:endCxn id="87" idx="1"/>
          </p:cNvCxnSpPr>
          <p:nvPr/>
        </p:nvCxnSpPr>
        <p:spPr>
          <a:xfrm>
            <a:off x="7066227" y="1234349"/>
            <a:ext cx="681900" cy="43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2" name="Google Shape;92;p16"/>
          <p:cNvCxnSpPr>
            <a:stCxn id="84" idx="3"/>
            <a:endCxn id="85" idx="0"/>
          </p:cNvCxnSpPr>
          <p:nvPr/>
        </p:nvCxnSpPr>
        <p:spPr>
          <a:xfrm flipH="1">
            <a:off x="5602598" y="1851824"/>
            <a:ext cx="402600" cy="34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3" name="Google Shape;93;p16"/>
          <p:cNvCxnSpPr>
            <a:stCxn id="84" idx="5"/>
            <a:endCxn id="86" idx="0"/>
          </p:cNvCxnSpPr>
          <p:nvPr/>
        </p:nvCxnSpPr>
        <p:spPr>
          <a:xfrm>
            <a:off x="6247452" y="1851824"/>
            <a:ext cx="128700" cy="34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4" name="Google Shape;94;p16"/>
          <p:cNvCxnSpPr>
            <a:stCxn id="87" idx="4"/>
            <a:endCxn id="88" idx="0"/>
          </p:cNvCxnSpPr>
          <p:nvPr/>
        </p:nvCxnSpPr>
        <p:spPr>
          <a:xfrm flipH="1">
            <a:off x="7750175" y="1889431"/>
            <a:ext cx="123900" cy="270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5" name="Google Shape;95;p16"/>
          <p:cNvCxnSpPr>
            <a:stCxn id="87" idx="5"/>
            <a:endCxn id="89" idx="1"/>
          </p:cNvCxnSpPr>
          <p:nvPr/>
        </p:nvCxnSpPr>
        <p:spPr>
          <a:xfrm>
            <a:off x="7999975" y="1851824"/>
            <a:ext cx="314700" cy="345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6" name="Google Shape;96;p16"/>
          <p:cNvSpPr txBox="1"/>
          <p:nvPr/>
        </p:nvSpPr>
        <p:spPr>
          <a:xfrm>
            <a:off x="72825" y="1272000"/>
            <a:ext cx="4620000" cy="3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accent1"/>
                </a:solidFill>
              </a:rPr>
              <a:t>Full Binary Tree</a:t>
            </a:r>
            <a:r>
              <a:rPr lang="en" sz="1300">
                <a:solidFill>
                  <a:schemeClr val="dk2"/>
                </a:solidFill>
              </a:rPr>
              <a:t>: </a:t>
            </a:r>
            <a:r>
              <a:rPr lang="en" sz="1300">
                <a:solidFill>
                  <a:schemeClr val="dk1"/>
                </a:solidFill>
              </a:rPr>
              <a:t>Every node has either 0 or 2 children</a:t>
            </a:r>
            <a:r>
              <a:rPr lang="en" sz="1300">
                <a:solidFill>
                  <a:schemeClr val="dk2"/>
                </a:solidFill>
              </a:rPr>
              <a:t>.</a:t>
            </a:r>
            <a:endParaRPr sz="13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2"/>
              </a:solidFill>
            </a:endParaRPr>
          </a:p>
        </p:txBody>
      </p:sp>
      <p:sp>
        <p:nvSpPr>
          <p:cNvPr id="97" name="Google Shape;97;p16"/>
          <p:cNvSpPr txBox="1"/>
          <p:nvPr/>
        </p:nvSpPr>
        <p:spPr>
          <a:xfrm>
            <a:off x="72825" y="3250725"/>
            <a:ext cx="4858200" cy="3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accent1"/>
                </a:solidFill>
              </a:rPr>
              <a:t>Complete Binary Tree: </a:t>
            </a:r>
            <a:r>
              <a:rPr lang="en" sz="1300">
                <a:solidFill>
                  <a:schemeClr val="dk1"/>
                </a:solidFill>
              </a:rPr>
              <a:t>All levels are fully filled except possibly the last, which is filled from left to right</a:t>
            </a:r>
            <a:endParaRPr sz="1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2"/>
              </a:solidFill>
            </a:endParaRPr>
          </a:p>
        </p:txBody>
      </p:sp>
      <p:sp>
        <p:nvSpPr>
          <p:cNvPr id="98" name="Google Shape;98;p16"/>
          <p:cNvSpPr/>
          <p:nvPr/>
        </p:nvSpPr>
        <p:spPr>
          <a:xfrm>
            <a:off x="6697600" y="2996356"/>
            <a:ext cx="342600" cy="256800"/>
          </a:xfrm>
          <a:prstGeom prst="ellipse">
            <a:avLst/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</a:t>
            </a:r>
            <a:endParaRPr/>
          </a:p>
        </p:txBody>
      </p:sp>
      <p:sp>
        <p:nvSpPr>
          <p:cNvPr id="99" name="Google Shape;99;p16"/>
          <p:cNvSpPr/>
          <p:nvPr/>
        </p:nvSpPr>
        <p:spPr>
          <a:xfrm>
            <a:off x="5878825" y="3613831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</a:t>
            </a:r>
            <a:endParaRPr/>
          </a:p>
        </p:txBody>
      </p:sp>
      <p:sp>
        <p:nvSpPr>
          <p:cNvPr id="100" name="Google Shape;100;p16"/>
          <p:cNvSpPr/>
          <p:nvPr/>
        </p:nvSpPr>
        <p:spPr>
          <a:xfrm>
            <a:off x="5355150" y="41757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</a:t>
            </a:r>
            <a:endParaRPr/>
          </a:p>
        </p:txBody>
      </p:sp>
      <p:sp>
        <p:nvSpPr>
          <p:cNvPr id="101" name="Google Shape;101;p16"/>
          <p:cNvSpPr/>
          <p:nvPr/>
        </p:nvSpPr>
        <p:spPr>
          <a:xfrm>
            <a:off x="6128725" y="4175756"/>
            <a:ext cx="3426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</a:t>
            </a:r>
            <a:endParaRPr/>
          </a:p>
        </p:txBody>
      </p:sp>
      <p:sp>
        <p:nvSpPr>
          <p:cNvPr id="102" name="Google Shape;102;p16"/>
          <p:cNvSpPr/>
          <p:nvPr/>
        </p:nvSpPr>
        <p:spPr>
          <a:xfrm>
            <a:off x="7619825" y="3613831"/>
            <a:ext cx="356100" cy="25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</a:t>
            </a:r>
            <a:endParaRPr/>
          </a:p>
        </p:txBody>
      </p:sp>
      <p:cxnSp>
        <p:nvCxnSpPr>
          <p:cNvPr id="103" name="Google Shape;103;p16"/>
          <p:cNvCxnSpPr>
            <a:stCxn id="98" idx="3"/>
            <a:endCxn id="99" idx="7"/>
          </p:cNvCxnSpPr>
          <p:nvPr/>
        </p:nvCxnSpPr>
        <p:spPr>
          <a:xfrm flipH="1">
            <a:off x="6171173" y="3215549"/>
            <a:ext cx="576600" cy="43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4" name="Google Shape;104;p16"/>
          <p:cNvCxnSpPr>
            <a:stCxn id="98" idx="5"/>
            <a:endCxn id="102" idx="1"/>
          </p:cNvCxnSpPr>
          <p:nvPr/>
        </p:nvCxnSpPr>
        <p:spPr>
          <a:xfrm>
            <a:off x="6990027" y="3215549"/>
            <a:ext cx="681900" cy="43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5" name="Google Shape;105;p16"/>
          <p:cNvCxnSpPr>
            <a:stCxn id="99" idx="3"/>
            <a:endCxn id="100" idx="0"/>
          </p:cNvCxnSpPr>
          <p:nvPr/>
        </p:nvCxnSpPr>
        <p:spPr>
          <a:xfrm flipH="1">
            <a:off x="5526398" y="3833024"/>
            <a:ext cx="402600" cy="34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6" name="Google Shape;106;p16"/>
          <p:cNvCxnSpPr>
            <a:stCxn id="99" idx="5"/>
            <a:endCxn id="101" idx="0"/>
          </p:cNvCxnSpPr>
          <p:nvPr/>
        </p:nvCxnSpPr>
        <p:spPr>
          <a:xfrm>
            <a:off x="6171252" y="3833024"/>
            <a:ext cx="128700" cy="34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6" name="Shape 1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07" name="Google Shape;1307;p52"/>
          <p:cNvCxnSpPr/>
          <p:nvPr/>
        </p:nvCxnSpPr>
        <p:spPr>
          <a:xfrm flipH="1" rot="10800000">
            <a:off x="9875" y="819700"/>
            <a:ext cx="9153900" cy="78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08" name="Google Shape;1308;p52"/>
          <p:cNvSpPr txBox="1"/>
          <p:nvPr/>
        </p:nvSpPr>
        <p:spPr>
          <a:xfrm>
            <a:off x="0" y="95325"/>
            <a:ext cx="4048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accent1"/>
                </a:solidFill>
              </a:rPr>
              <a:t>Fibonacci Heap</a:t>
            </a:r>
            <a:endParaRPr sz="2800">
              <a:solidFill>
                <a:schemeClr val="accent1"/>
              </a:solidFill>
            </a:endParaRPr>
          </a:p>
        </p:txBody>
      </p:sp>
      <p:sp>
        <p:nvSpPr>
          <p:cNvPr id="1309" name="Google Shape;1309;p52"/>
          <p:cNvSpPr txBox="1"/>
          <p:nvPr/>
        </p:nvSpPr>
        <p:spPr>
          <a:xfrm>
            <a:off x="109675" y="1179000"/>
            <a:ext cx="4764000" cy="23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FF0000"/>
                </a:solidFill>
              </a:rPr>
              <a:t>Amortized Time Complexity</a:t>
            </a:r>
            <a:r>
              <a:rPr b="1" lang="en" sz="1200">
                <a:solidFill>
                  <a:schemeClr val="accent1"/>
                </a:solidFill>
              </a:rPr>
              <a:t>:</a:t>
            </a:r>
            <a:endParaRPr b="1" sz="1200">
              <a:solidFill>
                <a:schemeClr val="accent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accent1"/>
                </a:solidFill>
              </a:rPr>
              <a:t>Insert</a:t>
            </a:r>
            <a:r>
              <a:rPr lang="en" sz="1200">
                <a:solidFill>
                  <a:schemeClr val="dk2"/>
                </a:solidFill>
              </a:rPr>
              <a:t>:  O(1)</a:t>
            </a:r>
            <a:endParaRPr sz="12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accent1"/>
                </a:solidFill>
              </a:rPr>
              <a:t>Find-min</a:t>
            </a:r>
            <a:r>
              <a:rPr lang="en" sz="1200">
                <a:solidFill>
                  <a:schemeClr val="dk2"/>
                </a:solidFill>
              </a:rPr>
              <a:t>: O(1)</a:t>
            </a:r>
            <a:endParaRPr sz="12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accent1"/>
                </a:solidFill>
              </a:rPr>
              <a:t>Delete-min</a:t>
            </a:r>
            <a:r>
              <a:rPr lang="en" sz="1200">
                <a:solidFill>
                  <a:schemeClr val="dk2"/>
                </a:solidFill>
              </a:rPr>
              <a:t>: O(logn)</a:t>
            </a:r>
            <a:endParaRPr sz="12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accent1"/>
                </a:solidFill>
              </a:rPr>
              <a:t>Decrease-key</a:t>
            </a:r>
            <a:r>
              <a:rPr lang="en" sz="1200">
                <a:solidFill>
                  <a:schemeClr val="dk2"/>
                </a:solidFill>
              </a:rPr>
              <a:t>: O(1)</a:t>
            </a:r>
            <a:endParaRPr sz="12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accent1"/>
                </a:solidFill>
              </a:rPr>
              <a:t>Merge</a:t>
            </a:r>
            <a:r>
              <a:rPr lang="en" sz="1200">
                <a:solidFill>
                  <a:schemeClr val="dk2"/>
                </a:solidFill>
              </a:rPr>
              <a:t>: O(1)</a:t>
            </a:r>
            <a:endParaRPr sz="12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accent1"/>
                </a:solidFill>
              </a:rPr>
              <a:t>Structure</a:t>
            </a:r>
            <a:r>
              <a:rPr lang="en" sz="1200">
                <a:solidFill>
                  <a:schemeClr val="dk2"/>
                </a:solidFill>
              </a:rPr>
              <a:t>: A collection of trees that satisfy the min-heap property.</a:t>
            </a:r>
            <a:endParaRPr sz="12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1"/>
                </a:solidFill>
              </a:rPr>
              <a:t>Flexibility</a:t>
            </a:r>
            <a:r>
              <a:rPr lang="en" sz="1200">
                <a:solidFill>
                  <a:schemeClr val="dk2"/>
                </a:solidFill>
              </a:rPr>
              <a:t>: Supports efficient merging and decrease-key operations.</a:t>
            </a:r>
            <a:endParaRPr sz="1200">
              <a:solidFill>
                <a:schemeClr val="dk2"/>
              </a:solidFill>
            </a:endParaRPr>
          </a:p>
        </p:txBody>
      </p:sp>
      <p:pic>
        <p:nvPicPr>
          <p:cNvPr id="1310" name="Google Shape;1310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675" y="1446325"/>
            <a:ext cx="4185599" cy="168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7"/>
          <p:cNvSpPr txBox="1"/>
          <p:nvPr>
            <p:ph type="title"/>
          </p:nvPr>
        </p:nvSpPr>
        <p:spPr>
          <a:xfrm>
            <a:off x="114200" y="2470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Array representation of BT</a:t>
            </a:r>
            <a:endParaRPr>
              <a:solidFill>
                <a:schemeClr val="accent1"/>
              </a:solidFill>
            </a:endParaRPr>
          </a:p>
        </p:txBody>
      </p:sp>
      <p:cxnSp>
        <p:nvCxnSpPr>
          <p:cNvPr id="112" name="Google Shape;112;p17"/>
          <p:cNvCxnSpPr/>
          <p:nvPr/>
        </p:nvCxnSpPr>
        <p:spPr>
          <a:xfrm flipH="1" rot="10800000">
            <a:off x="9875" y="819700"/>
            <a:ext cx="9153900" cy="78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3" name="Google Shape;113;p17"/>
          <p:cNvSpPr/>
          <p:nvPr/>
        </p:nvSpPr>
        <p:spPr>
          <a:xfrm>
            <a:off x="1859825" y="1392800"/>
            <a:ext cx="513600" cy="523500"/>
          </a:xfrm>
          <a:prstGeom prst="ellipse">
            <a:avLst/>
          </a:prstGeom>
          <a:solidFill>
            <a:srgbClr val="FF99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114" name="Google Shape;114;p17"/>
          <p:cNvSpPr/>
          <p:nvPr/>
        </p:nvSpPr>
        <p:spPr>
          <a:xfrm>
            <a:off x="832625" y="2571750"/>
            <a:ext cx="513600" cy="523500"/>
          </a:xfrm>
          <a:prstGeom prst="ellipse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17"/>
          <p:cNvSpPr/>
          <p:nvPr/>
        </p:nvSpPr>
        <p:spPr>
          <a:xfrm>
            <a:off x="2900950" y="2571750"/>
            <a:ext cx="513600" cy="523500"/>
          </a:xfrm>
          <a:prstGeom prst="ellipse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17"/>
          <p:cNvSpPr/>
          <p:nvPr/>
        </p:nvSpPr>
        <p:spPr>
          <a:xfrm>
            <a:off x="152400" y="3962750"/>
            <a:ext cx="513600" cy="5235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17"/>
          <p:cNvSpPr/>
          <p:nvPr/>
        </p:nvSpPr>
        <p:spPr>
          <a:xfrm>
            <a:off x="1346225" y="3962750"/>
            <a:ext cx="513600" cy="5235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17"/>
          <p:cNvSpPr/>
          <p:nvPr/>
        </p:nvSpPr>
        <p:spPr>
          <a:xfrm>
            <a:off x="2387350" y="3962750"/>
            <a:ext cx="513600" cy="5235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17"/>
          <p:cNvSpPr/>
          <p:nvPr/>
        </p:nvSpPr>
        <p:spPr>
          <a:xfrm>
            <a:off x="3606225" y="3962750"/>
            <a:ext cx="513600" cy="5235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20" name="Google Shape;120;p17"/>
          <p:cNvCxnSpPr>
            <a:stCxn id="113" idx="3"/>
            <a:endCxn id="114" idx="7"/>
          </p:cNvCxnSpPr>
          <p:nvPr/>
        </p:nvCxnSpPr>
        <p:spPr>
          <a:xfrm flipH="1">
            <a:off x="1271140" y="1839635"/>
            <a:ext cx="663900" cy="808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1" name="Google Shape;121;p17"/>
          <p:cNvCxnSpPr>
            <a:stCxn id="114" idx="3"/>
            <a:endCxn id="116" idx="0"/>
          </p:cNvCxnSpPr>
          <p:nvPr/>
        </p:nvCxnSpPr>
        <p:spPr>
          <a:xfrm flipH="1">
            <a:off x="409240" y="3018585"/>
            <a:ext cx="498600" cy="944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2" name="Google Shape;122;p17"/>
          <p:cNvCxnSpPr>
            <a:stCxn id="114" idx="5"/>
            <a:endCxn id="117" idx="0"/>
          </p:cNvCxnSpPr>
          <p:nvPr/>
        </p:nvCxnSpPr>
        <p:spPr>
          <a:xfrm>
            <a:off x="1271010" y="3018585"/>
            <a:ext cx="332100" cy="944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3" name="Google Shape;123;p17"/>
          <p:cNvCxnSpPr>
            <a:stCxn id="115" idx="3"/>
            <a:endCxn id="118" idx="0"/>
          </p:cNvCxnSpPr>
          <p:nvPr/>
        </p:nvCxnSpPr>
        <p:spPr>
          <a:xfrm flipH="1">
            <a:off x="2644065" y="3018585"/>
            <a:ext cx="332100" cy="944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4" name="Google Shape;124;p17"/>
          <p:cNvCxnSpPr>
            <a:stCxn id="115" idx="5"/>
            <a:endCxn id="119" idx="0"/>
          </p:cNvCxnSpPr>
          <p:nvPr/>
        </p:nvCxnSpPr>
        <p:spPr>
          <a:xfrm>
            <a:off x="3339335" y="3018585"/>
            <a:ext cx="523800" cy="944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5" name="Google Shape;125;p17"/>
          <p:cNvCxnSpPr>
            <a:stCxn id="113" idx="5"/>
            <a:endCxn id="115" idx="1"/>
          </p:cNvCxnSpPr>
          <p:nvPr/>
        </p:nvCxnSpPr>
        <p:spPr>
          <a:xfrm>
            <a:off x="2298210" y="1839635"/>
            <a:ext cx="678000" cy="808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6" name="Google Shape;126;p17"/>
          <p:cNvSpPr txBox="1"/>
          <p:nvPr/>
        </p:nvSpPr>
        <p:spPr>
          <a:xfrm>
            <a:off x="1889449" y="1423700"/>
            <a:ext cx="523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25</a:t>
            </a:r>
            <a:endParaRPr/>
          </a:p>
        </p:txBody>
      </p:sp>
      <p:sp>
        <p:nvSpPr>
          <p:cNvPr id="127" name="Google Shape;127;p17"/>
          <p:cNvSpPr txBox="1"/>
          <p:nvPr/>
        </p:nvSpPr>
        <p:spPr>
          <a:xfrm>
            <a:off x="837399" y="2602650"/>
            <a:ext cx="523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13</a:t>
            </a:r>
            <a:endParaRPr/>
          </a:p>
        </p:txBody>
      </p:sp>
      <p:sp>
        <p:nvSpPr>
          <p:cNvPr id="128" name="Google Shape;128;p17"/>
          <p:cNvSpPr txBox="1"/>
          <p:nvPr/>
        </p:nvSpPr>
        <p:spPr>
          <a:xfrm>
            <a:off x="147299" y="3993650"/>
            <a:ext cx="523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10</a:t>
            </a:r>
            <a:endParaRPr/>
          </a:p>
        </p:txBody>
      </p:sp>
      <p:sp>
        <p:nvSpPr>
          <p:cNvPr id="129" name="Google Shape;129;p17"/>
          <p:cNvSpPr txBox="1"/>
          <p:nvPr/>
        </p:nvSpPr>
        <p:spPr>
          <a:xfrm>
            <a:off x="1390499" y="3993650"/>
            <a:ext cx="523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11</a:t>
            </a:r>
            <a:endParaRPr/>
          </a:p>
        </p:txBody>
      </p:sp>
      <p:sp>
        <p:nvSpPr>
          <p:cNvPr id="130" name="Google Shape;130;p17"/>
          <p:cNvSpPr txBox="1"/>
          <p:nvPr/>
        </p:nvSpPr>
        <p:spPr>
          <a:xfrm>
            <a:off x="2952300" y="2602650"/>
            <a:ext cx="523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22</a:t>
            </a:r>
            <a:endParaRPr/>
          </a:p>
        </p:txBody>
      </p:sp>
      <p:sp>
        <p:nvSpPr>
          <p:cNvPr id="131" name="Google Shape;131;p17"/>
          <p:cNvSpPr txBox="1"/>
          <p:nvPr/>
        </p:nvSpPr>
        <p:spPr>
          <a:xfrm>
            <a:off x="2382250" y="3993650"/>
            <a:ext cx="523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18</a:t>
            </a:r>
            <a:endParaRPr/>
          </a:p>
        </p:txBody>
      </p:sp>
      <p:sp>
        <p:nvSpPr>
          <p:cNvPr id="132" name="Google Shape;132;p17"/>
          <p:cNvSpPr txBox="1"/>
          <p:nvPr/>
        </p:nvSpPr>
        <p:spPr>
          <a:xfrm>
            <a:off x="3601125" y="3993650"/>
            <a:ext cx="523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13</a:t>
            </a:r>
            <a:endParaRPr/>
          </a:p>
        </p:txBody>
      </p:sp>
      <p:sp>
        <p:nvSpPr>
          <p:cNvPr id="133" name="Google Shape;133;p17"/>
          <p:cNvSpPr txBox="1"/>
          <p:nvPr/>
        </p:nvSpPr>
        <p:spPr>
          <a:xfrm>
            <a:off x="2387350" y="1392800"/>
            <a:ext cx="3918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1</a:t>
            </a:r>
            <a:endParaRPr sz="1300">
              <a:solidFill>
                <a:srgbClr val="FF0000"/>
              </a:solidFill>
            </a:endParaRPr>
          </a:p>
        </p:txBody>
      </p:sp>
      <p:sp>
        <p:nvSpPr>
          <p:cNvPr id="134" name="Google Shape;134;p17"/>
          <p:cNvSpPr txBox="1"/>
          <p:nvPr/>
        </p:nvSpPr>
        <p:spPr>
          <a:xfrm>
            <a:off x="1285000" y="2610300"/>
            <a:ext cx="3918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2</a:t>
            </a:r>
            <a:endParaRPr sz="1300">
              <a:solidFill>
                <a:srgbClr val="FF0000"/>
              </a:solidFill>
            </a:endParaRPr>
          </a:p>
        </p:txBody>
      </p:sp>
      <p:sp>
        <p:nvSpPr>
          <p:cNvPr id="135" name="Google Shape;135;p17"/>
          <p:cNvSpPr txBox="1"/>
          <p:nvPr/>
        </p:nvSpPr>
        <p:spPr>
          <a:xfrm>
            <a:off x="3445200" y="2571750"/>
            <a:ext cx="3918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3</a:t>
            </a:r>
            <a:endParaRPr sz="1300">
              <a:solidFill>
                <a:srgbClr val="FF0000"/>
              </a:solidFill>
            </a:endParaRPr>
          </a:p>
        </p:txBody>
      </p:sp>
      <p:sp>
        <p:nvSpPr>
          <p:cNvPr id="136" name="Google Shape;136;p17"/>
          <p:cNvSpPr txBox="1"/>
          <p:nvPr/>
        </p:nvSpPr>
        <p:spPr>
          <a:xfrm>
            <a:off x="666000" y="4039850"/>
            <a:ext cx="3918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4</a:t>
            </a:r>
            <a:endParaRPr sz="1300">
              <a:solidFill>
                <a:srgbClr val="FF0000"/>
              </a:solidFill>
            </a:endParaRPr>
          </a:p>
        </p:txBody>
      </p:sp>
      <p:sp>
        <p:nvSpPr>
          <p:cNvPr id="137" name="Google Shape;137;p17"/>
          <p:cNvSpPr txBox="1"/>
          <p:nvPr/>
        </p:nvSpPr>
        <p:spPr>
          <a:xfrm>
            <a:off x="1859825" y="4001300"/>
            <a:ext cx="3918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5</a:t>
            </a:r>
            <a:endParaRPr sz="1300">
              <a:solidFill>
                <a:srgbClr val="FF0000"/>
              </a:solidFill>
            </a:endParaRPr>
          </a:p>
        </p:txBody>
      </p:sp>
      <p:sp>
        <p:nvSpPr>
          <p:cNvPr id="138" name="Google Shape;138;p17"/>
          <p:cNvSpPr txBox="1"/>
          <p:nvPr/>
        </p:nvSpPr>
        <p:spPr>
          <a:xfrm>
            <a:off x="2961850" y="4001300"/>
            <a:ext cx="3918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6</a:t>
            </a:r>
            <a:endParaRPr sz="1300">
              <a:solidFill>
                <a:srgbClr val="FF0000"/>
              </a:solidFill>
            </a:endParaRPr>
          </a:p>
        </p:txBody>
      </p:sp>
      <p:sp>
        <p:nvSpPr>
          <p:cNvPr id="139" name="Google Shape;139;p17"/>
          <p:cNvSpPr txBox="1"/>
          <p:nvPr/>
        </p:nvSpPr>
        <p:spPr>
          <a:xfrm>
            <a:off x="4178600" y="3962675"/>
            <a:ext cx="3918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7</a:t>
            </a:r>
            <a:endParaRPr sz="1300">
              <a:solidFill>
                <a:srgbClr val="FF0000"/>
              </a:solidFill>
            </a:endParaRPr>
          </a:p>
        </p:txBody>
      </p:sp>
      <p:sp>
        <p:nvSpPr>
          <p:cNvPr id="140" name="Google Shape;140;p17"/>
          <p:cNvSpPr/>
          <p:nvPr/>
        </p:nvSpPr>
        <p:spPr>
          <a:xfrm>
            <a:off x="4816225" y="2060900"/>
            <a:ext cx="466200" cy="308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25</a:t>
            </a:r>
            <a:endParaRPr/>
          </a:p>
        </p:txBody>
      </p:sp>
      <p:sp>
        <p:nvSpPr>
          <p:cNvPr id="141" name="Google Shape;141;p17"/>
          <p:cNvSpPr/>
          <p:nvPr/>
        </p:nvSpPr>
        <p:spPr>
          <a:xfrm>
            <a:off x="5273425" y="2060900"/>
            <a:ext cx="466200" cy="308100"/>
          </a:xfrm>
          <a:prstGeom prst="rect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13</a:t>
            </a:r>
            <a:endParaRPr/>
          </a:p>
        </p:txBody>
      </p:sp>
      <p:sp>
        <p:nvSpPr>
          <p:cNvPr id="142" name="Google Shape;142;p17"/>
          <p:cNvSpPr/>
          <p:nvPr/>
        </p:nvSpPr>
        <p:spPr>
          <a:xfrm>
            <a:off x="5743618" y="2058091"/>
            <a:ext cx="466200" cy="308100"/>
          </a:xfrm>
          <a:prstGeom prst="rect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22</a:t>
            </a:r>
            <a:endParaRPr/>
          </a:p>
        </p:txBody>
      </p:sp>
      <p:sp>
        <p:nvSpPr>
          <p:cNvPr id="143" name="Google Shape;143;p17"/>
          <p:cNvSpPr/>
          <p:nvPr/>
        </p:nvSpPr>
        <p:spPr>
          <a:xfrm>
            <a:off x="6209998" y="2056403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10</a:t>
            </a:r>
            <a:endParaRPr/>
          </a:p>
        </p:txBody>
      </p:sp>
      <p:sp>
        <p:nvSpPr>
          <p:cNvPr id="144" name="Google Shape;144;p17"/>
          <p:cNvSpPr/>
          <p:nvPr/>
        </p:nvSpPr>
        <p:spPr>
          <a:xfrm>
            <a:off x="6667198" y="2056403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11</a:t>
            </a:r>
            <a:endParaRPr/>
          </a:p>
        </p:txBody>
      </p:sp>
      <p:sp>
        <p:nvSpPr>
          <p:cNvPr id="145" name="Google Shape;145;p17"/>
          <p:cNvSpPr/>
          <p:nvPr/>
        </p:nvSpPr>
        <p:spPr>
          <a:xfrm>
            <a:off x="7137391" y="2053594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18</a:t>
            </a:r>
            <a:endParaRPr/>
          </a:p>
        </p:txBody>
      </p:sp>
      <p:sp>
        <p:nvSpPr>
          <p:cNvPr id="146" name="Google Shape;146;p17"/>
          <p:cNvSpPr/>
          <p:nvPr/>
        </p:nvSpPr>
        <p:spPr>
          <a:xfrm>
            <a:off x="7604782" y="2054996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13</a:t>
            </a:r>
            <a:endParaRPr/>
          </a:p>
        </p:txBody>
      </p:sp>
      <p:sp>
        <p:nvSpPr>
          <p:cNvPr id="147" name="Google Shape;147;p17"/>
          <p:cNvSpPr txBox="1"/>
          <p:nvPr/>
        </p:nvSpPr>
        <p:spPr>
          <a:xfrm>
            <a:off x="4853425" y="1690700"/>
            <a:ext cx="3918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1</a:t>
            </a:r>
            <a:endParaRPr sz="1300">
              <a:solidFill>
                <a:srgbClr val="FF0000"/>
              </a:solidFill>
            </a:endParaRPr>
          </a:p>
        </p:txBody>
      </p:sp>
      <p:sp>
        <p:nvSpPr>
          <p:cNvPr id="148" name="Google Shape;148;p17"/>
          <p:cNvSpPr txBox="1"/>
          <p:nvPr/>
        </p:nvSpPr>
        <p:spPr>
          <a:xfrm>
            <a:off x="5355221" y="1687891"/>
            <a:ext cx="3918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2</a:t>
            </a:r>
            <a:endParaRPr sz="1300">
              <a:solidFill>
                <a:srgbClr val="FF0000"/>
              </a:solidFill>
            </a:endParaRPr>
          </a:p>
        </p:txBody>
      </p:sp>
      <p:sp>
        <p:nvSpPr>
          <p:cNvPr id="149" name="Google Shape;149;p17"/>
          <p:cNvSpPr txBox="1"/>
          <p:nvPr/>
        </p:nvSpPr>
        <p:spPr>
          <a:xfrm>
            <a:off x="5820322" y="1692982"/>
            <a:ext cx="3918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3</a:t>
            </a:r>
            <a:endParaRPr sz="1300">
              <a:solidFill>
                <a:srgbClr val="FF0000"/>
              </a:solidFill>
            </a:endParaRPr>
          </a:p>
        </p:txBody>
      </p:sp>
      <p:sp>
        <p:nvSpPr>
          <p:cNvPr id="150" name="Google Shape;150;p17"/>
          <p:cNvSpPr txBox="1"/>
          <p:nvPr/>
        </p:nvSpPr>
        <p:spPr>
          <a:xfrm>
            <a:off x="6243771" y="1692966"/>
            <a:ext cx="3918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4</a:t>
            </a:r>
            <a:endParaRPr sz="1300">
              <a:solidFill>
                <a:srgbClr val="FF0000"/>
              </a:solidFill>
            </a:endParaRPr>
          </a:p>
        </p:txBody>
      </p:sp>
      <p:sp>
        <p:nvSpPr>
          <p:cNvPr id="151" name="Google Shape;151;p17"/>
          <p:cNvSpPr txBox="1"/>
          <p:nvPr/>
        </p:nvSpPr>
        <p:spPr>
          <a:xfrm>
            <a:off x="6710896" y="1687891"/>
            <a:ext cx="3918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5</a:t>
            </a:r>
            <a:endParaRPr sz="1300">
              <a:solidFill>
                <a:srgbClr val="FF0000"/>
              </a:solidFill>
            </a:endParaRPr>
          </a:p>
        </p:txBody>
      </p:sp>
      <p:sp>
        <p:nvSpPr>
          <p:cNvPr id="152" name="Google Shape;152;p17"/>
          <p:cNvSpPr txBox="1"/>
          <p:nvPr/>
        </p:nvSpPr>
        <p:spPr>
          <a:xfrm>
            <a:off x="7173184" y="1692966"/>
            <a:ext cx="3918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6</a:t>
            </a:r>
            <a:endParaRPr sz="1300">
              <a:solidFill>
                <a:srgbClr val="FF0000"/>
              </a:solidFill>
            </a:endParaRPr>
          </a:p>
        </p:txBody>
      </p:sp>
      <p:sp>
        <p:nvSpPr>
          <p:cNvPr id="153" name="Google Shape;153;p17"/>
          <p:cNvSpPr txBox="1"/>
          <p:nvPr/>
        </p:nvSpPr>
        <p:spPr>
          <a:xfrm>
            <a:off x="7607596" y="1690691"/>
            <a:ext cx="3918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7</a:t>
            </a:r>
            <a:endParaRPr sz="1300">
              <a:solidFill>
                <a:srgbClr val="FF0000"/>
              </a:solidFill>
            </a:endParaRPr>
          </a:p>
        </p:txBody>
      </p:sp>
      <p:sp>
        <p:nvSpPr>
          <p:cNvPr id="154" name="Google Shape;154;p17"/>
          <p:cNvSpPr txBox="1"/>
          <p:nvPr/>
        </p:nvSpPr>
        <p:spPr>
          <a:xfrm>
            <a:off x="4624075" y="3095250"/>
            <a:ext cx="4263300" cy="196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2"/>
                </a:solidFill>
              </a:rPr>
              <a:t>I</a:t>
            </a:r>
            <a:r>
              <a:rPr lang="en" sz="1600">
                <a:solidFill>
                  <a:schemeClr val="dk2"/>
                </a:solidFill>
              </a:rPr>
              <a:t>ndex-based parent-child relationships:</a:t>
            </a:r>
            <a:endParaRPr sz="1600">
              <a:solidFill>
                <a:schemeClr val="dk2"/>
              </a:solidFill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</a:pPr>
            <a:r>
              <a:rPr lang="en" sz="1600">
                <a:solidFill>
                  <a:schemeClr val="dk2"/>
                </a:solidFill>
              </a:rPr>
              <a:t>Node is at index </a:t>
            </a:r>
            <a:r>
              <a:rPr i="1" lang="en" sz="1600">
                <a:solidFill>
                  <a:schemeClr val="accent1"/>
                </a:solidFill>
              </a:rPr>
              <a:t>i</a:t>
            </a:r>
            <a:endParaRPr i="1" sz="1600">
              <a:solidFill>
                <a:schemeClr val="accent1"/>
              </a:solidFill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</a:pPr>
            <a:r>
              <a:rPr lang="en" sz="1600">
                <a:solidFill>
                  <a:schemeClr val="dk2"/>
                </a:solidFill>
              </a:rPr>
              <a:t>Left child is at </a:t>
            </a:r>
            <a:r>
              <a:rPr lang="en" sz="1600">
                <a:solidFill>
                  <a:schemeClr val="accent1"/>
                </a:solidFill>
              </a:rPr>
              <a:t>2</a:t>
            </a:r>
            <a:r>
              <a:rPr i="1" lang="en" sz="1600">
                <a:solidFill>
                  <a:schemeClr val="accent1"/>
                </a:solidFill>
              </a:rPr>
              <a:t>i</a:t>
            </a:r>
            <a:r>
              <a:rPr lang="en" sz="1600">
                <a:solidFill>
                  <a:schemeClr val="dk2"/>
                </a:solidFill>
              </a:rPr>
              <a:t>.</a:t>
            </a:r>
            <a:endParaRPr sz="1600">
              <a:solidFill>
                <a:schemeClr val="dk2"/>
              </a:solidFill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</a:pPr>
            <a:r>
              <a:rPr lang="en" sz="1600">
                <a:solidFill>
                  <a:schemeClr val="dk2"/>
                </a:solidFill>
              </a:rPr>
              <a:t>Right child is at </a:t>
            </a:r>
            <a:r>
              <a:rPr i="1" lang="en" sz="1600">
                <a:solidFill>
                  <a:schemeClr val="accent1"/>
                </a:solidFill>
              </a:rPr>
              <a:t>2i+1</a:t>
            </a:r>
            <a:r>
              <a:rPr lang="en" sz="1600">
                <a:solidFill>
                  <a:schemeClr val="dk2"/>
                </a:solidFill>
              </a:rPr>
              <a:t>.</a:t>
            </a:r>
            <a:endParaRPr sz="1600">
              <a:solidFill>
                <a:schemeClr val="dk2"/>
              </a:solidFill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</a:pPr>
            <a:r>
              <a:rPr lang="en" sz="1600">
                <a:solidFill>
                  <a:schemeClr val="dk2"/>
                </a:solidFill>
              </a:rPr>
              <a:t>Parent is at</a:t>
            </a:r>
            <a:r>
              <a:rPr lang="en" sz="1600">
                <a:solidFill>
                  <a:schemeClr val="accent1"/>
                </a:solidFill>
              </a:rPr>
              <a:t>⌊</a:t>
            </a:r>
            <a:r>
              <a:rPr i="1" lang="en" sz="1600">
                <a:solidFill>
                  <a:schemeClr val="accent1"/>
                </a:solidFill>
              </a:rPr>
              <a:t>i/2</a:t>
            </a:r>
            <a:r>
              <a:rPr lang="en" sz="1600">
                <a:solidFill>
                  <a:schemeClr val="accent1"/>
                </a:solidFill>
              </a:rPr>
              <a:t>⌋</a:t>
            </a:r>
            <a:r>
              <a:rPr lang="en" sz="1600">
                <a:solidFill>
                  <a:schemeClr val="dk2"/>
                </a:solidFill>
              </a:rPr>
              <a:t>.</a:t>
            </a:r>
            <a:endParaRPr b="1" sz="1600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8"/>
          <p:cNvSpPr txBox="1"/>
          <p:nvPr>
            <p:ph type="title"/>
          </p:nvPr>
        </p:nvSpPr>
        <p:spPr>
          <a:xfrm>
            <a:off x="114200" y="2470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Array representation of incomplete BT</a:t>
            </a:r>
            <a:endParaRPr>
              <a:solidFill>
                <a:schemeClr val="accent1"/>
              </a:solidFill>
            </a:endParaRPr>
          </a:p>
        </p:txBody>
      </p:sp>
      <p:cxnSp>
        <p:nvCxnSpPr>
          <p:cNvPr id="160" name="Google Shape;160;p18"/>
          <p:cNvCxnSpPr/>
          <p:nvPr/>
        </p:nvCxnSpPr>
        <p:spPr>
          <a:xfrm flipH="1" rot="10800000">
            <a:off x="9875" y="819700"/>
            <a:ext cx="9153900" cy="78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61" name="Google Shape;161;p18"/>
          <p:cNvSpPr/>
          <p:nvPr/>
        </p:nvSpPr>
        <p:spPr>
          <a:xfrm>
            <a:off x="1859825" y="1392800"/>
            <a:ext cx="513600" cy="523500"/>
          </a:xfrm>
          <a:prstGeom prst="ellipse">
            <a:avLst/>
          </a:prstGeom>
          <a:solidFill>
            <a:srgbClr val="FF99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162" name="Google Shape;162;p18"/>
          <p:cNvSpPr/>
          <p:nvPr/>
        </p:nvSpPr>
        <p:spPr>
          <a:xfrm>
            <a:off x="832625" y="2571750"/>
            <a:ext cx="513600" cy="523500"/>
          </a:xfrm>
          <a:prstGeom prst="ellipse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18"/>
          <p:cNvSpPr/>
          <p:nvPr/>
        </p:nvSpPr>
        <p:spPr>
          <a:xfrm>
            <a:off x="2900950" y="2571750"/>
            <a:ext cx="513600" cy="523500"/>
          </a:xfrm>
          <a:prstGeom prst="ellipse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18"/>
          <p:cNvSpPr/>
          <p:nvPr/>
        </p:nvSpPr>
        <p:spPr>
          <a:xfrm>
            <a:off x="152400" y="3962750"/>
            <a:ext cx="513600" cy="5235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18"/>
          <p:cNvSpPr/>
          <p:nvPr/>
        </p:nvSpPr>
        <p:spPr>
          <a:xfrm>
            <a:off x="3606225" y="3962750"/>
            <a:ext cx="513600" cy="5235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66" name="Google Shape;166;p18"/>
          <p:cNvCxnSpPr>
            <a:stCxn id="161" idx="3"/>
            <a:endCxn id="162" idx="7"/>
          </p:cNvCxnSpPr>
          <p:nvPr/>
        </p:nvCxnSpPr>
        <p:spPr>
          <a:xfrm flipH="1">
            <a:off x="1271140" y="1839635"/>
            <a:ext cx="663900" cy="808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67" name="Google Shape;167;p18"/>
          <p:cNvCxnSpPr>
            <a:stCxn id="162" idx="3"/>
            <a:endCxn id="164" idx="0"/>
          </p:cNvCxnSpPr>
          <p:nvPr/>
        </p:nvCxnSpPr>
        <p:spPr>
          <a:xfrm flipH="1">
            <a:off x="409240" y="3018585"/>
            <a:ext cx="498600" cy="944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68" name="Google Shape;168;p18"/>
          <p:cNvCxnSpPr>
            <a:stCxn id="163" idx="5"/>
            <a:endCxn id="165" idx="0"/>
          </p:cNvCxnSpPr>
          <p:nvPr/>
        </p:nvCxnSpPr>
        <p:spPr>
          <a:xfrm>
            <a:off x="3339335" y="3018585"/>
            <a:ext cx="523800" cy="944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69" name="Google Shape;169;p18"/>
          <p:cNvCxnSpPr>
            <a:stCxn id="161" idx="5"/>
            <a:endCxn id="163" idx="1"/>
          </p:cNvCxnSpPr>
          <p:nvPr/>
        </p:nvCxnSpPr>
        <p:spPr>
          <a:xfrm>
            <a:off x="2298210" y="1839635"/>
            <a:ext cx="678000" cy="808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70" name="Google Shape;170;p18"/>
          <p:cNvSpPr txBox="1"/>
          <p:nvPr/>
        </p:nvSpPr>
        <p:spPr>
          <a:xfrm>
            <a:off x="1889449" y="1423700"/>
            <a:ext cx="523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25</a:t>
            </a:r>
            <a:endParaRPr/>
          </a:p>
        </p:txBody>
      </p:sp>
      <p:sp>
        <p:nvSpPr>
          <p:cNvPr id="171" name="Google Shape;171;p18"/>
          <p:cNvSpPr txBox="1"/>
          <p:nvPr/>
        </p:nvSpPr>
        <p:spPr>
          <a:xfrm>
            <a:off x="837399" y="2602650"/>
            <a:ext cx="523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13</a:t>
            </a:r>
            <a:endParaRPr/>
          </a:p>
        </p:txBody>
      </p:sp>
      <p:sp>
        <p:nvSpPr>
          <p:cNvPr id="172" name="Google Shape;172;p18"/>
          <p:cNvSpPr txBox="1"/>
          <p:nvPr/>
        </p:nvSpPr>
        <p:spPr>
          <a:xfrm>
            <a:off x="147299" y="3993650"/>
            <a:ext cx="523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10</a:t>
            </a:r>
            <a:endParaRPr/>
          </a:p>
        </p:txBody>
      </p:sp>
      <p:sp>
        <p:nvSpPr>
          <p:cNvPr id="173" name="Google Shape;173;p18"/>
          <p:cNvSpPr txBox="1"/>
          <p:nvPr/>
        </p:nvSpPr>
        <p:spPr>
          <a:xfrm>
            <a:off x="2952300" y="2602650"/>
            <a:ext cx="523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22</a:t>
            </a:r>
            <a:endParaRPr/>
          </a:p>
        </p:txBody>
      </p:sp>
      <p:sp>
        <p:nvSpPr>
          <p:cNvPr id="174" name="Google Shape;174;p18"/>
          <p:cNvSpPr txBox="1"/>
          <p:nvPr/>
        </p:nvSpPr>
        <p:spPr>
          <a:xfrm>
            <a:off x="3601125" y="3993650"/>
            <a:ext cx="523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13</a:t>
            </a:r>
            <a:endParaRPr/>
          </a:p>
        </p:txBody>
      </p:sp>
      <p:sp>
        <p:nvSpPr>
          <p:cNvPr id="175" name="Google Shape;175;p18"/>
          <p:cNvSpPr txBox="1"/>
          <p:nvPr/>
        </p:nvSpPr>
        <p:spPr>
          <a:xfrm>
            <a:off x="2387350" y="1392800"/>
            <a:ext cx="3918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1</a:t>
            </a:r>
            <a:endParaRPr sz="1300">
              <a:solidFill>
                <a:srgbClr val="FF0000"/>
              </a:solidFill>
            </a:endParaRPr>
          </a:p>
        </p:txBody>
      </p:sp>
      <p:sp>
        <p:nvSpPr>
          <p:cNvPr id="176" name="Google Shape;176;p18"/>
          <p:cNvSpPr txBox="1"/>
          <p:nvPr/>
        </p:nvSpPr>
        <p:spPr>
          <a:xfrm>
            <a:off x="1285000" y="2610300"/>
            <a:ext cx="3918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2</a:t>
            </a:r>
            <a:endParaRPr sz="1300">
              <a:solidFill>
                <a:srgbClr val="FF0000"/>
              </a:solidFill>
            </a:endParaRPr>
          </a:p>
        </p:txBody>
      </p:sp>
      <p:sp>
        <p:nvSpPr>
          <p:cNvPr id="177" name="Google Shape;177;p18"/>
          <p:cNvSpPr txBox="1"/>
          <p:nvPr/>
        </p:nvSpPr>
        <p:spPr>
          <a:xfrm>
            <a:off x="3445200" y="2571750"/>
            <a:ext cx="3918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3</a:t>
            </a:r>
            <a:endParaRPr sz="1300">
              <a:solidFill>
                <a:srgbClr val="FF0000"/>
              </a:solidFill>
            </a:endParaRPr>
          </a:p>
        </p:txBody>
      </p:sp>
      <p:sp>
        <p:nvSpPr>
          <p:cNvPr id="178" name="Google Shape;178;p18"/>
          <p:cNvSpPr txBox="1"/>
          <p:nvPr/>
        </p:nvSpPr>
        <p:spPr>
          <a:xfrm>
            <a:off x="666000" y="4039850"/>
            <a:ext cx="3918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4</a:t>
            </a:r>
            <a:endParaRPr sz="1300">
              <a:solidFill>
                <a:srgbClr val="FF0000"/>
              </a:solidFill>
            </a:endParaRPr>
          </a:p>
        </p:txBody>
      </p:sp>
      <p:sp>
        <p:nvSpPr>
          <p:cNvPr id="179" name="Google Shape;179;p18"/>
          <p:cNvSpPr txBox="1"/>
          <p:nvPr/>
        </p:nvSpPr>
        <p:spPr>
          <a:xfrm>
            <a:off x="4178600" y="3962675"/>
            <a:ext cx="3918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7</a:t>
            </a:r>
            <a:endParaRPr sz="1300">
              <a:solidFill>
                <a:srgbClr val="FF0000"/>
              </a:solidFill>
            </a:endParaRPr>
          </a:p>
        </p:txBody>
      </p:sp>
      <p:sp>
        <p:nvSpPr>
          <p:cNvPr id="180" name="Google Shape;180;p18"/>
          <p:cNvSpPr/>
          <p:nvPr/>
        </p:nvSpPr>
        <p:spPr>
          <a:xfrm>
            <a:off x="4816225" y="2060900"/>
            <a:ext cx="466200" cy="3081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25</a:t>
            </a:r>
            <a:endParaRPr/>
          </a:p>
        </p:txBody>
      </p:sp>
      <p:sp>
        <p:nvSpPr>
          <p:cNvPr id="181" name="Google Shape;181;p18"/>
          <p:cNvSpPr/>
          <p:nvPr/>
        </p:nvSpPr>
        <p:spPr>
          <a:xfrm>
            <a:off x="5273425" y="2060900"/>
            <a:ext cx="466200" cy="308100"/>
          </a:xfrm>
          <a:prstGeom prst="rect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13</a:t>
            </a:r>
            <a:endParaRPr/>
          </a:p>
        </p:txBody>
      </p:sp>
      <p:sp>
        <p:nvSpPr>
          <p:cNvPr id="182" name="Google Shape;182;p18"/>
          <p:cNvSpPr/>
          <p:nvPr/>
        </p:nvSpPr>
        <p:spPr>
          <a:xfrm>
            <a:off x="5743618" y="2058091"/>
            <a:ext cx="466200" cy="308100"/>
          </a:xfrm>
          <a:prstGeom prst="rect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22</a:t>
            </a:r>
            <a:endParaRPr/>
          </a:p>
        </p:txBody>
      </p:sp>
      <p:sp>
        <p:nvSpPr>
          <p:cNvPr id="183" name="Google Shape;183;p18"/>
          <p:cNvSpPr/>
          <p:nvPr/>
        </p:nvSpPr>
        <p:spPr>
          <a:xfrm>
            <a:off x="6209998" y="2056403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10</a:t>
            </a:r>
            <a:endParaRPr/>
          </a:p>
        </p:txBody>
      </p:sp>
      <p:sp>
        <p:nvSpPr>
          <p:cNvPr id="184" name="Google Shape;184;p18"/>
          <p:cNvSpPr/>
          <p:nvPr/>
        </p:nvSpPr>
        <p:spPr>
          <a:xfrm>
            <a:off x="6667198" y="2056403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18"/>
          <p:cNvSpPr/>
          <p:nvPr/>
        </p:nvSpPr>
        <p:spPr>
          <a:xfrm>
            <a:off x="7137391" y="2053594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18"/>
          <p:cNvSpPr/>
          <p:nvPr/>
        </p:nvSpPr>
        <p:spPr>
          <a:xfrm>
            <a:off x="7604782" y="2054996"/>
            <a:ext cx="466200" cy="30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13</a:t>
            </a:r>
            <a:endParaRPr/>
          </a:p>
        </p:txBody>
      </p:sp>
      <p:sp>
        <p:nvSpPr>
          <p:cNvPr id="187" name="Google Shape;187;p18"/>
          <p:cNvSpPr txBox="1"/>
          <p:nvPr/>
        </p:nvSpPr>
        <p:spPr>
          <a:xfrm>
            <a:off x="4853425" y="1690700"/>
            <a:ext cx="3918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1</a:t>
            </a:r>
            <a:endParaRPr sz="1300">
              <a:solidFill>
                <a:srgbClr val="FF0000"/>
              </a:solidFill>
            </a:endParaRPr>
          </a:p>
        </p:txBody>
      </p:sp>
      <p:sp>
        <p:nvSpPr>
          <p:cNvPr id="188" name="Google Shape;188;p18"/>
          <p:cNvSpPr txBox="1"/>
          <p:nvPr/>
        </p:nvSpPr>
        <p:spPr>
          <a:xfrm>
            <a:off x="5355221" y="1687891"/>
            <a:ext cx="3918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2</a:t>
            </a:r>
            <a:endParaRPr sz="1300">
              <a:solidFill>
                <a:srgbClr val="FF0000"/>
              </a:solidFill>
            </a:endParaRPr>
          </a:p>
        </p:txBody>
      </p:sp>
      <p:sp>
        <p:nvSpPr>
          <p:cNvPr id="189" name="Google Shape;189;p18"/>
          <p:cNvSpPr txBox="1"/>
          <p:nvPr/>
        </p:nvSpPr>
        <p:spPr>
          <a:xfrm>
            <a:off x="5820322" y="1692982"/>
            <a:ext cx="3918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3</a:t>
            </a:r>
            <a:endParaRPr sz="1300">
              <a:solidFill>
                <a:srgbClr val="FF0000"/>
              </a:solidFill>
            </a:endParaRPr>
          </a:p>
        </p:txBody>
      </p:sp>
      <p:sp>
        <p:nvSpPr>
          <p:cNvPr id="190" name="Google Shape;190;p18"/>
          <p:cNvSpPr txBox="1"/>
          <p:nvPr/>
        </p:nvSpPr>
        <p:spPr>
          <a:xfrm>
            <a:off x="6243771" y="1692966"/>
            <a:ext cx="3918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4</a:t>
            </a:r>
            <a:endParaRPr sz="1300">
              <a:solidFill>
                <a:srgbClr val="FF0000"/>
              </a:solidFill>
            </a:endParaRPr>
          </a:p>
        </p:txBody>
      </p:sp>
      <p:sp>
        <p:nvSpPr>
          <p:cNvPr id="191" name="Google Shape;191;p18"/>
          <p:cNvSpPr txBox="1"/>
          <p:nvPr/>
        </p:nvSpPr>
        <p:spPr>
          <a:xfrm>
            <a:off x="6710896" y="1687891"/>
            <a:ext cx="3918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5</a:t>
            </a:r>
            <a:endParaRPr sz="1300">
              <a:solidFill>
                <a:srgbClr val="FF0000"/>
              </a:solidFill>
            </a:endParaRPr>
          </a:p>
        </p:txBody>
      </p:sp>
      <p:sp>
        <p:nvSpPr>
          <p:cNvPr id="192" name="Google Shape;192;p18"/>
          <p:cNvSpPr txBox="1"/>
          <p:nvPr/>
        </p:nvSpPr>
        <p:spPr>
          <a:xfrm>
            <a:off x="7173184" y="1692966"/>
            <a:ext cx="3918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6</a:t>
            </a:r>
            <a:endParaRPr sz="1300">
              <a:solidFill>
                <a:srgbClr val="FF0000"/>
              </a:solidFill>
            </a:endParaRPr>
          </a:p>
        </p:txBody>
      </p:sp>
      <p:sp>
        <p:nvSpPr>
          <p:cNvPr id="193" name="Google Shape;193;p18"/>
          <p:cNvSpPr txBox="1"/>
          <p:nvPr/>
        </p:nvSpPr>
        <p:spPr>
          <a:xfrm>
            <a:off x="7607596" y="1690691"/>
            <a:ext cx="3918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7</a:t>
            </a:r>
            <a:endParaRPr sz="13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9"/>
          <p:cNvSpPr txBox="1"/>
          <p:nvPr>
            <p:ph type="title"/>
          </p:nvPr>
        </p:nvSpPr>
        <p:spPr>
          <a:xfrm>
            <a:off x="114200" y="2470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Properties</a:t>
            </a:r>
            <a:r>
              <a:rPr lang="en">
                <a:solidFill>
                  <a:schemeClr val="accent1"/>
                </a:solidFill>
              </a:rPr>
              <a:t> of</a:t>
            </a:r>
            <a:r>
              <a:rPr lang="en">
                <a:solidFill>
                  <a:schemeClr val="accent1"/>
                </a:solidFill>
              </a:rPr>
              <a:t> Complete Binary Trees</a:t>
            </a:r>
            <a:endParaRPr>
              <a:solidFill>
                <a:schemeClr val="accent1"/>
              </a:solidFill>
            </a:endParaRPr>
          </a:p>
        </p:txBody>
      </p:sp>
      <p:cxnSp>
        <p:nvCxnSpPr>
          <p:cNvPr id="199" name="Google Shape;199;p19"/>
          <p:cNvCxnSpPr/>
          <p:nvPr/>
        </p:nvCxnSpPr>
        <p:spPr>
          <a:xfrm flipH="1" rot="10800000">
            <a:off x="9875" y="819700"/>
            <a:ext cx="9153900" cy="78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00" name="Google Shape;200;p19"/>
          <p:cNvSpPr txBox="1"/>
          <p:nvPr/>
        </p:nvSpPr>
        <p:spPr>
          <a:xfrm>
            <a:off x="116475" y="1830025"/>
            <a:ext cx="4731300" cy="112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Height (</a:t>
            </a:r>
            <a:r>
              <a:rPr i="1" lang="en" sz="1800">
                <a:solidFill>
                  <a:schemeClr val="accent1"/>
                </a:solidFill>
              </a:rPr>
              <a:t>h</a:t>
            </a:r>
            <a:r>
              <a:rPr i="1" lang="en" sz="1800">
                <a:solidFill>
                  <a:schemeClr val="dk2"/>
                </a:solidFill>
              </a:rPr>
              <a:t>)</a:t>
            </a:r>
            <a:r>
              <a:rPr lang="en" sz="1800">
                <a:solidFill>
                  <a:schemeClr val="dk2"/>
                </a:solidFill>
              </a:rPr>
              <a:t> of a complete binary tree with </a:t>
            </a:r>
            <a:r>
              <a:rPr i="1" lang="en" sz="1800">
                <a:solidFill>
                  <a:schemeClr val="accent1"/>
                </a:solidFill>
              </a:rPr>
              <a:t>n</a:t>
            </a:r>
            <a:r>
              <a:rPr lang="en" sz="1800">
                <a:solidFill>
                  <a:schemeClr val="dk2"/>
                </a:solidFill>
              </a:rPr>
              <a:t> nodes is </a:t>
            </a:r>
            <a:r>
              <a:rPr i="1" lang="en" sz="1800">
                <a:solidFill>
                  <a:schemeClr val="accent1"/>
                </a:solidFill>
              </a:rPr>
              <a:t>h = </a:t>
            </a:r>
            <a:r>
              <a:rPr lang="en" sz="2300">
                <a:solidFill>
                  <a:srgbClr val="FF0000"/>
                </a:solidFill>
              </a:rPr>
              <a:t>⌊</a:t>
            </a:r>
            <a:r>
              <a:rPr i="1" lang="en" sz="2300">
                <a:solidFill>
                  <a:srgbClr val="FF0000"/>
                </a:solidFill>
              </a:rPr>
              <a:t>log⁡</a:t>
            </a:r>
            <a:r>
              <a:rPr baseline="-25000" i="1" lang="en" sz="2300">
                <a:solidFill>
                  <a:srgbClr val="FF0000"/>
                </a:solidFill>
              </a:rPr>
              <a:t>2</a:t>
            </a:r>
            <a:r>
              <a:rPr i="1" lang="en" sz="2300">
                <a:solidFill>
                  <a:srgbClr val="FF0000"/>
                </a:solidFill>
              </a:rPr>
              <a:t>n</a:t>
            </a:r>
            <a:r>
              <a:rPr lang="en" sz="2300">
                <a:solidFill>
                  <a:srgbClr val="FF0000"/>
                </a:solidFill>
              </a:rPr>
              <a:t>⌋</a:t>
            </a:r>
            <a:r>
              <a:rPr lang="en" sz="2300">
                <a:solidFill>
                  <a:schemeClr val="dk2"/>
                </a:solidFill>
              </a:rPr>
              <a:t>.</a:t>
            </a:r>
            <a:endParaRPr sz="2300">
              <a:solidFill>
                <a:schemeClr val="dk2"/>
              </a:solidFill>
            </a:endParaRPr>
          </a:p>
        </p:txBody>
      </p:sp>
      <p:sp>
        <p:nvSpPr>
          <p:cNvPr id="201" name="Google Shape;201;p19"/>
          <p:cNvSpPr/>
          <p:nvPr/>
        </p:nvSpPr>
        <p:spPr>
          <a:xfrm>
            <a:off x="5593725" y="3294050"/>
            <a:ext cx="221400" cy="222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19"/>
          <p:cNvSpPr/>
          <p:nvPr/>
        </p:nvSpPr>
        <p:spPr>
          <a:xfrm>
            <a:off x="6070075" y="3294050"/>
            <a:ext cx="221400" cy="222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19"/>
          <p:cNvSpPr/>
          <p:nvPr/>
        </p:nvSpPr>
        <p:spPr>
          <a:xfrm>
            <a:off x="6546425" y="3294050"/>
            <a:ext cx="221400" cy="222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19"/>
          <p:cNvSpPr/>
          <p:nvPr/>
        </p:nvSpPr>
        <p:spPr>
          <a:xfrm>
            <a:off x="7022775" y="3294050"/>
            <a:ext cx="221400" cy="222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19"/>
          <p:cNvSpPr/>
          <p:nvPr/>
        </p:nvSpPr>
        <p:spPr>
          <a:xfrm>
            <a:off x="7509800" y="3294050"/>
            <a:ext cx="221400" cy="222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19"/>
          <p:cNvSpPr/>
          <p:nvPr/>
        </p:nvSpPr>
        <p:spPr>
          <a:xfrm>
            <a:off x="7986150" y="3294050"/>
            <a:ext cx="221400" cy="222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19"/>
          <p:cNvSpPr/>
          <p:nvPr/>
        </p:nvSpPr>
        <p:spPr>
          <a:xfrm>
            <a:off x="8391925" y="3294050"/>
            <a:ext cx="221400" cy="222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19"/>
          <p:cNvSpPr/>
          <p:nvPr/>
        </p:nvSpPr>
        <p:spPr>
          <a:xfrm>
            <a:off x="8868275" y="3294050"/>
            <a:ext cx="221400" cy="222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19"/>
          <p:cNvSpPr/>
          <p:nvPr/>
        </p:nvSpPr>
        <p:spPr>
          <a:xfrm>
            <a:off x="5848675" y="2687975"/>
            <a:ext cx="221400" cy="222300"/>
          </a:xfrm>
          <a:prstGeom prst="ellipse">
            <a:avLst/>
          </a:prstGeom>
          <a:solidFill>
            <a:srgbClr val="6D9EE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19"/>
          <p:cNvSpPr/>
          <p:nvPr/>
        </p:nvSpPr>
        <p:spPr>
          <a:xfrm>
            <a:off x="6767825" y="2687975"/>
            <a:ext cx="221400" cy="222300"/>
          </a:xfrm>
          <a:prstGeom prst="ellipse">
            <a:avLst/>
          </a:prstGeom>
          <a:solidFill>
            <a:srgbClr val="6D9EE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19"/>
          <p:cNvSpPr/>
          <p:nvPr/>
        </p:nvSpPr>
        <p:spPr>
          <a:xfrm>
            <a:off x="7690468" y="2687975"/>
            <a:ext cx="221400" cy="222300"/>
          </a:xfrm>
          <a:prstGeom prst="ellipse">
            <a:avLst/>
          </a:prstGeom>
          <a:solidFill>
            <a:srgbClr val="6D9EE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19"/>
          <p:cNvSpPr/>
          <p:nvPr/>
        </p:nvSpPr>
        <p:spPr>
          <a:xfrm>
            <a:off x="8609618" y="2687975"/>
            <a:ext cx="221400" cy="222300"/>
          </a:xfrm>
          <a:prstGeom prst="ellipse">
            <a:avLst/>
          </a:prstGeom>
          <a:solidFill>
            <a:srgbClr val="6D9EE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19"/>
          <p:cNvSpPr/>
          <p:nvPr/>
        </p:nvSpPr>
        <p:spPr>
          <a:xfrm>
            <a:off x="6291475" y="2058175"/>
            <a:ext cx="221400" cy="222300"/>
          </a:xfrm>
          <a:prstGeom prst="ellipse">
            <a:avLst/>
          </a:prstGeom>
          <a:solidFill>
            <a:srgbClr val="6D9EE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19"/>
          <p:cNvSpPr/>
          <p:nvPr/>
        </p:nvSpPr>
        <p:spPr>
          <a:xfrm>
            <a:off x="8170525" y="2058175"/>
            <a:ext cx="221400" cy="222300"/>
          </a:xfrm>
          <a:prstGeom prst="ellipse">
            <a:avLst/>
          </a:prstGeom>
          <a:solidFill>
            <a:srgbClr val="6D9EE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19"/>
          <p:cNvSpPr/>
          <p:nvPr/>
        </p:nvSpPr>
        <p:spPr>
          <a:xfrm>
            <a:off x="7209225" y="1391175"/>
            <a:ext cx="221400" cy="222300"/>
          </a:xfrm>
          <a:prstGeom prst="ellipse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16" name="Google Shape;216;p19"/>
          <p:cNvCxnSpPr>
            <a:stCxn id="215" idx="3"/>
            <a:endCxn id="213" idx="7"/>
          </p:cNvCxnSpPr>
          <p:nvPr/>
        </p:nvCxnSpPr>
        <p:spPr>
          <a:xfrm flipH="1">
            <a:off x="6480548" y="1580920"/>
            <a:ext cx="761100" cy="509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17" name="Google Shape;217;p19"/>
          <p:cNvCxnSpPr>
            <a:stCxn id="213" idx="3"/>
            <a:endCxn id="209" idx="7"/>
          </p:cNvCxnSpPr>
          <p:nvPr/>
        </p:nvCxnSpPr>
        <p:spPr>
          <a:xfrm flipH="1">
            <a:off x="6037698" y="2247920"/>
            <a:ext cx="286200" cy="472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18" name="Google Shape;218;p19"/>
          <p:cNvCxnSpPr>
            <a:stCxn id="209" idx="3"/>
            <a:endCxn id="201" idx="0"/>
          </p:cNvCxnSpPr>
          <p:nvPr/>
        </p:nvCxnSpPr>
        <p:spPr>
          <a:xfrm flipH="1">
            <a:off x="5704398" y="2877720"/>
            <a:ext cx="176700" cy="416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19" name="Google Shape;219;p19"/>
          <p:cNvCxnSpPr>
            <a:stCxn id="215" idx="5"/>
            <a:endCxn id="214" idx="1"/>
          </p:cNvCxnSpPr>
          <p:nvPr/>
        </p:nvCxnSpPr>
        <p:spPr>
          <a:xfrm>
            <a:off x="7398202" y="1580920"/>
            <a:ext cx="804600" cy="509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20" name="Google Shape;220;p19"/>
          <p:cNvCxnSpPr>
            <a:stCxn id="214" idx="5"/>
            <a:endCxn id="212" idx="0"/>
          </p:cNvCxnSpPr>
          <p:nvPr/>
        </p:nvCxnSpPr>
        <p:spPr>
          <a:xfrm>
            <a:off x="8359502" y="2247920"/>
            <a:ext cx="360900" cy="440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21" name="Google Shape;221;p19"/>
          <p:cNvCxnSpPr>
            <a:stCxn id="212" idx="5"/>
            <a:endCxn id="208" idx="0"/>
          </p:cNvCxnSpPr>
          <p:nvPr/>
        </p:nvCxnSpPr>
        <p:spPr>
          <a:xfrm>
            <a:off x="8798594" y="2877720"/>
            <a:ext cx="180300" cy="416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22" name="Google Shape;222;p19"/>
          <p:cNvCxnSpPr>
            <a:stCxn id="213" idx="5"/>
            <a:endCxn id="210" idx="0"/>
          </p:cNvCxnSpPr>
          <p:nvPr/>
        </p:nvCxnSpPr>
        <p:spPr>
          <a:xfrm>
            <a:off x="6480452" y="2247920"/>
            <a:ext cx="398100" cy="440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23" name="Google Shape;223;p19"/>
          <p:cNvCxnSpPr>
            <a:stCxn id="209" idx="5"/>
            <a:endCxn id="202" idx="0"/>
          </p:cNvCxnSpPr>
          <p:nvPr/>
        </p:nvCxnSpPr>
        <p:spPr>
          <a:xfrm>
            <a:off x="6037652" y="2877720"/>
            <a:ext cx="143100" cy="416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24" name="Google Shape;224;p19"/>
          <p:cNvCxnSpPr>
            <a:stCxn id="210" idx="3"/>
            <a:endCxn id="203" idx="0"/>
          </p:cNvCxnSpPr>
          <p:nvPr/>
        </p:nvCxnSpPr>
        <p:spPr>
          <a:xfrm flipH="1">
            <a:off x="6657148" y="2877720"/>
            <a:ext cx="143100" cy="416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25" name="Google Shape;225;p19"/>
          <p:cNvCxnSpPr>
            <a:stCxn id="210" idx="5"/>
            <a:endCxn id="204" idx="0"/>
          </p:cNvCxnSpPr>
          <p:nvPr/>
        </p:nvCxnSpPr>
        <p:spPr>
          <a:xfrm>
            <a:off x="6956802" y="2877720"/>
            <a:ext cx="176700" cy="416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26" name="Google Shape;226;p19"/>
          <p:cNvCxnSpPr>
            <a:stCxn id="211" idx="4"/>
            <a:endCxn id="205" idx="0"/>
          </p:cNvCxnSpPr>
          <p:nvPr/>
        </p:nvCxnSpPr>
        <p:spPr>
          <a:xfrm flipH="1">
            <a:off x="7620568" y="2910275"/>
            <a:ext cx="180600" cy="383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27" name="Google Shape;227;p19"/>
          <p:cNvCxnSpPr>
            <a:stCxn id="211" idx="4"/>
            <a:endCxn id="206" idx="0"/>
          </p:cNvCxnSpPr>
          <p:nvPr/>
        </p:nvCxnSpPr>
        <p:spPr>
          <a:xfrm>
            <a:off x="7801168" y="2910275"/>
            <a:ext cx="295800" cy="383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28" name="Google Shape;228;p19"/>
          <p:cNvCxnSpPr>
            <a:stCxn id="214" idx="3"/>
            <a:endCxn id="211" idx="0"/>
          </p:cNvCxnSpPr>
          <p:nvPr/>
        </p:nvCxnSpPr>
        <p:spPr>
          <a:xfrm flipH="1">
            <a:off x="7801248" y="2247920"/>
            <a:ext cx="401700" cy="440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29" name="Google Shape;229;p19"/>
          <p:cNvCxnSpPr>
            <a:stCxn id="212" idx="3"/>
            <a:endCxn id="207" idx="1"/>
          </p:cNvCxnSpPr>
          <p:nvPr/>
        </p:nvCxnSpPr>
        <p:spPr>
          <a:xfrm flipH="1">
            <a:off x="8424241" y="2877720"/>
            <a:ext cx="217800" cy="448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30" name="Google Shape;230;p19"/>
          <p:cNvCxnSpPr/>
          <p:nvPr/>
        </p:nvCxnSpPr>
        <p:spPr>
          <a:xfrm>
            <a:off x="5317325" y="1335250"/>
            <a:ext cx="15900" cy="21726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stealth"/>
            <a:tailEnd len="med" w="med" type="triangle"/>
          </a:ln>
        </p:spPr>
      </p:cxnSp>
      <p:sp>
        <p:nvSpPr>
          <p:cNvPr id="231" name="Google Shape;231;p19"/>
          <p:cNvSpPr txBox="1"/>
          <p:nvPr/>
        </p:nvSpPr>
        <p:spPr>
          <a:xfrm>
            <a:off x="5297225" y="2160925"/>
            <a:ext cx="360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solidFill>
                  <a:schemeClr val="accent1"/>
                </a:solidFill>
              </a:rPr>
              <a:t>h </a:t>
            </a:r>
            <a:endParaRPr/>
          </a:p>
        </p:txBody>
      </p:sp>
      <p:sp>
        <p:nvSpPr>
          <p:cNvPr id="232" name="Google Shape;232;p19"/>
          <p:cNvSpPr txBox="1"/>
          <p:nvPr/>
        </p:nvSpPr>
        <p:spPr>
          <a:xfrm>
            <a:off x="7469725" y="1192625"/>
            <a:ext cx="1143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chemeClr val="accent1"/>
                </a:solidFill>
              </a:rPr>
              <a:t>h</a:t>
            </a:r>
            <a:r>
              <a:rPr i="1" lang="en" sz="1000">
                <a:solidFill>
                  <a:schemeClr val="accent1"/>
                </a:solidFill>
              </a:rPr>
              <a:t> = 0 (# edges till the last leaf) </a:t>
            </a:r>
            <a:endParaRPr sz="1000"/>
          </a:p>
        </p:txBody>
      </p:sp>
      <p:cxnSp>
        <p:nvCxnSpPr>
          <p:cNvPr id="233" name="Google Shape;233;p19"/>
          <p:cNvCxnSpPr/>
          <p:nvPr/>
        </p:nvCxnSpPr>
        <p:spPr>
          <a:xfrm flipH="1">
            <a:off x="6480548" y="1580920"/>
            <a:ext cx="761100" cy="5097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34" name="Google Shape;234;p19"/>
          <p:cNvCxnSpPr>
            <a:stCxn id="213" idx="3"/>
            <a:endCxn id="209" idx="7"/>
          </p:cNvCxnSpPr>
          <p:nvPr/>
        </p:nvCxnSpPr>
        <p:spPr>
          <a:xfrm flipH="1">
            <a:off x="6037698" y="2247920"/>
            <a:ext cx="286200" cy="4725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35" name="Google Shape;235;p19"/>
          <p:cNvCxnSpPr>
            <a:stCxn id="209" idx="3"/>
          </p:cNvCxnSpPr>
          <p:nvPr/>
        </p:nvCxnSpPr>
        <p:spPr>
          <a:xfrm flipH="1">
            <a:off x="5689698" y="2877720"/>
            <a:ext cx="191400" cy="4161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36" name="Google Shape;236;p19"/>
          <p:cNvSpPr txBox="1"/>
          <p:nvPr/>
        </p:nvSpPr>
        <p:spPr>
          <a:xfrm>
            <a:off x="7620575" y="2017250"/>
            <a:ext cx="520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chemeClr val="accent1"/>
                </a:solidFill>
              </a:rPr>
              <a:t>h = 1 </a:t>
            </a:r>
            <a:endParaRPr sz="1000"/>
          </a:p>
        </p:txBody>
      </p:sp>
      <p:cxnSp>
        <p:nvCxnSpPr>
          <p:cNvPr id="237" name="Google Shape;237;p19"/>
          <p:cNvCxnSpPr>
            <a:endCxn id="211" idx="0"/>
          </p:cNvCxnSpPr>
          <p:nvPr/>
        </p:nvCxnSpPr>
        <p:spPr>
          <a:xfrm flipH="1">
            <a:off x="7801168" y="2245475"/>
            <a:ext cx="393000" cy="4425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38" name="Google Shape;238;p19"/>
          <p:cNvCxnSpPr>
            <a:stCxn id="211" idx="4"/>
          </p:cNvCxnSpPr>
          <p:nvPr/>
        </p:nvCxnSpPr>
        <p:spPr>
          <a:xfrm flipH="1">
            <a:off x="7621468" y="2910275"/>
            <a:ext cx="179700" cy="3777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39" name="Google Shape;239;p19"/>
          <p:cNvSpPr txBox="1"/>
          <p:nvPr/>
        </p:nvSpPr>
        <p:spPr>
          <a:xfrm>
            <a:off x="131125" y="3008500"/>
            <a:ext cx="4731300" cy="112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Maximum number of nodes (</a:t>
            </a:r>
            <a:r>
              <a:rPr i="1" lang="en" sz="1800">
                <a:solidFill>
                  <a:schemeClr val="accent1"/>
                </a:solidFill>
              </a:rPr>
              <a:t>n</a:t>
            </a:r>
            <a:r>
              <a:rPr lang="en" sz="1800">
                <a:solidFill>
                  <a:schemeClr val="dk2"/>
                </a:solidFill>
              </a:rPr>
              <a:t>) in a complete binary tree with h</a:t>
            </a:r>
            <a:r>
              <a:rPr lang="en" sz="1800">
                <a:solidFill>
                  <a:schemeClr val="dk2"/>
                </a:solidFill>
              </a:rPr>
              <a:t>eight (</a:t>
            </a:r>
            <a:r>
              <a:rPr i="1" lang="en" sz="1800">
                <a:solidFill>
                  <a:schemeClr val="accent1"/>
                </a:solidFill>
              </a:rPr>
              <a:t>h</a:t>
            </a:r>
            <a:r>
              <a:rPr i="1" lang="en" sz="1800">
                <a:solidFill>
                  <a:schemeClr val="dk2"/>
                </a:solidFill>
              </a:rPr>
              <a:t>)</a:t>
            </a:r>
            <a:r>
              <a:rPr lang="en" sz="1800">
                <a:solidFill>
                  <a:schemeClr val="dk2"/>
                </a:solidFill>
              </a:rPr>
              <a:t> is </a:t>
            </a:r>
            <a:endParaRPr sz="1800">
              <a:solidFill>
                <a:schemeClr val="dk2"/>
              </a:solidFill>
            </a:endParaRPr>
          </a:p>
          <a:p>
            <a:pPr indent="0" lvl="0" marL="9144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-342900" lvl="1" marL="9144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</a:pPr>
            <a:r>
              <a:rPr lang="en" sz="1800">
                <a:solidFill>
                  <a:schemeClr val="dk2"/>
                </a:solidFill>
              </a:rPr>
              <a:t> </a:t>
            </a:r>
            <a:r>
              <a:rPr i="1" lang="en" sz="2300">
                <a:solidFill>
                  <a:schemeClr val="accent1"/>
                </a:solidFill>
              </a:rPr>
              <a:t>n</a:t>
            </a:r>
            <a:r>
              <a:rPr i="1" lang="en" sz="2300">
                <a:solidFill>
                  <a:schemeClr val="accent1"/>
                </a:solidFill>
              </a:rPr>
              <a:t> = </a:t>
            </a:r>
            <a:r>
              <a:rPr i="1" lang="en" sz="2300">
                <a:solidFill>
                  <a:srgbClr val="FF0000"/>
                </a:solidFill>
              </a:rPr>
              <a:t>2</a:t>
            </a:r>
            <a:r>
              <a:rPr baseline="30000" i="1" lang="en" sz="2300">
                <a:solidFill>
                  <a:srgbClr val="FF0000"/>
                </a:solidFill>
              </a:rPr>
              <a:t>h+1</a:t>
            </a:r>
            <a:r>
              <a:rPr lang="en" sz="2300">
                <a:solidFill>
                  <a:srgbClr val="FF0000"/>
                </a:solidFill>
              </a:rPr>
              <a:t>-</a:t>
            </a:r>
            <a:r>
              <a:rPr lang="en" sz="2300">
                <a:solidFill>
                  <a:srgbClr val="FF0000"/>
                </a:solidFill>
              </a:rPr>
              <a:t>1</a:t>
            </a:r>
            <a:r>
              <a:rPr lang="en" sz="2300">
                <a:solidFill>
                  <a:schemeClr val="dk2"/>
                </a:solidFill>
              </a:rPr>
              <a:t>.</a:t>
            </a:r>
            <a:endParaRPr sz="2300">
              <a:solidFill>
                <a:schemeClr val="dk2"/>
              </a:solidFill>
            </a:endParaRPr>
          </a:p>
        </p:txBody>
      </p:sp>
      <p:sp>
        <p:nvSpPr>
          <p:cNvPr id="240" name="Google Shape;240;p19"/>
          <p:cNvSpPr txBox="1"/>
          <p:nvPr/>
        </p:nvSpPr>
        <p:spPr>
          <a:xfrm>
            <a:off x="5444175" y="3568150"/>
            <a:ext cx="520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chemeClr val="accent1"/>
                </a:solidFill>
              </a:rPr>
              <a:t>h = 3 </a:t>
            </a:r>
            <a:endParaRPr sz="10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0"/>
          <p:cNvSpPr txBox="1"/>
          <p:nvPr>
            <p:ph type="title"/>
          </p:nvPr>
        </p:nvSpPr>
        <p:spPr>
          <a:xfrm>
            <a:off x="114200" y="2470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Cont …</a:t>
            </a:r>
            <a:endParaRPr>
              <a:solidFill>
                <a:schemeClr val="accent1"/>
              </a:solidFill>
            </a:endParaRPr>
          </a:p>
        </p:txBody>
      </p:sp>
      <p:cxnSp>
        <p:nvCxnSpPr>
          <p:cNvPr id="246" name="Google Shape;246;p20"/>
          <p:cNvCxnSpPr/>
          <p:nvPr/>
        </p:nvCxnSpPr>
        <p:spPr>
          <a:xfrm flipH="1" rot="10800000">
            <a:off x="9875" y="819700"/>
            <a:ext cx="9153900" cy="78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47" name="Google Shape;247;p20"/>
          <p:cNvSpPr txBox="1"/>
          <p:nvPr/>
        </p:nvSpPr>
        <p:spPr>
          <a:xfrm>
            <a:off x="308150" y="1343150"/>
            <a:ext cx="5080200" cy="10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b="1" lang="en" sz="1800">
                <a:solidFill>
                  <a:schemeClr val="accent1"/>
                </a:solidFill>
              </a:rPr>
              <a:t>Index</a:t>
            </a:r>
            <a:r>
              <a:rPr lang="en" sz="1800">
                <a:solidFill>
                  <a:schemeClr val="dk2"/>
                </a:solidFill>
              </a:rPr>
              <a:t> of the leaf nodes starts from </a:t>
            </a:r>
            <a:r>
              <a:rPr i="1" lang="en" sz="2300">
                <a:solidFill>
                  <a:srgbClr val="FF0000"/>
                </a:solidFill>
              </a:rPr>
              <a:t>⌊n/2⌋+1</a:t>
            </a:r>
            <a:r>
              <a:rPr lang="en" sz="1800">
                <a:solidFill>
                  <a:srgbClr val="FF0000"/>
                </a:solidFill>
              </a:rPr>
              <a:t> </a:t>
            </a:r>
            <a:r>
              <a:rPr lang="en" sz="1800">
                <a:solidFill>
                  <a:schemeClr val="dk2"/>
                </a:solidFill>
              </a:rPr>
              <a:t>to</a:t>
            </a:r>
            <a:r>
              <a:rPr lang="en" sz="1800">
                <a:solidFill>
                  <a:srgbClr val="FF0000"/>
                </a:solidFill>
              </a:rPr>
              <a:t> </a:t>
            </a:r>
            <a:r>
              <a:rPr i="1" lang="en" sz="2300">
                <a:solidFill>
                  <a:srgbClr val="FF0000"/>
                </a:solidFill>
              </a:rPr>
              <a:t>n</a:t>
            </a:r>
            <a:endParaRPr i="1" sz="2300">
              <a:solidFill>
                <a:srgbClr val="FF0000"/>
              </a:solidFill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800">
              <a:solidFill>
                <a:schemeClr val="dk2"/>
              </a:solidFill>
            </a:endParaRPr>
          </a:p>
          <a:p>
            <a:pPr indent="0" lvl="0" marL="9144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48" name="Google Shape;248;p20"/>
          <p:cNvSpPr/>
          <p:nvPr/>
        </p:nvSpPr>
        <p:spPr>
          <a:xfrm>
            <a:off x="5365125" y="3370250"/>
            <a:ext cx="221400" cy="222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20"/>
          <p:cNvSpPr/>
          <p:nvPr/>
        </p:nvSpPr>
        <p:spPr>
          <a:xfrm>
            <a:off x="5841475" y="3370250"/>
            <a:ext cx="221400" cy="222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20"/>
          <p:cNvSpPr/>
          <p:nvPr/>
        </p:nvSpPr>
        <p:spPr>
          <a:xfrm>
            <a:off x="6317825" y="3370250"/>
            <a:ext cx="221400" cy="222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20"/>
          <p:cNvSpPr/>
          <p:nvPr/>
        </p:nvSpPr>
        <p:spPr>
          <a:xfrm>
            <a:off x="6794175" y="3370250"/>
            <a:ext cx="221400" cy="222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20"/>
          <p:cNvSpPr/>
          <p:nvPr/>
        </p:nvSpPr>
        <p:spPr>
          <a:xfrm>
            <a:off x="7281200" y="3370250"/>
            <a:ext cx="221400" cy="222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20"/>
          <p:cNvSpPr/>
          <p:nvPr/>
        </p:nvSpPr>
        <p:spPr>
          <a:xfrm>
            <a:off x="7757550" y="3370250"/>
            <a:ext cx="221400" cy="222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20"/>
          <p:cNvSpPr/>
          <p:nvPr/>
        </p:nvSpPr>
        <p:spPr>
          <a:xfrm>
            <a:off x="8163325" y="3370250"/>
            <a:ext cx="221400" cy="222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20"/>
          <p:cNvSpPr/>
          <p:nvPr/>
        </p:nvSpPr>
        <p:spPr>
          <a:xfrm>
            <a:off x="8639675" y="3370250"/>
            <a:ext cx="221400" cy="222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20"/>
          <p:cNvSpPr/>
          <p:nvPr/>
        </p:nvSpPr>
        <p:spPr>
          <a:xfrm>
            <a:off x="5620075" y="2764175"/>
            <a:ext cx="221400" cy="222300"/>
          </a:xfrm>
          <a:prstGeom prst="ellipse">
            <a:avLst/>
          </a:prstGeom>
          <a:solidFill>
            <a:srgbClr val="6D9EE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20"/>
          <p:cNvSpPr/>
          <p:nvPr/>
        </p:nvSpPr>
        <p:spPr>
          <a:xfrm>
            <a:off x="6539225" y="2764175"/>
            <a:ext cx="221400" cy="222300"/>
          </a:xfrm>
          <a:prstGeom prst="ellipse">
            <a:avLst/>
          </a:prstGeom>
          <a:solidFill>
            <a:srgbClr val="6D9EE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20"/>
          <p:cNvSpPr/>
          <p:nvPr/>
        </p:nvSpPr>
        <p:spPr>
          <a:xfrm>
            <a:off x="7461868" y="2764175"/>
            <a:ext cx="221400" cy="222300"/>
          </a:xfrm>
          <a:prstGeom prst="ellipse">
            <a:avLst/>
          </a:prstGeom>
          <a:solidFill>
            <a:srgbClr val="6D9EE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20"/>
          <p:cNvSpPr/>
          <p:nvPr/>
        </p:nvSpPr>
        <p:spPr>
          <a:xfrm>
            <a:off x="8381018" y="2764175"/>
            <a:ext cx="221400" cy="222300"/>
          </a:xfrm>
          <a:prstGeom prst="ellipse">
            <a:avLst/>
          </a:prstGeom>
          <a:solidFill>
            <a:srgbClr val="6D9EE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20"/>
          <p:cNvSpPr/>
          <p:nvPr/>
        </p:nvSpPr>
        <p:spPr>
          <a:xfrm>
            <a:off x="6062875" y="2134375"/>
            <a:ext cx="221400" cy="222300"/>
          </a:xfrm>
          <a:prstGeom prst="ellipse">
            <a:avLst/>
          </a:prstGeom>
          <a:solidFill>
            <a:srgbClr val="6D9EE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20"/>
          <p:cNvSpPr/>
          <p:nvPr/>
        </p:nvSpPr>
        <p:spPr>
          <a:xfrm>
            <a:off x="7941925" y="2134375"/>
            <a:ext cx="221400" cy="222300"/>
          </a:xfrm>
          <a:prstGeom prst="ellipse">
            <a:avLst/>
          </a:prstGeom>
          <a:solidFill>
            <a:srgbClr val="6D9EE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20"/>
          <p:cNvSpPr/>
          <p:nvPr/>
        </p:nvSpPr>
        <p:spPr>
          <a:xfrm>
            <a:off x="6980625" y="1467375"/>
            <a:ext cx="221400" cy="222300"/>
          </a:xfrm>
          <a:prstGeom prst="ellipse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63" name="Google Shape;263;p20"/>
          <p:cNvCxnSpPr>
            <a:stCxn id="262" idx="3"/>
            <a:endCxn id="260" idx="7"/>
          </p:cNvCxnSpPr>
          <p:nvPr/>
        </p:nvCxnSpPr>
        <p:spPr>
          <a:xfrm flipH="1">
            <a:off x="6251948" y="1657120"/>
            <a:ext cx="761100" cy="509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64" name="Google Shape;264;p20"/>
          <p:cNvCxnSpPr>
            <a:stCxn id="260" idx="3"/>
            <a:endCxn id="256" idx="7"/>
          </p:cNvCxnSpPr>
          <p:nvPr/>
        </p:nvCxnSpPr>
        <p:spPr>
          <a:xfrm flipH="1">
            <a:off x="5809098" y="2324120"/>
            <a:ext cx="286200" cy="472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65" name="Google Shape;265;p20"/>
          <p:cNvCxnSpPr>
            <a:stCxn id="256" idx="3"/>
            <a:endCxn id="248" idx="0"/>
          </p:cNvCxnSpPr>
          <p:nvPr/>
        </p:nvCxnSpPr>
        <p:spPr>
          <a:xfrm flipH="1">
            <a:off x="5475798" y="2953920"/>
            <a:ext cx="176700" cy="416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66" name="Google Shape;266;p20"/>
          <p:cNvCxnSpPr>
            <a:stCxn id="262" idx="5"/>
            <a:endCxn id="261" idx="1"/>
          </p:cNvCxnSpPr>
          <p:nvPr/>
        </p:nvCxnSpPr>
        <p:spPr>
          <a:xfrm>
            <a:off x="7169602" y="1657120"/>
            <a:ext cx="804600" cy="509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67" name="Google Shape;267;p20"/>
          <p:cNvCxnSpPr>
            <a:stCxn id="261" idx="5"/>
            <a:endCxn id="259" idx="0"/>
          </p:cNvCxnSpPr>
          <p:nvPr/>
        </p:nvCxnSpPr>
        <p:spPr>
          <a:xfrm>
            <a:off x="8130902" y="2324120"/>
            <a:ext cx="360900" cy="440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68" name="Google Shape;268;p20"/>
          <p:cNvCxnSpPr>
            <a:stCxn id="259" idx="5"/>
            <a:endCxn id="255" idx="0"/>
          </p:cNvCxnSpPr>
          <p:nvPr/>
        </p:nvCxnSpPr>
        <p:spPr>
          <a:xfrm>
            <a:off x="8569994" y="2953920"/>
            <a:ext cx="180300" cy="416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69" name="Google Shape;269;p20"/>
          <p:cNvCxnSpPr>
            <a:stCxn id="260" idx="5"/>
            <a:endCxn id="257" idx="0"/>
          </p:cNvCxnSpPr>
          <p:nvPr/>
        </p:nvCxnSpPr>
        <p:spPr>
          <a:xfrm>
            <a:off x="6251852" y="2324120"/>
            <a:ext cx="398100" cy="440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70" name="Google Shape;270;p20"/>
          <p:cNvCxnSpPr>
            <a:stCxn id="256" idx="5"/>
            <a:endCxn id="249" idx="0"/>
          </p:cNvCxnSpPr>
          <p:nvPr/>
        </p:nvCxnSpPr>
        <p:spPr>
          <a:xfrm>
            <a:off x="5809052" y="2953920"/>
            <a:ext cx="143100" cy="416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71" name="Google Shape;271;p20"/>
          <p:cNvCxnSpPr>
            <a:stCxn id="257" idx="3"/>
            <a:endCxn id="250" idx="0"/>
          </p:cNvCxnSpPr>
          <p:nvPr/>
        </p:nvCxnSpPr>
        <p:spPr>
          <a:xfrm flipH="1">
            <a:off x="6428548" y="2953920"/>
            <a:ext cx="143100" cy="416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72" name="Google Shape;272;p20"/>
          <p:cNvCxnSpPr>
            <a:stCxn id="257" idx="5"/>
            <a:endCxn id="251" idx="0"/>
          </p:cNvCxnSpPr>
          <p:nvPr/>
        </p:nvCxnSpPr>
        <p:spPr>
          <a:xfrm>
            <a:off x="6728202" y="2953920"/>
            <a:ext cx="176700" cy="416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73" name="Google Shape;273;p20"/>
          <p:cNvCxnSpPr>
            <a:stCxn id="258" idx="4"/>
            <a:endCxn id="252" idx="0"/>
          </p:cNvCxnSpPr>
          <p:nvPr/>
        </p:nvCxnSpPr>
        <p:spPr>
          <a:xfrm flipH="1">
            <a:off x="7391968" y="2986475"/>
            <a:ext cx="180600" cy="383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74" name="Google Shape;274;p20"/>
          <p:cNvCxnSpPr>
            <a:stCxn id="258" idx="4"/>
            <a:endCxn id="253" idx="0"/>
          </p:cNvCxnSpPr>
          <p:nvPr/>
        </p:nvCxnSpPr>
        <p:spPr>
          <a:xfrm>
            <a:off x="7572568" y="2986475"/>
            <a:ext cx="295800" cy="383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75" name="Google Shape;275;p20"/>
          <p:cNvCxnSpPr>
            <a:stCxn id="261" idx="3"/>
            <a:endCxn id="258" idx="0"/>
          </p:cNvCxnSpPr>
          <p:nvPr/>
        </p:nvCxnSpPr>
        <p:spPr>
          <a:xfrm flipH="1">
            <a:off x="7572648" y="2324120"/>
            <a:ext cx="401700" cy="440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76" name="Google Shape;276;p20"/>
          <p:cNvCxnSpPr>
            <a:stCxn id="259" idx="3"/>
            <a:endCxn id="254" idx="1"/>
          </p:cNvCxnSpPr>
          <p:nvPr/>
        </p:nvCxnSpPr>
        <p:spPr>
          <a:xfrm flipH="1">
            <a:off x="8195641" y="2953920"/>
            <a:ext cx="217800" cy="448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77" name="Google Shape;277;p20"/>
          <p:cNvSpPr txBox="1"/>
          <p:nvPr/>
        </p:nvSpPr>
        <p:spPr>
          <a:xfrm>
            <a:off x="6961351" y="1378425"/>
            <a:ext cx="360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1</a:t>
            </a:r>
            <a:endParaRPr sz="1000"/>
          </a:p>
        </p:txBody>
      </p:sp>
      <p:sp>
        <p:nvSpPr>
          <p:cNvPr id="278" name="Google Shape;278;p20"/>
          <p:cNvSpPr txBox="1"/>
          <p:nvPr/>
        </p:nvSpPr>
        <p:spPr>
          <a:xfrm>
            <a:off x="6040676" y="2045425"/>
            <a:ext cx="360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2</a:t>
            </a:r>
            <a:endParaRPr sz="1000"/>
          </a:p>
        </p:txBody>
      </p:sp>
      <p:sp>
        <p:nvSpPr>
          <p:cNvPr id="279" name="Google Shape;279;p20"/>
          <p:cNvSpPr txBox="1"/>
          <p:nvPr/>
        </p:nvSpPr>
        <p:spPr>
          <a:xfrm>
            <a:off x="7872176" y="2045425"/>
            <a:ext cx="360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 3</a:t>
            </a:r>
            <a:endParaRPr sz="1000"/>
          </a:p>
        </p:txBody>
      </p:sp>
      <p:sp>
        <p:nvSpPr>
          <p:cNvPr id="280" name="Google Shape;280;p20"/>
          <p:cNvSpPr txBox="1"/>
          <p:nvPr/>
        </p:nvSpPr>
        <p:spPr>
          <a:xfrm>
            <a:off x="5599851" y="2675225"/>
            <a:ext cx="360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4</a:t>
            </a:r>
            <a:endParaRPr sz="1000"/>
          </a:p>
        </p:txBody>
      </p:sp>
      <p:sp>
        <p:nvSpPr>
          <p:cNvPr id="281" name="Google Shape;281;p20"/>
          <p:cNvSpPr txBox="1"/>
          <p:nvPr/>
        </p:nvSpPr>
        <p:spPr>
          <a:xfrm>
            <a:off x="6514251" y="2675225"/>
            <a:ext cx="360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5</a:t>
            </a:r>
            <a:endParaRPr sz="1000"/>
          </a:p>
        </p:txBody>
      </p:sp>
      <p:sp>
        <p:nvSpPr>
          <p:cNvPr id="282" name="Google Shape;282;p20"/>
          <p:cNvSpPr txBox="1"/>
          <p:nvPr/>
        </p:nvSpPr>
        <p:spPr>
          <a:xfrm>
            <a:off x="7417714" y="2675225"/>
            <a:ext cx="360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6</a:t>
            </a:r>
            <a:endParaRPr sz="1000"/>
          </a:p>
        </p:txBody>
      </p:sp>
      <p:sp>
        <p:nvSpPr>
          <p:cNvPr id="283" name="Google Shape;283;p20"/>
          <p:cNvSpPr txBox="1"/>
          <p:nvPr/>
        </p:nvSpPr>
        <p:spPr>
          <a:xfrm>
            <a:off x="8360700" y="2675225"/>
            <a:ext cx="360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7</a:t>
            </a:r>
            <a:endParaRPr sz="1000"/>
          </a:p>
        </p:txBody>
      </p:sp>
      <p:sp>
        <p:nvSpPr>
          <p:cNvPr id="284" name="Google Shape;284;p20"/>
          <p:cNvSpPr txBox="1"/>
          <p:nvPr/>
        </p:nvSpPr>
        <p:spPr>
          <a:xfrm>
            <a:off x="5339913" y="3281300"/>
            <a:ext cx="360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8</a:t>
            </a:r>
            <a:endParaRPr sz="1000"/>
          </a:p>
        </p:txBody>
      </p:sp>
      <p:sp>
        <p:nvSpPr>
          <p:cNvPr id="285" name="Google Shape;285;p20"/>
          <p:cNvSpPr txBox="1"/>
          <p:nvPr/>
        </p:nvSpPr>
        <p:spPr>
          <a:xfrm>
            <a:off x="5811212" y="3281300"/>
            <a:ext cx="360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9</a:t>
            </a:r>
            <a:endParaRPr sz="1000"/>
          </a:p>
        </p:txBody>
      </p:sp>
      <p:sp>
        <p:nvSpPr>
          <p:cNvPr id="286" name="Google Shape;286;p20"/>
          <p:cNvSpPr txBox="1"/>
          <p:nvPr/>
        </p:nvSpPr>
        <p:spPr>
          <a:xfrm>
            <a:off x="6226919" y="3281300"/>
            <a:ext cx="607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10</a:t>
            </a:r>
            <a:endParaRPr sz="1000"/>
          </a:p>
        </p:txBody>
      </p:sp>
      <p:sp>
        <p:nvSpPr>
          <p:cNvPr id="287" name="Google Shape;287;p20"/>
          <p:cNvSpPr txBox="1"/>
          <p:nvPr/>
        </p:nvSpPr>
        <p:spPr>
          <a:xfrm>
            <a:off x="6721419" y="3281451"/>
            <a:ext cx="520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11</a:t>
            </a:r>
            <a:endParaRPr sz="1000"/>
          </a:p>
        </p:txBody>
      </p:sp>
      <p:sp>
        <p:nvSpPr>
          <p:cNvPr id="288" name="Google Shape;288;p20"/>
          <p:cNvSpPr txBox="1"/>
          <p:nvPr/>
        </p:nvSpPr>
        <p:spPr>
          <a:xfrm>
            <a:off x="7208243" y="3285730"/>
            <a:ext cx="520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12</a:t>
            </a:r>
            <a:endParaRPr sz="1000"/>
          </a:p>
        </p:txBody>
      </p:sp>
      <p:sp>
        <p:nvSpPr>
          <p:cNvPr id="289" name="Google Shape;289;p20"/>
          <p:cNvSpPr txBox="1"/>
          <p:nvPr/>
        </p:nvSpPr>
        <p:spPr>
          <a:xfrm>
            <a:off x="7674906" y="3285726"/>
            <a:ext cx="520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13</a:t>
            </a:r>
            <a:endParaRPr sz="1000"/>
          </a:p>
        </p:txBody>
      </p:sp>
      <p:sp>
        <p:nvSpPr>
          <p:cNvPr id="290" name="Google Shape;290;p20"/>
          <p:cNvSpPr txBox="1"/>
          <p:nvPr/>
        </p:nvSpPr>
        <p:spPr>
          <a:xfrm>
            <a:off x="8081557" y="3285726"/>
            <a:ext cx="520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14</a:t>
            </a:r>
            <a:endParaRPr sz="1000"/>
          </a:p>
        </p:txBody>
      </p:sp>
      <p:sp>
        <p:nvSpPr>
          <p:cNvPr id="291" name="Google Shape;291;p20"/>
          <p:cNvSpPr txBox="1"/>
          <p:nvPr/>
        </p:nvSpPr>
        <p:spPr>
          <a:xfrm>
            <a:off x="8543642" y="3285877"/>
            <a:ext cx="520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15</a:t>
            </a:r>
            <a:endParaRPr sz="1000"/>
          </a:p>
        </p:txBody>
      </p:sp>
      <p:sp>
        <p:nvSpPr>
          <p:cNvPr id="292" name="Google Shape;292;p20"/>
          <p:cNvSpPr txBox="1"/>
          <p:nvPr/>
        </p:nvSpPr>
        <p:spPr>
          <a:xfrm>
            <a:off x="308150" y="3609875"/>
            <a:ext cx="52614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2"/>
                </a:solidFill>
              </a:rPr>
              <a:t>Index of the first leaf node   </a:t>
            </a:r>
            <a:r>
              <a:rPr i="1" lang="en" sz="1800">
                <a:solidFill>
                  <a:schemeClr val="dk2"/>
                </a:solidFill>
              </a:rPr>
              <a:t>= </a:t>
            </a:r>
            <a:r>
              <a:rPr lang="en" sz="1800">
                <a:solidFill>
                  <a:schemeClr val="dk2"/>
                </a:solidFill>
              </a:rPr>
              <a:t>⌊15/2⌋ + 1 </a:t>
            </a:r>
            <a:endParaRPr sz="1800">
              <a:solidFill>
                <a:schemeClr val="dk2"/>
              </a:solidFill>
            </a:endParaRPr>
          </a:p>
          <a:p>
            <a:pPr indent="457200" lvl="0" marL="22860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2"/>
                </a:solidFill>
              </a:rPr>
              <a:t> =  ⌊7.5⌋ + 1 </a:t>
            </a:r>
            <a:endParaRPr sz="1800">
              <a:solidFill>
                <a:schemeClr val="dk2"/>
              </a:solidFill>
            </a:endParaRPr>
          </a:p>
          <a:p>
            <a:pPr indent="457200" lvl="0" marL="22860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2"/>
                </a:solidFill>
              </a:rPr>
              <a:t> =   7 +1 = 8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93" name="Google Shape;293;p20"/>
          <p:cNvSpPr/>
          <p:nvPr/>
        </p:nvSpPr>
        <p:spPr>
          <a:xfrm>
            <a:off x="5183850" y="3222800"/>
            <a:ext cx="3839100" cy="5178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1"/>
          <p:cNvSpPr txBox="1"/>
          <p:nvPr>
            <p:ph type="title"/>
          </p:nvPr>
        </p:nvSpPr>
        <p:spPr>
          <a:xfrm>
            <a:off x="114200" y="2470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Cont …</a:t>
            </a:r>
            <a:endParaRPr>
              <a:solidFill>
                <a:schemeClr val="accent1"/>
              </a:solidFill>
            </a:endParaRPr>
          </a:p>
        </p:txBody>
      </p:sp>
      <p:cxnSp>
        <p:nvCxnSpPr>
          <p:cNvPr id="299" name="Google Shape;299;p21"/>
          <p:cNvCxnSpPr/>
          <p:nvPr/>
        </p:nvCxnSpPr>
        <p:spPr>
          <a:xfrm flipH="1" rot="10800000">
            <a:off x="9875" y="819700"/>
            <a:ext cx="9153900" cy="78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00" name="Google Shape;300;p21"/>
          <p:cNvSpPr txBox="1"/>
          <p:nvPr/>
        </p:nvSpPr>
        <p:spPr>
          <a:xfrm>
            <a:off x="308150" y="1343150"/>
            <a:ext cx="5080200" cy="10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Number of nodes in height </a:t>
            </a:r>
            <a:r>
              <a:rPr i="1" lang="en" sz="1800">
                <a:solidFill>
                  <a:schemeClr val="accent1"/>
                </a:solidFill>
              </a:rPr>
              <a:t>h</a:t>
            </a:r>
            <a:r>
              <a:rPr lang="en" sz="1800">
                <a:solidFill>
                  <a:schemeClr val="accent1"/>
                </a:solidFill>
              </a:rPr>
              <a:t> </a:t>
            </a:r>
            <a:endParaRPr i="1" sz="1800">
              <a:solidFill>
                <a:schemeClr val="accent1"/>
              </a:solidFill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800">
              <a:solidFill>
                <a:schemeClr val="dk2"/>
              </a:solidFill>
            </a:endParaRPr>
          </a:p>
          <a:p>
            <a:pPr indent="0" lvl="0" marL="9144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rgbClr val="FF0000"/>
                </a:solidFill>
              </a:rPr>
              <a:t>⌈ n / 2</a:t>
            </a:r>
            <a:r>
              <a:rPr baseline="30000" lang="en" sz="2600">
                <a:solidFill>
                  <a:srgbClr val="FF0000"/>
                </a:solidFill>
              </a:rPr>
              <a:t>h+1</a:t>
            </a:r>
            <a:r>
              <a:rPr lang="en" sz="2600">
                <a:solidFill>
                  <a:srgbClr val="FF0000"/>
                </a:solidFill>
              </a:rPr>
              <a:t>⌉</a:t>
            </a:r>
            <a:endParaRPr sz="2600">
              <a:solidFill>
                <a:srgbClr val="FF0000"/>
              </a:solidFill>
            </a:endParaRPr>
          </a:p>
          <a:p>
            <a:pPr indent="0" lvl="0" marL="9144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solidFill>
                <a:srgbClr val="FF0000"/>
              </a:solidFill>
            </a:endParaRPr>
          </a:p>
          <a:p>
            <a:pPr indent="0" lvl="0" marL="9144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 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01" name="Google Shape;301;p21"/>
          <p:cNvSpPr/>
          <p:nvPr/>
        </p:nvSpPr>
        <p:spPr>
          <a:xfrm>
            <a:off x="5593725" y="3294050"/>
            <a:ext cx="221400" cy="222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21"/>
          <p:cNvSpPr/>
          <p:nvPr/>
        </p:nvSpPr>
        <p:spPr>
          <a:xfrm>
            <a:off x="6070075" y="3294050"/>
            <a:ext cx="221400" cy="222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21"/>
          <p:cNvSpPr/>
          <p:nvPr/>
        </p:nvSpPr>
        <p:spPr>
          <a:xfrm>
            <a:off x="6546425" y="3294050"/>
            <a:ext cx="221400" cy="222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21"/>
          <p:cNvSpPr/>
          <p:nvPr/>
        </p:nvSpPr>
        <p:spPr>
          <a:xfrm>
            <a:off x="7022775" y="3294050"/>
            <a:ext cx="221400" cy="222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21"/>
          <p:cNvSpPr/>
          <p:nvPr/>
        </p:nvSpPr>
        <p:spPr>
          <a:xfrm>
            <a:off x="7509800" y="3294050"/>
            <a:ext cx="221400" cy="222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21"/>
          <p:cNvSpPr/>
          <p:nvPr/>
        </p:nvSpPr>
        <p:spPr>
          <a:xfrm>
            <a:off x="7986150" y="3294050"/>
            <a:ext cx="221400" cy="222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21"/>
          <p:cNvSpPr/>
          <p:nvPr/>
        </p:nvSpPr>
        <p:spPr>
          <a:xfrm>
            <a:off x="8391925" y="3294050"/>
            <a:ext cx="221400" cy="222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21"/>
          <p:cNvSpPr/>
          <p:nvPr/>
        </p:nvSpPr>
        <p:spPr>
          <a:xfrm>
            <a:off x="8868275" y="3294050"/>
            <a:ext cx="221400" cy="222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21"/>
          <p:cNvSpPr/>
          <p:nvPr/>
        </p:nvSpPr>
        <p:spPr>
          <a:xfrm>
            <a:off x="5848675" y="2687975"/>
            <a:ext cx="221400" cy="222300"/>
          </a:xfrm>
          <a:prstGeom prst="ellipse">
            <a:avLst/>
          </a:prstGeom>
          <a:solidFill>
            <a:srgbClr val="6D9EE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21"/>
          <p:cNvSpPr/>
          <p:nvPr/>
        </p:nvSpPr>
        <p:spPr>
          <a:xfrm>
            <a:off x="6767825" y="2687975"/>
            <a:ext cx="221400" cy="222300"/>
          </a:xfrm>
          <a:prstGeom prst="ellipse">
            <a:avLst/>
          </a:prstGeom>
          <a:solidFill>
            <a:srgbClr val="6D9EE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21"/>
          <p:cNvSpPr/>
          <p:nvPr/>
        </p:nvSpPr>
        <p:spPr>
          <a:xfrm>
            <a:off x="7690468" y="2687975"/>
            <a:ext cx="221400" cy="222300"/>
          </a:xfrm>
          <a:prstGeom prst="ellipse">
            <a:avLst/>
          </a:prstGeom>
          <a:solidFill>
            <a:srgbClr val="6D9EE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21"/>
          <p:cNvSpPr/>
          <p:nvPr/>
        </p:nvSpPr>
        <p:spPr>
          <a:xfrm>
            <a:off x="8609618" y="2687975"/>
            <a:ext cx="221400" cy="222300"/>
          </a:xfrm>
          <a:prstGeom prst="ellipse">
            <a:avLst/>
          </a:prstGeom>
          <a:solidFill>
            <a:srgbClr val="6D9EE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21"/>
          <p:cNvSpPr/>
          <p:nvPr/>
        </p:nvSpPr>
        <p:spPr>
          <a:xfrm>
            <a:off x="6291475" y="2058175"/>
            <a:ext cx="221400" cy="222300"/>
          </a:xfrm>
          <a:prstGeom prst="ellipse">
            <a:avLst/>
          </a:prstGeom>
          <a:solidFill>
            <a:srgbClr val="6D9EE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21"/>
          <p:cNvSpPr/>
          <p:nvPr/>
        </p:nvSpPr>
        <p:spPr>
          <a:xfrm>
            <a:off x="8170525" y="2058175"/>
            <a:ext cx="221400" cy="222300"/>
          </a:xfrm>
          <a:prstGeom prst="ellipse">
            <a:avLst/>
          </a:prstGeom>
          <a:solidFill>
            <a:srgbClr val="6D9EE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21"/>
          <p:cNvSpPr/>
          <p:nvPr/>
        </p:nvSpPr>
        <p:spPr>
          <a:xfrm>
            <a:off x="7209225" y="1391175"/>
            <a:ext cx="221400" cy="222300"/>
          </a:xfrm>
          <a:prstGeom prst="ellipse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16" name="Google Shape;316;p21"/>
          <p:cNvCxnSpPr>
            <a:stCxn id="315" idx="3"/>
            <a:endCxn id="313" idx="7"/>
          </p:cNvCxnSpPr>
          <p:nvPr/>
        </p:nvCxnSpPr>
        <p:spPr>
          <a:xfrm flipH="1">
            <a:off x="6480548" y="1580920"/>
            <a:ext cx="761100" cy="509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17" name="Google Shape;317;p21"/>
          <p:cNvCxnSpPr>
            <a:stCxn id="313" idx="3"/>
            <a:endCxn id="309" idx="7"/>
          </p:cNvCxnSpPr>
          <p:nvPr/>
        </p:nvCxnSpPr>
        <p:spPr>
          <a:xfrm flipH="1">
            <a:off x="6037698" y="2247920"/>
            <a:ext cx="286200" cy="472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18" name="Google Shape;318;p21"/>
          <p:cNvCxnSpPr>
            <a:stCxn id="309" idx="3"/>
            <a:endCxn id="301" idx="0"/>
          </p:cNvCxnSpPr>
          <p:nvPr/>
        </p:nvCxnSpPr>
        <p:spPr>
          <a:xfrm flipH="1">
            <a:off x="5704398" y="2877720"/>
            <a:ext cx="176700" cy="416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19" name="Google Shape;319;p21"/>
          <p:cNvCxnSpPr>
            <a:stCxn id="315" idx="5"/>
            <a:endCxn id="314" idx="1"/>
          </p:cNvCxnSpPr>
          <p:nvPr/>
        </p:nvCxnSpPr>
        <p:spPr>
          <a:xfrm>
            <a:off x="7398202" y="1580920"/>
            <a:ext cx="804600" cy="509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20" name="Google Shape;320;p21"/>
          <p:cNvCxnSpPr>
            <a:stCxn id="314" idx="5"/>
            <a:endCxn id="312" idx="0"/>
          </p:cNvCxnSpPr>
          <p:nvPr/>
        </p:nvCxnSpPr>
        <p:spPr>
          <a:xfrm>
            <a:off x="8359502" y="2247920"/>
            <a:ext cx="360900" cy="440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21" name="Google Shape;321;p21"/>
          <p:cNvCxnSpPr>
            <a:stCxn id="312" idx="5"/>
            <a:endCxn id="308" idx="0"/>
          </p:cNvCxnSpPr>
          <p:nvPr/>
        </p:nvCxnSpPr>
        <p:spPr>
          <a:xfrm>
            <a:off x="8798594" y="2877720"/>
            <a:ext cx="180300" cy="416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22" name="Google Shape;322;p21"/>
          <p:cNvCxnSpPr>
            <a:stCxn id="313" idx="5"/>
            <a:endCxn id="310" idx="0"/>
          </p:cNvCxnSpPr>
          <p:nvPr/>
        </p:nvCxnSpPr>
        <p:spPr>
          <a:xfrm>
            <a:off x="6480452" y="2247920"/>
            <a:ext cx="398100" cy="440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23" name="Google Shape;323;p21"/>
          <p:cNvCxnSpPr>
            <a:stCxn id="309" idx="5"/>
            <a:endCxn id="302" idx="0"/>
          </p:cNvCxnSpPr>
          <p:nvPr/>
        </p:nvCxnSpPr>
        <p:spPr>
          <a:xfrm>
            <a:off x="6037652" y="2877720"/>
            <a:ext cx="143100" cy="416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24" name="Google Shape;324;p21"/>
          <p:cNvCxnSpPr>
            <a:stCxn id="310" idx="3"/>
            <a:endCxn id="303" idx="0"/>
          </p:cNvCxnSpPr>
          <p:nvPr/>
        </p:nvCxnSpPr>
        <p:spPr>
          <a:xfrm flipH="1">
            <a:off x="6657148" y="2877720"/>
            <a:ext cx="143100" cy="416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25" name="Google Shape;325;p21"/>
          <p:cNvCxnSpPr>
            <a:stCxn id="310" idx="5"/>
            <a:endCxn id="304" idx="0"/>
          </p:cNvCxnSpPr>
          <p:nvPr/>
        </p:nvCxnSpPr>
        <p:spPr>
          <a:xfrm>
            <a:off x="6956802" y="2877720"/>
            <a:ext cx="176700" cy="416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26" name="Google Shape;326;p21"/>
          <p:cNvCxnSpPr>
            <a:stCxn id="311" idx="4"/>
            <a:endCxn id="305" idx="0"/>
          </p:cNvCxnSpPr>
          <p:nvPr/>
        </p:nvCxnSpPr>
        <p:spPr>
          <a:xfrm flipH="1">
            <a:off x="7620568" y="2910275"/>
            <a:ext cx="180600" cy="383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27" name="Google Shape;327;p21"/>
          <p:cNvCxnSpPr>
            <a:stCxn id="311" idx="4"/>
            <a:endCxn id="306" idx="0"/>
          </p:cNvCxnSpPr>
          <p:nvPr/>
        </p:nvCxnSpPr>
        <p:spPr>
          <a:xfrm>
            <a:off x="7801168" y="2910275"/>
            <a:ext cx="295800" cy="383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28" name="Google Shape;328;p21"/>
          <p:cNvCxnSpPr>
            <a:stCxn id="314" idx="3"/>
            <a:endCxn id="311" idx="0"/>
          </p:cNvCxnSpPr>
          <p:nvPr/>
        </p:nvCxnSpPr>
        <p:spPr>
          <a:xfrm flipH="1">
            <a:off x="7801248" y="2247920"/>
            <a:ext cx="401700" cy="440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29" name="Google Shape;329;p21"/>
          <p:cNvCxnSpPr>
            <a:stCxn id="312" idx="3"/>
            <a:endCxn id="307" idx="1"/>
          </p:cNvCxnSpPr>
          <p:nvPr/>
        </p:nvCxnSpPr>
        <p:spPr>
          <a:xfrm flipH="1">
            <a:off x="8424241" y="2877720"/>
            <a:ext cx="217800" cy="448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30" name="Google Shape;330;p21"/>
          <p:cNvSpPr txBox="1"/>
          <p:nvPr/>
        </p:nvSpPr>
        <p:spPr>
          <a:xfrm>
            <a:off x="7189951" y="1302225"/>
            <a:ext cx="360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1</a:t>
            </a:r>
            <a:endParaRPr sz="1000"/>
          </a:p>
        </p:txBody>
      </p:sp>
      <p:sp>
        <p:nvSpPr>
          <p:cNvPr id="331" name="Google Shape;331;p21"/>
          <p:cNvSpPr txBox="1"/>
          <p:nvPr/>
        </p:nvSpPr>
        <p:spPr>
          <a:xfrm>
            <a:off x="6269276" y="1969225"/>
            <a:ext cx="360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2</a:t>
            </a:r>
            <a:endParaRPr sz="1000"/>
          </a:p>
        </p:txBody>
      </p:sp>
      <p:sp>
        <p:nvSpPr>
          <p:cNvPr id="332" name="Google Shape;332;p21"/>
          <p:cNvSpPr txBox="1"/>
          <p:nvPr/>
        </p:nvSpPr>
        <p:spPr>
          <a:xfrm>
            <a:off x="8100776" y="1969225"/>
            <a:ext cx="360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 3</a:t>
            </a:r>
            <a:endParaRPr sz="1000"/>
          </a:p>
        </p:txBody>
      </p:sp>
      <p:sp>
        <p:nvSpPr>
          <p:cNvPr id="333" name="Google Shape;333;p21"/>
          <p:cNvSpPr txBox="1"/>
          <p:nvPr/>
        </p:nvSpPr>
        <p:spPr>
          <a:xfrm>
            <a:off x="5828451" y="2599025"/>
            <a:ext cx="360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4</a:t>
            </a:r>
            <a:endParaRPr sz="1000"/>
          </a:p>
        </p:txBody>
      </p:sp>
      <p:sp>
        <p:nvSpPr>
          <p:cNvPr id="334" name="Google Shape;334;p21"/>
          <p:cNvSpPr txBox="1"/>
          <p:nvPr/>
        </p:nvSpPr>
        <p:spPr>
          <a:xfrm>
            <a:off x="6742851" y="2599025"/>
            <a:ext cx="360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5</a:t>
            </a:r>
            <a:endParaRPr sz="1000"/>
          </a:p>
        </p:txBody>
      </p:sp>
      <p:sp>
        <p:nvSpPr>
          <p:cNvPr id="335" name="Google Shape;335;p21"/>
          <p:cNvSpPr txBox="1"/>
          <p:nvPr/>
        </p:nvSpPr>
        <p:spPr>
          <a:xfrm>
            <a:off x="7646314" y="2599025"/>
            <a:ext cx="360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6</a:t>
            </a:r>
            <a:endParaRPr sz="1000"/>
          </a:p>
        </p:txBody>
      </p:sp>
      <p:sp>
        <p:nvSpPr>
          <p:cNvPr id="336" name="Google Shape;336;p21"/>
          <p:cNvSpPr txBox="1"/>
          <p:nvPr/>
        </p:nvSpPr>
        <p:spPr>
          <a:xfrm>
            <a:off x="8589300" y="2599025"/>
            <a:ext cx="360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7</a:t>
            </a:r>
            <a:endParaRPr sz="1000"/>
          </a:p>
        </p:txBody>
      </p:sp>
      <p:sp>
        <p:nvSpPr>
          <p:cNvPr id="337" name="Google Shape;337;p21"/>
          <p:cNvSpPr txBox="1"/>
          <p:nvPr/>
        </p:nvSpPr>
        <p:spPr>
          <a:xfrm>
            <a:off x="5568513" y="3205100"/>
            <a:ext cx="360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8</a:t>
            </a:r>
            <a:endParaRPr sz="1000"/>
          </a:p>
        </p:txBody>
      </p:sp>
      <p:sp>
        <p:nvSpPr>
          <p:cNvPr id="338" name="Google Shape;338;p21"/>
          <p:cNvSpPr txBox="1"/>
          <p:nvPr/>
        </p:nvSpPr>
        <p:spPr>
          <a:xfrm>
            <a:off x="6039812" y="3205100"/>
            <a:ext cx="360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9</a:t>
            </a:r>
            <a:endParaRPr sz="1000"/>
          </a:p>
        </p:txBody>
      </p:sp>
      <p:sp>
        <p:nvSpPr>
          <p:cNvPr id="339" name="Google Shape;339;p21"/>
          <p:cNvSpPr txBox="1"/>
          <p:nvPr/>
        </p:nvSpPr>
        <p:spPr>
          <a:xfrm>
            <a:off x="6455519" y="3205100"/>
            <a:ext cx="607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10</a:t>
            </a:r>
            <a:endParaRPr sz="1000"/>
          </a:p>
        </p:txBody>
      </p:sp>
      <p:sp>
        <p:nvSpPr>
          <p:cNvPr id="340" name="Google Shape;340;p21"/>
          <p:cNvSpPr txBox="1"/>
          <p:nvPr/>
        </p:nvSpPr>
        <p:spPr>
          <a:xfrm>
            <a:off x="6950019" y="3205251"/>
            <a:ext cx="520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11</a:t>
            </a:r>
            <a:endParaRPr sz="1000"/>
          </a:p>
        </p:txBody>
      </p:sp>
      <p:sp>
        <p:nvSpPr>
          <p:cNvPr id="341" name="Google Shape;341;p21"/>
          <p:cNvSpPr txBox="1"/>
          <p:nvPr/>
        </p:nvSpPr>
        <p:spPr>
          <a:xfrm>
            <a:off x="7436843" y="3209530"/>
            <a:ext cx="520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12</a:t>
            </a:r>
            <a:endParaRPr sz="1000"/>
          </a:p>
        </p:txBody>
      </p:sp>
      <p:sp>
        <p:nvSpPr>
          <p:cNvPr id="342" name="Google Shape;342;p21"/>
          <p:cNvSpPr txBox="1"/>
          <p:nvPr/>
        </p:nvSpPr>
        <p:spPr>
          <a:xfrm>
            <a:off x="7903506" y="3209526"/>
            <a:ext cx="520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13</a:t>
            </a:r>
            <a:endParaRPr sz="1000"/>
          </a:p>
        </p:txBody>
      </p:sp>
      <p:sp>
        <p:nvSpPr>
          <p:cNvPr id="343" name="Google Shape;343;p21"/>
          <p:cNvSpPr txBox="1"/>
          <p:nvPr/>
        </p:nvSpPr>
        <p:spPr>
          <a:xfrm>
            <a:off x="8310157" y="3209526"/>
            <a:ext cx="520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14</a:t>
            </a:r>
            <a:endParaRPr sz="1000"/>
          </a:p>
        </p:txBody>
      </p:sp>
      <p:sp>
        <p:nvSpPr>
          <p:cNvPr id="344" name="Google Shape;344;p21"/>
          <p:cNvSpPr txBox="1"/>
          <p:nvPr/>
        </p:nvSpPr>
        <p:spPr>
          <a:xfrm>
            <a:off x="8772242" y="3209677"/>
            <a:ext cx="520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15</a:t>
            </a:r>
            <a:endParaRPr sz="1000"/>
          </a:p>
        </p:txBody>
      </p:sp>
      <p:sp>
        <p:nvSpPr>
          <p:cNvPr id="345" name="Google Shape;345;p21"/>
          <p:cNvSpPr txBox="1"/>
          <p:nvPr/>
        </p:nvSpPr>
        <p:spPr>
          <a:xfrm>
            <a:off x="5246425" y="2629775"/>
            <a:ext cx="520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chemeClr val="accent1"/>
                </a:solidFill>
              </a:rPr>
              <a:t>h = 1 </a:t>
            </a:r>
            <a:endParaRPr sz="1000"/>
          </a:p>
        </p:txBody>
      </p:sp>
      <p:sp>
        <p:nvSpPr>
          <p:cNvPr id="346" name="Google Shape;346;p21"/>
          <p:cNvSpPr/>
          <p:nvPr/>
        </p:nvSpPr>
        <p:spPr>
          <a:xfrm>
            <a:off x="5736075" y="2567800"/>
            <a:ext cx="3242700" cy="4725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347" name="Google Shape;347;p21"/>
          <p:cNvSpPr txBox="1"/>
          <p:nvPr/>
        </p:nvSpPr>
        <p:spPr>
          <a:xfrm>
            <a:off x="283200" y="2873700"/>
            <a:ext cx="3000000" cy="21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9144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N(</a:t>
            </a:r>
            <a:r>
              <a:rPr i="1" lang="en" sz="1800">
                <a:solidFill>
                  <a:schemeClr val="accent1"/>
                </a:solidFill>
              </a:rPr>
              <a:t>h=1</a:t>
            </a:r>
            <a:r>
              <a:rPr lang="en" sz="1800">
                <a:solidFill>
                  <a:schemeClr val="dk2"/>
                </a:solidFill>
              </a:rPr>
              <a:t>) = ⌈15/2</a:t>
            </a:r>
            <a:r>
              <a:rPr baseline="30000" lang="en" sz="1800">
                <a:solidFill>
                  <a:schemeClr val="dk2"/>
                </a:solidFill>
              </a:rPr>
              <a:t>2</a:t>
            </a:r>
            <a:r>
              <a:rPr lang="en" sz="1800">
                <a:solidFill>
                  <a:schemeClr val="dk2"/>
                </a:solidFill>
              </a:rPr>
              <a:t> ⌉</a:t>
            </a:r>
            <a:endParaRPr sz="1800">
              <a:solidFill>
                <a:schemeClr val="dk2"/>
              </a:solidFill>
            </a:endParaRPr>
          </a:p>
          <a:p>
            <a:pPr indent="0" lvl="0" marL="9144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457200" lvl="0" marL="9144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 =⌈15/4⌉ </a:t>
            </a:r>
            <a:endParaRPr sz="1800">
              <a:solidFill>
                <a:schemeClr val="dk2"/>
              </a:solidFill>
            </a:endParaRPr>
          </a:p>
          <a:p>
            <a:pPr indent="0" lvl="0" marL="9144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457200" lvl="0" marL="9144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 = ⌈3.74⌉</a:t>
            </a:r>
            <a:endParaRPr sz="1800">
              <a:solidFill>
                <a:schemeClr val="dk2"/>
              </a:solidFill>
            </a:endParaRPr>
          </a:p>
          <a:p>
            <a:pPr indent="0" lvl="0" marL="9144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457200" lvl="0" marL="9144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 = 4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