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5143500" cx="9144000"/>
  <p:notesSz cx="6858000" cy="9144000"/>
  <p:embeddedFontLst>
    <p:embeddedFont>
      <p:font typeface="Roboto Mono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Mono-bold.fntdata"/><Relationship Id="rId20" Type="http://schemas.openxmlformats.org/officeDocument/2006/relationships/slide" Target="slides/slide15.xml"/><Relationship Id="rId42" Type="http://schemas.openxmlformats.org/officeDocument/2006/relationships/font" Target="fonts/RobotoMono-boldItalic.fntdata"/><Relationship Id="rId41" Type="http://schemas.openxmlformats.org/officeDocument/2006/relationships/font" Target="fonts/RobotoMono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obotoMono-regular.fnt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aff14c3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aff14c3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2dfd278fce_0_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2dfd278fce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2dfd278fce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2dfd278fce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2dfd278fce_0_7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2dfd278fce_0_7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2dfd278fce_0_8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2dfd278fce_0_8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2dfd278fce_0_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2dfd278fce_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2dfd278fce_0_6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32dfd278fce_0_6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2dfd278fce_0_6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2dfd278fce_0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2dfd278fce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2dfd278fce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c8e98390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3c8e98390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c8e9839027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c8e9839027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dfd278fc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dfd278fc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c8e9839027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3c8e9839027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32dfd278fce_0_8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32dfd278fce_0_8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2dfd278fce_0_9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2dfd278fce_0_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2dfd278fce_0_9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32dfd278fce_0_9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32dfd278fce_0_9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32dfd278fce_0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2dfd278fce_0_10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32dfd278fce_0_10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2dfd278fce_0_9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2dfd278fce_0_9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2dfd278fce_0_10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32dfd278fce_0_1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32dfd278fce_0_10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32dfd278fce_0_1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32dfd278fce_0_10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32dfd278fce_0_10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2dfd278fc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2dfd278fc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32dfd278fce_0_1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32dfd278fce_0_1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32dfd278fce_0_1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32dfd278fce_0_1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2dfd278fce_0_1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32dfd278fce_0_1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32dfd278fce_0_1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32dfd278fce_0_1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2dfd278fce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2dfd278fce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2dfd278fce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2dfd278fce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2dfd278fce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2dfd278fce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2dfd278fce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2dfd278fce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2dfd278fce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2dfd278fce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2dfd278fce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2dfd278fce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p2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9" name="Google Shape;319;p22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Representation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320" name="Google Shape;320;p22"/>
          <p:cNvSpPr/>
          <p:nvPr/>
        </p:nvSpPr>
        <p:spPr>
          <a:xfrm>
            <a:off x="6773800" y="10151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321" name="Google Shape;321;p22"/>
          <p:cNvSpPr/>
          <p:nvPr/>
        </p:nvSpPr>
        <p:spPr>
          <a:xfrm>
            <a:off x="5955025" y="16326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322" name="Google Shape;322;p22"/>
          <p:cNvSpPr/>
          <p:nvPr/>
        </p:nvSpPr>
        <p:spPr>
          <a:xfrm>
            <a:off x="5431350" y="21945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323" name="Google Shape;323;p22"/>
          <p:cNvSpPr/>
          <p:nvPr/>
        </p:nvSpPr>
        <p:spPr>
          <a:xfrm>
            <a:off x="6204925" y="21945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324" name="Google Shape;324;p22"/>
          <p:cNvSpPr/>
          <p:nvPr/>
        </p:nvSpPr>
        <p:spPr>
          <a:xfrm>
            <a:off x="7696025" y="16326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325" name="Google Shape;325;p22"/>
          <p:cNvSpPr/>
          <p:nvPr/>
        </p:nvSpPr>
        <p:spPr>
          <a:xfrm>
            <a:off x="7579000" y="21598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326" name="Google Shape;326;p22"/>
          <p:cNvSpPr/>
          <p:nvPr/>
        </p:nvSpPr>
        <p:spPr>
          <a:xfrm>
            <a:off x="8264625" y="21598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327" name="Google Shape;327;p22"/>
          <p:cNvCxnSpPr>
            <a:stCxn id="320" idx="3"/>
            <a:endCxn id="321" idx="7"/>
          </p:cNvCxnSpPr>
          <p:nvPr/>
        </p:nvCxnSpPr>
        <p:spPr>
          <a:xfrm flipH="1">
            <a:off x="6247373" y="12343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p22"/>
          <p:cNvCxnSpPr>
            <a:stCxn id="320" idx="5"/>
            <a:endCxn id="324" idx="1"/>
          </p:cNvCxnSpPr>
          <p:nvPr/>
        </p:nvCxnSpPr>
        <p:spPr>
          <a:xfrm>
            <a:off x="7066227" y="12343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p22"/>
          <p:cNvCxnSpPr>
            <a:stCxn id="321" idx="3"/>
            <a:endCxn id="322" idx="0"/>
          </p:cNvCxnSpPr>
          <p:nvPr/>
        </p:nvCxnSpPr>
        <p:spPr>
          <a:xfrm flipH="1">
            <a:off x="5602598" y="18518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0" name="Google Shape;330;p22"/>
          <p:cNvCxnSpPr>
            <a:stCxn id="321" idx="5"/>
            <a:endCxn id="323" idx="0"/>
          </p:cNvCxnSpPr>
          <p:nvPr/>
        </p:nvCxnSpPr>
        <p:spPr>
          <a:xfrm>
            <a:off x="6247452" y="18518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1" name="Google Shape;331;p22"/>
          <p:cNvCxnSpPr>
            <a:stCxn id="324" idx="4"/>
            <a:endCxn id="325" idx="0"/>
          </p:cNvCxnSpPr>
          <p:nvPr/>
        </p:nvCxnSpPr>
        <p:spPr>
          <a:xfrm flipH="1">
            <a:off x="7750175" y="18894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2" name="Google Shape;332;p22"/>
          <p:cNvCxnSpPr>
            <a:stCxn id="324" idx="5"/>
            <a:endCxn id="326" idx="1"/>
          </p:cNvCxnSpPr>
          <p:nvPr/>
        </p:nvCxnSpPr>
        <p:spPr>
          <a:xfrm>
            <a:off x="7999975" y="18518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3" name="Google Shape;333;p22"/>
          <p:cNvSpPr txBox="1"/>
          <p:nvPr/>
        </p:nvSpPr>
        <p:spPr>
          <a:xfrm>
            <a:off x="207225" y="1360825"/>
            <a:ext cx="3914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Linked List Representation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Nodes with pointers to left and right children.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334" name="Google Shape;334;p22"/>
          <p:cNvSpPr/>
          <p:nvPr/>
        </p:nvSpPr>
        <p:spPr>
          <a:xfrm>
            <a:off x="2488200" y="2652725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35" name="Google Shape;335;p22"/>
          <p:cNvSpPr/>
          <p:nvPr/>
        </p:nvSpPr>
        <p:spPr>
          <a:xfrm>
            <a:off x="2735100" y="2652725"/>
            <a:ext cx="493500" cy="1989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rgbClr val="B4A7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Root</a:t>
            </a:r>
            <a:endParaRPr sz="1000"/>
          </a:p>
        </p:txBody>
      </p:sp>
      <p:sp>
        <p:nvSpPr>
          <p:cNvPr id="336" name="Google Shape;336;p22"/>
          <p:cNvSpPr/>
          <p:nvPr/>
        </p:nvSpPr>
        <p:spPr>
          <a:xfrm>
            <a:off x="3228600" y="2652725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sp>
        <p:nvSpPr>
          <p:cNvPr id="337" name="Google Shape;337;p22"/>
          <p:cNvSpPr/>
          <p:nvPr/>
        </p:nvSpPr>
        <p:spPr>
          <a:xfrm>
            <a:off x="1119900" y="3368825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38" name="Google Shape;338;p22"/>
          <p:cNvSpPr/>
          <p:nvPr/>
        </p:nvSpPr>
        <p:spPr>
          <a:xfrm>
            <a:off x="1366800" y="3368825"/>
            <a:ext cx="4935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2</a:t>
            </a:r>
            <a:endParaRPr sz="1000"/>
          </a:p>
        </p:txBody>
      </p:sp>
      <p:sp>
        <p:nvSpPr>
          <p:cNvPr id="339" name="Google Shape;339;p22"/>
          <p:cNvSpPr/>
          <p:nvPr/>
        </p:nvSpPr>
        <p:spPr>
          <a:xfrm>
            <a:off x="1860300" y="3368825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sp>
        <p:nvSpPr>
          <p:cNvPr id="340" name="Google Shape;340;p22"/>
          <p:cNvSpPr/>
          <p:nvPr/>
        </p:nvSpPr>
        <p:spPr>
          <a:xfrm>
            <a:off x="4237500" y="3368825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41" name="Google Shape;341;p22"/>
          <p:cNvSpPr/>
          <p:nvPr/>
        </p:nvSpPr>
        <p:spPr>
          <a:xfrm>
            <a:off x="4484400" y="3368825"/>
            <a:ext cx="4935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3</a:t>
            </a:r>
            <a:endParaRPr sz="1000"/>
          </a:p>
        </p:txBody>
      </p:sp>
      <p:sp>
        <p:nvSpPr>
          <p:cNvPr id="342" name="Google Shape;342;p22"/>
          <p:cNvSpPr/>
          <p:nvPr/>
        </p:nvSpPr>
        <p:spPr>
          <a:xfrm>
            <a:off x="4977900" y="3368825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sp>
        <p:nvSpPr>
          <p:cNvPr id="343" name="Google Shape;343;p22"/>
          <p:cNvSpPr/>
          <p:nvPr/>
        </p:nvSpPr>
        <p:spPr>
          <a:xfrm>
            <a:off x="341675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44" name="Google Shape;344;p22"/>
          <p:cNvSpPr/>
          <p:nvPr/>
        </p:nvSpPr>
        <p:spPr>
          <a:xfrm>
            <a:off x="588575" y="4206700"/>
            <a:ext cx="4935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4</a:t>
            </a:r>
            <a:endParaRPr sz="1000"/>
          </a:p>
        </p:txBody>
      </p:sp>
      <p:sp>
        <p:nvSpPr>
          <p:cNvPr id="345" name="Google Shape;345;p22"/>
          <p:cNvSpPr/>
          <p:nvPr/>
        </p:nvSpPr>
        <p:spPr>
          <a:xfrm>
            <a:off x="1082075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sp>
        <p:nvSpPr>
          <p:cNvPr id="346" name="Google Shape;346;p22"/>
          <p:cNvSpPr/>
          <p:nvPr/>
        </p:nvSpPr>
        <p:spPr>
          <a:xfrm>
            <a:off x="2037150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47" name="Google Shape;347;p22"/>
          <p:cNvSpPr/>
          <p:nvPr/>
        </p:nvSpPr>
        <p:spPr>
          <a:xfrm>
            <a:off x="2284050" y="4206700"/>
            <a:ext cx="4935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5</a:t>
            </a:r>
            <a:endParaRPr sz="1000"/>
          </a:p>
        </p:txBody>
      </p:sp>
      <p:sp>
        <p:nvSpPr>
          <p:cNvPr id="348" name="Google Shape;348;p22"/>
          <p:cNvSpPr/>
          <p:nvPr/>
        </p:nvSpPr>
        <p:spPr>
          <a:xfrm>
            <a:off x="2777550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sp>
        <p:nvSpPr>
          <p:cNvPr id="349" name="Google Shape;349;p22"/>
          <p:cNvSpPr/>
          <p:nvPr/>
        </p:nvSpPr>
        <p:spPr>
          <a:xfrm>
            <a:off x="3336075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50" name="Google Shape;350;p22"/>
          <p:cNvSpPr/>
          <p:nvPr/>
        </p:nvSpPr>
        <p:spPr>
          <a:xfrm>
            <a:off x="3582975" y="4206700"/>
            <a:ext cx="4935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6</a:t>
            </a:r>
            <a:endParaRPr sz="1000"/>
          </a:p>
        </p:txBody>
      </p:sp>
      <p:sp>
        <p:nvSpPr>
          <p:cNvPr id="351" name="Google Shape;351;p22"/>
          <p:cNvSpPr/>
          <p:nvPr/>
        </p:nvSpPr>
        <p:spPr>
          <a:xfrm>
            <a:off x="4076475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sp>
        <p:nvSpPr>
          <p:cNvPr id="352" name="Google Shape;352;p22"/>
          <p:cNvSpPr/>
          <p:nvPr/>
        </p:nvSpPr>
        <p:spPr>
          <a:xfrm>
            <a:off x="5260150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L</a:t>
            </a:r>
            <a:endParaRPr sz="1100"/>
          </a:p>
        </p:txBody>
      </p:sp>
      <p:sp>
        <p:nvSpPr>
          <p:cNvPr id="353" name="Google Shape;353;p22"/>
          <p:cNvSpPr/>
          <p:nvPr/>
        </p:nvSpPr>
        <p:spPr>
          <a:xfrm>
            <a:off x="5507050" y="4206700"/>
            <a:ext cx="4935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7</a:t>
            </a:r>
            <a:endParaRPr sz="1000"/>
          </a:p>
        </p:txBody>
      </p:sp>
      <p:sp>
        <p:nvSpPr>
          <p:cNvPr id="354" name="Google Shape;354;p22"/>
          <p:cNvSpPr/>
          <p:nvPr/>
        </p:nvSpPr>
        <p:spPr>
          <a:xfrm>
            <a:off x="6000550" y="4206700"/>
            <a:ext cx="246900" cy="19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</a:t>
            </a:r>
            <a:endParaRPr sz="1000"/>
          </a:p>
        </p:txBody>
      </p:sp>
      <p:cxnSp>
        <p:nvCxnSpPr>
          <p:cNvPr id="355" name="Google Shape;355;p22"/>
          <p:cNvCxnSpPr>
            <a:stCxn id="334" idx="2"/>
            <a:endCxn id="338" idx="0"/>
          </p:cNvCxnSpPr>
          <p:nvPr/>
        </p:nvCxnSpPr>
        <p:spPr>
          <a:xfrm flipH="1">
            <a:off x="1613550" y="2851625"/>
            <a:ext cx="998100" cy="51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6" name="Google Shape;356;p22"/>
          <p:cNvCxnSpPr>
            <a:stCxn id="337" idx="2"/>
            <a:endCxn id="344" idx="0"/>
          </p:cNvCxnSpPr>
          <p:nvPr/>
        </p:nvCxnSpPr>
        <p:spPr>
          <a:xfrm flipH="1">
            <a:off x="835350" y="3567725"/>
            <a:ext cx="408000" cy="6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7" name="Google Shape;357;p22"/>
          <p:cNvCxnSpPr>
            <a:stCxn id="339" idx="2"/>
            <a:endCxn id="347" idx="0"/>
          </p:cNvCxnSpPr>
          <p:nvPr/>
        </p:nvCxnSpPr>
        <p:spPr>
          <a:xfrm>
            <a:off x="1983750" y="3567725"/>
            <a:ext cx="547200" cy="6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8" name="Google Shape;358;p22"/>
          <p:cNvCxnSpPr>
            <a:stCxn id="336" idx="2"/>
            <a:endCxn id="341" idx="0"/>
          </p:cNvCxnSpPr>
          <p:nvPr/>
        </p:nvCxnSpPr>
        <p:spPr>
          <a:xfrm>
            <a:off x="3352050" y="2851625"/>
            <a:ext cx="1379100" cy="51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9" name="Google Shape;359;p22"/>
          <p:cNvCxnSpPr>
            <a:stCxn id="340" idx="2"/>
            <a:endCxn id="350" idx="0"/>
          </p:cNvCxnSpPr>
          <p:nvPr/>
        </p:nvCxnSpPr>
        <p:spPr>
          <a:xfrm flipH="1">
            <a:off x="3829650" y="3567725"/>
            <a:ext cx="531300" cy="6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0" name="Google Shape;360;p22"/>
          <p:cNvCxnSpPr>
            <a:stCxn id="342" idx="2"/>
            <a:endCxn id="353" idx="0"/>
          </p:cNvCxnSpPr>
          <p:nvPr/>
        </p:nvCxnSpPr>
        <p:spPr>
          <a:xfrm>
            <a:off x="5101350" y="3567725"/>
            <a:ext cx="652500" cy="6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1" name="Google Shape;361;p22"/>
          <p:cNvSpPr txBox="1"/>
          <p:nvPr/>
        </p:nvSpPr>
        <p:spPr>
          <a:xfrm>
            <a:off x="6494150" y="2824075"/>
            <a:ext cx="2420400" cy="22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class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Node:</a:t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def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050">
                <a:solidFill>
                  <a:srgbClr val="795E26"/>
                </a:solidFill>
                <a:latin typeface="Courier New"/>
                <a:ea typeface="Courier New"/>
                <a:cs typeface="Courier New"/>
                <a:sym typeface="Courier New"/>
              </a:rPr>
              <a:t>__init__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self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data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):</a:t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self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.data = data</a:t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self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.left = </a:t>
            </a: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None</a:t>
            </a:r>
            <a:endParaRPr b="1" sz="105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self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.right = </a:t>
            </a: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None</a:t>
            </a:r>
            <a:endParaRPr b="1" sz="105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class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Tree:</a:t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def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050">
                <a:solidFill>
                  <a:srgbClr val="795E26"/>
                </a:solidFill>
                <a:latin typeface="Courier New"/>
                <a:ea typeface="Courier New"/>
                <a:cs typeface="Courier New"/>
                <a:sym typeface="Courier New"/>
              </a:rPr>
              <a:t>__init__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self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):</a:t>
            </a:r>
            <a:endParaRPr b="1" sz="10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1050">
                <a:solidFill>
                  <a:srgbClr val="001080"/>
                </a:solidFill>
                <a:latin typeface="Courier New"/>
                <a:ea typeface="Courier New"/>
                <a:cs typeface="Courier New"/>
                <a:sym typeface="Courier New"/>
              </a:rPr>
              <a:t>self</a:t>
            </a:r>
            <a:r>
              <a:rPr b="1" lang="en" sz="10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.root = </a:t>
            </a:r>
            <a:r>
              <a:rPr b="1" lang="en" sz="105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None</a:t>
            </a:r>
            <a:endParaRPr b="1" sz="105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7" name="Google Shape;367;p2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8" name="Google Shape;368;p23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369" name="Google Shape;369;p23"/>
          <p:cNvSpPr/>
          <p:nvPr/>
        </p:nvSpPr>
        <p:spPr>
          <a:xfrm>
            <a:off x="1744600" y="3377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370" name="Google Shape;370;p23"/>
          <p:cNvSpPr/>
          <p:nvPr/>
        </p:nvSpPr>
        <p:spPr>
          <a:xfrm>
            <a:off x="925825" y="3994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371" name="Google Shape;371;p23"/>
          <p:cNvSpPr/>
          <p:nvPr/>
        </p:nvSpPr>
        <p:spPr>
          <a:xfrm>
            <a:off x="402150" y="4556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372" name="Google Shape;372;p23"/>
          <p:cNvSpPr/>
          <p:nvPr/>
        </p:nvSpPr>
        <p:spPr>
          <a:xfrm>
            <a:off x="1175725" y="4556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373" name="Google Shape;373;p23"/>
          <p:cNvSpPr/>
          <p:nvPr/>
        </p:nvSpPr>
        <p:spPr>
          <a:xfrm>
            <a:off x="2666825" y="3994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374" name="Google Shape;374;p23"/>
          <p:cNvSpPr/>
          <p:nvPr/>
        </p:nvSpPr>
        <p:spPr>
          <a:xfrm>
            <a:off x="2549800" y="4522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375" name="Google Shape;375;p23"/>
          <p:cNvSpPr/>
          <p:nvPr/>
        </p:nvSpPr>
        <p:spPr>
          <a:xfrm>
            <a:off x="3235425" y="4522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376" name="Google Shape;376;p23"/>
          <p:cNvCxnSpPr>
            <a:stCxn id="369" idx="3"/>
            <a:endCxn id="370" idx="7"/>
          </p:cNvCxnSpPr>
          <p:nvPr/>
        </p:nvCxnSpPr>
        <p:spPr>
          <a:xfrm flipH="1">
            <a:off x="1218173" y="3596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7" name="Google Shape;377;p23"/>
          <p:cNvCxnSpPr>
            <a:stCxn id="369" idx="5"/>
            <a:endCxn id="373" idx="1"/>
          </p:cNvCxnSpPr>
          <p:nvPr/>
        </p:nvCxnSpPr>
        <p:spPr>
          <a:xfrm>
            <a:off x="2037027" y="3596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8" name="Google Shape;378;p23"/>
          <p:cNvCxnSpPr>
            <a:stCxn id="370" idx="3"/>
            <a:endCxn id="371" idx="0"/>
          </p:cNvCxnSpPr>
          <p:nvPr/>
        </p:nvCxnSpPr>
        <p:spPr>
          <a:xfrm flipH="1">
            <a:off x="573398" y="4214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9" name="Google Shape;379;p23"/>
          <p:cNvCxnSpPr>
            <a:stCxn id="370" idx="5"/>
            <a:endCxn id="372" idx="0"/>
          </p:cNvCxnSpPr>
          <p:nvPr/>
        </p:nvCxnSpPr>
        <p:spPr>
          <a:xfrm>
            <a:off x="1218252" y="4214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0" name="Google Shape;380;p23"/>
          <p:cNvCxnSpPr>
            <a:stCxn id="373" idx="4"/>
            <a:endCxn id="374" idx="0"/>
          </p:cNvCxnSpPr>
          <p:nvPr/>
        </p:nvCxnSpPr>
        <p:spPr>
          <a:xfrm flipH="1">
            <a:off x="2720975" y="42516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1" name="Google Shape;381;p23"/>
          <p:cNvCxnSpPr>
            <a:stCxn id="373" idx="5"/>
            <a:endCxn id="375" idx="1"/>
          </p:cNvCxnSpPr>
          <p:nvPr/>
        </p:nvCxnSpPr>
        <p:spPr>
          <a:xfrm>
            <a:off x="2970775" y="42140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2" name="Google Shape;382;p23"/>
          <p:cNvSpPr txBox="1"/>
          <p:nvPr/>
        </p:nvSpPr>
        <p:spPr>
          <a:xfrm>
            <a:off x="200375" y="1128150"/>
            <a:ext cx="3988200" cy="16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In</a:t>
            </a:r>
            <a:r>
              <a:rPr b="1" lang="en" sz="1100">
                <a:solidFill>
                  <a:schemeClr val="dk1"/>
                </a:solidFill>
              </a:rPr>
              <a:t>order (Left, Root, Right)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4 -&gt; 2 -&gt; 5 -&gt; 1 </a:t>
            </a:r>
            <a:r>
              <a:rPr lang="en" sz="1100">
                <a:solidFill>
                  <a:schemeClr val="dk1"/>
                </a:solidFill>
              </a:rPr>
              <a:t>-&gt; 6 -&gt; 3 -&gt;7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Pre</a:t>
            </a:r>
            <a:r>
              <a:rPr b="1" lang="en" sz="1100">
                <a:solidFill>
                  <a:schemeClr val="dk1"/>
                </a:solidFill>
              </a:rPr>
              <a:t>order (Root, Left, Right)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1 -&gt; 2 -&gt; 4 -&gt; 5 -&gt; 3-&gt;6-&gt;7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Post</a:t>
            </a:r>
            <a:r>
              <a:rPr b="1" lang="en" sz="1100">
                <a:solidFill>
                  <a:schemeClr val="dk1"/>
                </a:solidFill>
              </a:rPr>
              <a:t>order (Left, Right, Root)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4 -&gt; 5 -&gt; 2 -&gt; 6 -&gt; 7-&gt;3-&gt;1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83" name="Google Shape;383;p23"/>
          <p:cNvSpPr/>
          <p:nvPr/>
        </p:nvSpPr>
        <p:spPr>
          <a:xfrm>
            <a:off x="6073150" y="1320550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384" name="Google Shape;384;p23"/>
          <p:cNvSpPr txBox="1"/>
          <p:nvPr/>
        </p:nvSpPr>
        <p:spPr>
          <a:xfrm>
            <a:off x="7291666" y="1266658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385" name="Google Shape;385;p23"/>
          <p:cNvSpPr/>
          <p:nvPr/>
        </p:nvSpPr>
        <p:spPr>
          <a:xfrm>
            <a:off x="4530525" y="2489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386" name="Google Shape;386;p23"/>
          <p:cNvSpPr/>
          <p:nvPr/>
        </p:nvSpPr>
        <p:spPr>
          <a:xfrm>
            <a:off x="6533675" y="2489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cxnSp>
        <p:nvCxnSpPr>
          <p:cNvPr id="387" name="Google Shape;387;p23"/>
          <p:cNvCxnSpPr>
            <a:stCxn id="383" idx="3"/>
            <a:endCxn id="385" idx="0"/>
          </p:cNvCxnSpPr>
          <p:nvPr/>
        </p:nvCxnSpPr>
        <p:spPr>
          <a:xfrm flipH="1">
            <a:off x="5224330" y="1551265"/>
            <a:ext cx="9261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8" name="Google Shape;388;p23"/>
          <p:cNvCxnSpPr>
            <a:stCxn id="383" idx="5"/>
            <a:endCxn id="386" idx="0"/>
          </p:cNvCxnSpPr>
          <p:nvPr/>
        </p:nvCxnSpPr>
        <p:spPr>
          <a:xfrm>
            <a:off x="6523570" y="1551265"/>
            <a:ext cx="7041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4" name="Google Shape;394;p2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5" name="Google Shape;395;p24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396" name="Google Shape;396;p24"/>
          <p:cNvSpPr/>
          <p:nvPr/>
        </p:nvSpPr>
        <p:spPr>
          <a:xfrm>
            <a:off x="1150300" y="1825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397" name="Google Shape;397;p24"/>
          <p:cNvSpPr/>
          <p:nvPr/>
        </p:nvSpPr>
        <p:spPr>
          <a:xfrm>
            <a:off x="331525" y="2443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398" name="Google Shape;398;p24"/>
          <p:cNvSpPr/>
          <p:nvPr/>
        </p:nvSpPr>
        <p:spPr>
          <a:xfrm>
            <a:off x="2072525" y="2443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399" name="Google Shape;399;p24"/>
          <p:cNvCxnSpPr>
            <a:stCxn id="396" idx="3"/>
            <a:endCxn id="397" idx="7"/>
          </p:cNvCxnSpPr>
          <p:nvPr/>
        </p:nvCxnSpPr>
        <p:spPr>
          <a:xfrm flipH="1">
            <a:off x="623873" y="2044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0" name="Google Shape;400;p24"/>
          <p:cNvCxnSpPr>
            <a:stCxn id="396" idx="5"/>
            <a:endCxn id="398" idx="1"/>
          </p:cNvCxnSpPr>
          <p:nvPr/>
        </p:nvCxnSpPr>
        <p:spPr>
          <a:xfrm>
            <a:off x="1442727" y="2044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1" name="Google Shape;401;p24"/>
          <p:cNvSpPr txBox="1"/>
          <p:nvPr/>
        </p:nvSpPr>
        <p:spPr>
          <a:xfrm>
            <a:off x="200375" y="1128150"/>
            <a:ext cx="398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In</a:t>
            </a:r>
            <a:r>
              <a:rPr b="1" lang="en" sz="1100">
                <a:solidFill>
                  <a:schemeClr val="dk1"/>
                </a:solidFill>
              </a:rPr>
              <a:t>order (Left, Root, Right)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402" name="Google Shape;402;p24"/>
          <p:cNvSpPr/>
          <p:nvPr/>
        </p:nvSpPr>
        <p:spPr>
          <a:xfrm>
            <a:off x="6375525" y="1093200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403" name="Google Shape;403;p24"/>
          <p:cNvSpPr/>
          <p:nvPr/>
        </p:nvSpPr>
        <p:spPr>
          <a:xfrm>
            <a:off x="4987725" y="1727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404" name="Google Shape;404;p24"/>
          <p:cNvSpPr/>
          <p:nvPr/>
        </p:nvSpPr>
        <p:spPr>
          <a:xfrm>
            <a:off x="6990875" y="1727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cxnSp>
        <p:nvCxnSpPr>
          <p:cNvPr id="405" name="Google Shape;405;p24"/>
          <p:cNvCxnSpPr>
            <a:stCxn id="402" idx="3"/>
            <a:endCxn id="403" idx="0"/>
          </p:cNvCxnSpPr>
          <p:nvPr/>
        </p:nvCxnSpPr>
        <p:spPr>
          <a:xfrm flipH="1">
            <a:off x="5681505" y="1323915"/>
            <a:ext cx="771300" cy="40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6" name="Google Shape;406;p24"/>
          <p:cNvCxnSpPr>
            <a:stCxn id="402" idx="5"/>
            <a:endCxn id="404" idx="0"/>
          </p:cNvCxnSpPr>
          <p:nvPr/>
        </p:nvCxnSpPr>
        <p:spPr>
          <a:xfrm>
            <a:off x="6825945" y="1323915"/>
            <a:ext cx="858900" cy="40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7" name="Google Shape;407;p24"/>
          <p:cNvSpPr/>
          <p:nvPr/>
        </p:nvSpPr>
        <p:spPr>
          <a:xfrm>
            <a:off x="1508375" y="3633731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408" name="Google Shape;408;p24"/>
          <p:cNvSpPr/>
          <p:nvPr/>
        </p:nvSpPr>
        <p:spPr>
          <a:xfrm>
            <a:off x="689600" y="425120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409" name="Google Shape;409;p24"/>
          <p:cNvSpPr/>
          <p:nvPr/>
        </p:nvSpPr>
        <p:spPr>
          <a:xfrm>
            <a:off x="165925" y="48131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410" name="Google Shape;410;p24"/>
          <p:cNvSpPr/>
          <p:nvPr/>
        </p:nvSpPr>
        <p:spPr>
          <a:xfrm>
            <a:off x="939500" y="48131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411" name="Google Shape;411;p24"/>
          <p:cNvSpPr/>
          <p:nvPr/>
        </p:nvSpPr>
        <p:spPr>
          <a:xfrm>
            <a:off x="2430600" y="4251206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412" name="Google Shape;412;p24"/>
          <p:cNvSpPr/>
          <p:nvPr/>
        </p:nvSpPr>
        <p:spPr>
          <a:xfrm>
            <a:off x="2313575" y="47784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413" name="Google Shape;413;p24"/>
          <p:cNvSpPr/>
          <p:nvPr/>
        </p:nvSpPr>
        <p:spPr>
          <a:xfrm>
            <a:off x="2999200" y="47784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414" name="Google Shape;414;p24"/>
          <p:cNvCxnSpPr>
            <a:stCxn id="407" idx="3"/>
            <a:endCxn id="408" idx="7"/>
          </p:cNvCxnSpPr>
          <p:nvPr/>
        </p:nvCxnSpPr>
        <p:spPr>
          <a:xfrm flipH="1">
            <a:off x="981948" y="3852924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5" name="Google Shape;415;p24"/>
          <p:cNvCxnSpPr>
            <a:stCxn id="407" idx="5"/>
            <a:endCxn id="411" idx="1"/>
          </p:cNvCxnSpPr>
          <p:nvPr/>
        </p:nvCxnSpPr>
        <p:spPr>
          <a:xfrm>
            <a:off x="1800802" y="3852924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6" name="Google Shape;416;p24"/>
          <p:cNvCxnSpPr>
            <a:stCxn id="408" idx="3"/>
            <a:endCxn id="409" idx="0"/>
          </p:cNvCxnSpPr>
          <p:nvPr/>
        </p:nvCxnSpPr>
        <p:spPr>
          <a:xfrm flipH="1">
            <a:off x="337173" y="4470399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7" name="Google Shape;417;p24"/>
          <p:cNvCxnSpPr>
            <a:stCxn id="408" idx="5"/>
            <a:endCxn id="410" idx="0"/>
          </p:cNvCxnSpPr>
          <p:nvPr/>
        </p:nvCxnSpPr>
        <p:spPr>
          <a:xfrm>
            <a:off x="982027" y="4470399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8" name="Google Shape;418;p24"/>
          <p:cNvCxnSpPr>
            <a:stCxn id="411" idx="4"/>
            <a:endCxn id="412" idx="0"/>
          </p:cNvCxnSpPr>
          <p:nvPr/>
        </p:nvCxnSpPr>
        <p:spPr>
          <a:xfrm flipH="1">
            <a:off x="2484750" y="4508006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9" name="Google Shape;419;p24"/>
          <p:cNvCxnSpPr>
            <a:stCxn id="411" idx="5"/>
            <a:endCxn id="413" idx="1"/>
          </p:cNvCxnSpPr>
          <p:nvPr/>
        </p:nvCxnSpPr>
        <p:spPr>
          <a:xfrm>
            <a:off x="2734550" y="4470399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0" name="Google Shape;420;p24"/>
          <p:cNvSpPr txBox="1"/>
          <p:nvPr/>
        </p:nvSpPr>
        <p:spPr>
          <a:xfrm>
            <a:off x="791275" y="2890550"/>
            <a:ext cx="1174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In</a:t>
            </a:r>
            <a:r>
              <a:rPr b="1" lang="en" sz="1100">
                <a:solidFill>
                  <a:schemeClr val="dk1"/>
                </a:solidFill>
              </a:rPr>
              <a:t>order : 2 1 3</a:t>
            </a:r>
            <a:endParaRPr/>
          </a:p>
        </p:txBody>
      </p:sp>
      <p:sp>
        <p:nvSpPr>
          <p:cNvPr id="421" name="Google Shape;421;p24"/>
          <p:cNvSpPr txBox="1"/>
          <p:nvPr/>
        </p:nvSpPr>
        <p:spPr>
          <a:xfrm>
            <a:off x="4202650" y="3644900"/>
            <a:ext cx="771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In</a:t>
            </a:r>
            <a:r>
              <a:rPr b="1" lang="en" sz="1100">
                <a:solidFill>
                  <a:schemeClr val="dk1"/>
                </a:solidFill>
              </a:rPr>
              <a:t>order :</a:t>
            </a:r>
            <a:endParaRPr/>
          </a:p>
        </p:txBody>
      </p:sp>
      <p:sp>
        <p:nvSpPr>
          <p:cNvPr id="422" name="Google Shape;422;p24"/>
          <p:cNvSpPr/>
          <p:nvPr/>
        </p:nvSpPr>
        <p:spPr>
          <a:xfrm>
            <a:off x="4911525" y="32246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423" name="Google Shape;423;p24"/>
          <p:cNvSpPr/>
          <p:nvPr/>
        </p:nvSpPr>
        <p:spPr>
          <a:xfrm>
            <a:off x="6629950" y="3703175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424" name="Google Shape;424;p24"/>
          <p:cNvSpPr/>
          <p:nvPr/>
        </p:nvSpPr>
        <p:spPr>
          <a:xfrm>
            <a:off x="7560975" y="32246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sp>
        <p:nvSpPr>
          <p:cNvPr id="425" name="Google Shape;425;p24"/>
          <p:cNvSpPr txBox="1"/>
          <p:nvPr/>
        </p:nvSpPr>
        <p:spPr>
          <a:xfrm>
            <a:off x="3737025" y="4557800"/>
            <a:ext cx="2233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In</a:t>
            </a:r>
            <a:r>
              <a:rPr b="1" lang="en" sz="1100">
                <a:solidFill>
                  <a:schemeClr val="dk1"/>
                </a:solidFill>
              </a:rPr>
              <a:t>order :4 2 5 1 6 3 7</a:t>
            </a:r>
            <a:endParaRPr/>
          </a:p>
        </p:txBody>
      </p:sp>
      <p:sp>
        <p:nvSpPr>
          <p:cNvPr id="426" name="Google Shape;426;p24"/>
          <p:cNvSpPr txBox="1"/>
          <p:nvPr/>
        </p:nvSpPr>
        <p:spPr>
          <a:xfrm>
            <a:off x="5514250" y="442700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Displaying records in sorted order when they are stored in a BST.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2" name="Google Shape;432;p2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3" name="Google Shape;433;p25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434" name="Google Shape;434;p25"/>
          <p:cNvSpPr/>
          <p:nvPr/>
        </p:nvSpPr>
        <p:spPr>
          <a:xfrm>
            <a:off x="1150300" y="1825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435" name="Google Shape;435;p25"/>
          <p:cNvSpPr/>
          <p:nvPr/>
        </p:nvSpPr>
        <p:spPr>
          <a:xfrm>
            <a:off x="331525" y="2443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436" name="Google Shape;436;p25"/>
          <p:cNvSpPr/>
          <p:nvPr/>
        </p:nvSpPr>
        <p:spPr>
          <a:xfrm>
            <a:off x="2072525" y="2443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437" name="Google Shape;437;p25"/>
          <p:cNvCxnSpPr>
            <a:stCxn id="434" idx="3"/>
            <a:endCxn id="435" idx="7"/>
          </p:cNvCxnSpPr>
          <p:nvPr/>
        </p:nvCxnSpPr>
        <p:spPr>
          <a:xfrm flipH="1">
            <a:off x="623873" y="2044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8" name="Google Shape;438;p25"/>
          <p:cNvCxnSpPr>
            <a:stCxn id="434" idx="5"/>
            <a:endCxn id="436" idx="1"/>
          </p:cNvCxnSpPr>
          <p:nvPr/>
        </p:nvCxnSpPr>
        <p:spPr>
          <a:xfrm>
            <a:off x="1442727" y="2044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9" name="Google Shape;439;p25"/>
          <p:cNvSpPr txBox="1"/>
          <p:nvPr/>
        </p:nvSpPr>
        <p:spPr>
          <a:xfrm>
            <a:off x="200375" y="1128150"/>
            <a:ext cx="398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Pre</a:t>
            </a:r>
            <a:r>
              <a:rPr b="1" lang="en" sz="1100">
                <a:solidFill>
                  <a:schemeClr val="dk1"/>
                </a:solidFill>
              </a:rPr>
              <a:t>order (Root, Left, Right)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440" name="Google Shape;440;p25"/>
          <p:cNvSpPr/>
          <p:nvPr/>
        </p:nvSpPr>
        <p:spPr>
          <a:xfrm>
            <a:off x="6375525" y="1093200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441" name="Google Shape;441;p25"/>
          <p:cNvSpPr/>
          <p:nvPr/>
        </p:nvSpPr>
        <p:spPr>
          <a:xfrm>
            <a:off x="4987725" y="1727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442" name="Google Shape;442;p25"/>
          <p:cNvSpPr/>
          <p:nvPr/>
        </p:nvSpPr>
        <p:spPr>
          <a:xfrm>
            <a:off x="6990875" y="1727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cxnSp>
        <p:nvCxnSpPr>
          <p:cNvPr id="443" name="Google Shape;443;p25"/>
          <p:cNvCxnSpPr>
            <a:stCxn id="440" idx="3"/>
            <a:endCxn id="441" idx="0"/>
          </p:cNvCxnSpPr>
          <p:nvPr/>
        </p:nvCxnSpPr>
        <p:spPr>
          <a:xfrm flipH="1">
            <a:off x="5681505" y="1323915"/>
            <a:ext cx="771300" cy="40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4" name="Google Shape;444;p25"/>
          <p:cNvCxnSpPr>
            <a:stCxn id="440" idx="5"/>
            <a:endCxn id="442" idx="0"/>
          </p:cNvCxnSpPr>
          <p:nvPr/>
        </p:nvCxnSpPr>
        <p:spPr>
          <a:xfrm>
            <a:off x="6825945" y="1323915"/>
            <a:ext cx="858900" cy="40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5" name="Google Shape;445;p25"/>
          <p:cNvSpPr/>
          <p:nvPr/>
        </p:nvSpPr>
        <p:spPr>
          <a:xfrm>
            <a:off x="1508375" y="3633731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446" name="Google Shape;446;p25"/>
          <p:cNvSpPr/>
          <p:nvPr/>
        </p:nvSpPr>
        <p:spPr>
          <a:xfrm>
            <a:off x="689600" y="425120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447" name="Google Shape;447;p25"/>
          <p:cNvSpPr/>
          <p:nvPr/>
        </p:nvSpPr>
        <p:spPr>
          <a:xfrm>
            <a:off x="165925" y="48131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448" name="Google Shape;448;p25"/>
          <p:cNvSpPr/>
          <p:nvPr/>
        </p:nvSpPr>
        <p:spPr>
          <a:xfrm>
            <a:off x="939500" y="48131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449" name="Google Shape;449;p25"/>
          <p:cNvSpPr/>
          <p:nvPr/>
        </p:nvSpPr>
        <p:spPr>
          <a:xfrm>
            <a:off x="2430600" y="4251206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450" name="Google Shape;450;p25"/>
          <p:cNvSpPr/>
          <p:nvPr/>
        </p:nvSpPr>
        <p:spPr>
          <a:xfrm>
            <a:off x="2313575" y="47784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451" name="Google Shape;451;p25"/>
          <p:cNvSpPr/>
          <p:nvPr/>
        </p:nvSpPr>
        <p:spPr>
          <a:xfrm>
            <a:off x="2999200" y="47784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452" name="Google Shape;452;p25"/>
          <p:cNvCxnSpPr>
            <a:stCxn id="445" idx="3"/>
            <a:endCxn id="446" idx="7"/>
          </p:cNvCxnSpPr>
          <p:nvPr/>
        </p:nvCxnSpPr>
        <p:spPr>
          <a:xfrm flipH="1">
            <a:off x="981948" y="3852924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3" name="Google Shape;453;p25"/>
          <p:cNvCxnSpPr>
            <a:stCxn id="445" idx="5"/>
            <a:endCxn id="449" idx="1"/>
          </p:cNvCxnSpPr>
          <p:nvPr/>
        </p:nvCxnSpPr>
        <p:spPr>
          <a:xfrm>
            <a:off x="1800802" y="3852924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4" name="Google Shape;454;p25"/>
          <p:cNvCxnSpPr>
            <a:stCxn id="446" idx="3"/>
            <a:endCxn id="447" idx="0"/>
          </p:cNvCxnSpPr>
          <p:nvPr/>
        </p:nvCxnSpPr>
        <p:spPr>
          <a:xfrm flipH="1">
            <a:off x="337173" y="4470399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5" name="Google Shape;455;p25"/>
          <p:cNvCxnSpPr>
            <a:stCxn id="446" idx="5"/>
            <a:endCxn id="448" idx="0"/>
          </p:cNvCxnSpPr>
          <p:nvPr/>
        </p:nvCxnSpPr>
        <p:spPr>
          <a:xfrm>
            <a:off x="982027" y="4470399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6" name="Google Shape;456;p25"/>
          <p:cNvCxnSpPr>
            <a:stCxn id="449" idx="4"/>
            <a:endCxn id="450" idx="0"/>
          </p:cNvCxnSpPr>
          <p:nvPr/>
        </p:nvCxnSpPr>
        <p:spPr>
          <a:xfrm flipH="1">
            <a:off x="2484750" y="4508006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7" name="Google Shape;457;p25"/>
          <p:cNvCxnSpPr>
            <a:stCxn id="449" idx="5"/>
            <a:endCxn id="451" idx="1"/>
          </p:cNvCxnSpPr>
          <p:nvPr/>
        </p:nvCxnSpPr>
        <p:spPr>
          <a:xfrm>
            <a:off x="2734550" y="4470399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8" name="Google Shape;458;p25"/>
          <p:cNvSpPr txBox="1"/>
          <p:nvPr/>
        </p:nvSpPr>
        <p:spPr>
          <a:xfrm>
            <a:off x="791275" y="2890550"/>
            <a:ext cx="1607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pre</a:t>
            </a:r>
            <a:r>
              <a:rPr b="1" lang="en" sz="1100">
                <a:solidFill>
                  <a:schemeClr val="dk1"/>
                </a:solidFill>
              </a:rPr>
              <a:t>order : 1 2 3</a:t>
            </a:r>
            <a:endParaRPr/>
          </a:p>
        </p:txBody>
      </p:sp>
      <p:sp>
        <p:nvSpPr>
          <p:cNvPr id="459" name="Google Shape;459;p25"/>
          <p:cNvSpPr txBox="1"/>
          <p:nvPr/>
        </p:nvSpPr>
        <p:spPr>
          <a:xfrm>
            <a:off x="4064750" y="3644900"/>
            <a:ext cx="909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pre</a:t>
            </a:r>
            <a:r>
              <a:rPr b="1" lang="en" sz="1100">
                <a:solidFill>
                  <a:schemeClr val="dk1"/>
                </a:solidFill>
              </a:rPr>
              <a:t>order :</a:t>
            </a:r>
            <a:endParaRPr/>
          </a:p>
        </p:txBody>
      </p:sp>
      <p:sp>
        <p:nvSpPr>
          <p:cNvPr id="460" name="Google Shape;460;p25"/>
          <p:cNvSpPr/>
          <p:nvPr/>
        </p:nvSpPr>
        <p:spPr>
          <a:xfrm>
            <a:off x="6049375" y="32246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461" name="Google Shape;461;p25"/>
          <p:cNvSpPr/>
          <p:nvPr/>
        </p:nvSpPr>
        <p:spPr>
          <a:xfrm>
            <a:off x="5153800" y="3686750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462" name="Google Shape;462;p25"/>
          <p:cNvSpPr/>
          <p:nvPr/>
        </p:nvSpPr>
        <p:spPr>
          <a:xfrm>
            <a:off x="7560975" y="32246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sp>
        <p:nvSpPr>
          <p:cNvPr id="463" name="Google Shape;463;p25"/>
          <p:cNvSpPr txBox="1"/>
          <p:nvPr/>
        </p:nvSpPr>
        <p:spPr>
          <a:xfrm>
            <a:off x="3737025" y="4557800"/>
            <a:ext cx="2233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pre</a:t>
            </a:r>
            <a:r>
              <a:rPr b="1" lang="en" sz="1100">
                <a:solidFill>
                  <a:schemeClr val="dk1"/>
                </a:solidFill>
              </a:rPr>
              <a:t>order : 1 2 4 5 3 6 7</a:t>
            </a:r>
            <a:endParaRPr/>
          </a:p>
        </p:txBody>
      </p:sp>
      <p:sp>
        <p:nvSpPr>
          <p:cNvPr id="464" name="Google Shape;464;p25"/>
          <p:cNvSpPr txBox="1"/>
          <p:nvPr/>
        </p:nvSpPr>
        <p:spPr>
          <a:xfrm>
            <a:off x="5763475" y="4353800"/>
            <a:ext cx="30699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Displaying a folder hierarchy.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To </a:t>
            </a:r>
            <a:r>
              <a:rPr b="1" lang="en" sz="1100">
                <a:solidFill>
                  <a:schemeClr val="dk1"/>
                </a:solidFill>
              </a:rPr>
              <a:t>transfer</a:t>
            </a:r>
            <a:r>
              <a:rPr b="1" lang="en" sz="1100">
                <a:solidFill>
                  <a:schemeClr val="dk1"/>
                </a:solidFill>
              </a:rPr>
              <a:t> file directories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0" name="Google Shape;470;p2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1" name="Google Shape;471;p26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472" name="Google Shape;472;p26"/>
          <p:cNvSpPr/>
          <p:nvPr/>
        </p:nvSpPr>
        <p:spPr>
          <a:xfrm>
            <a:off x="1150300" y="1825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473" name="Google Shape;473;p26"/>
          <p:cNvSpPr/>
          <p:nvPr/>
        </p:nvSpPr>
        <p:spPr>
          <a:xfrm>
            <a:off x="331525" y="2443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474" name="Google Shape;474;p26"/>
          <p:cNvSpPr/>
          <p:nvPr/>
        </p:nvSpPr>
        <p:spPr>
          <a:xfrm>
            <a:off x="2072525" y="2443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475" name="Google Shape;475;p26"/>
          <p:cNvCxnSpPr>
            <a:stCxn id="472" idx="3"/>
            <a:endCxn id="473" idx="7"/>
          </p:cNvCxnSpPr>
          <p:nvPr/>
        </p:nvCxnSpPr>
        <p:spPr>
          <a:xfrm flipH="1">
            <a:off x="623873" y="2044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6" name="Google Shape;476;p26"/>
          <p:cNvCxnSpPr>
            <a:stCxn id="472" idx="5"/>
            <a:endCxn id="474" idx="1"/>
          </p:cNvCxnSpPr>
          <p:nvPr/>
        </p:nvCxnSpPr>
        <p:spPr>
          <a:xfrm>
            <a:off x="1442727" y="2044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7" name="Google Shape;477;p26"/>
          <p:cNvSpPr txBox="1"/>
          <p:nvPr/>
        </p:nvSpPr>
        <p:spPr>
          <a:xfrm>
            <a:off x="200375" y="1128150"/>
            <a:ext cx="398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Post</a:t>
            </a:r>
            <a:r>
              <a:rPr b="1" lang="en" sz="1100">
                <a:solidFill>
                  <a:schemeClr val="dk1"/>
                </a:solidFill>
              </a:rPr>
              <a:t>order (Left, Right,</a:t>
            </a:r>
            <a:r>
              <a:rPr b="1" lang="en" sz="1100">
                <a:solidFill>
                  <a:schemeClr val="dk1"/>
                </a:solidFill>
              </a:rPr>
              <a:t>Root</a:t>
            </a:r>
            <a:r>
              <a:rPr b="1" lang="en" sz="1100">
                <a:solidFill>
                  <a:schemeClr val="dk1"/>
                </a:solidFill>
              </a:rPr>
              <a:t>)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478" name="Google Shape;478;p26"/>
          <p:cNvSpPr/>
          <p:nvPr/>
        </p:nvSpPr>
        <p:spPr>
          <a:xfrm>
            <a:off x="6375525" y="1093200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479" name="Google Shape;479;p26"/>
          <p:cNvSpPr/>
          <p:nvPr/>
        </p:nvSpPr>
        <p:spPr>
          <a:xfrm>
            <a:off x="4987725" y="1727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480" name="Google Shape;480;p26"/>
          <p:cNvSpPr/>
          <p:nvPr/>
        </p:nvSpPr>
        <p:spPr>
          <a:xfrm>
            <a:off x="6990875" y="1727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cxnSp>
        <p:nvCxnSpPr>
          <p:cNvPr id="481" name="Google Shape;481;p26"/>
          <p:cNvCxnSpPr>
            <a:stCxn id="478" idx="3"/>
            <a:endCxn id="479" idx="0"/>
          </p:cNvCxnSpPr>
          <p:nvPr/>
        </p:nvCxnSpPr>
        <p:spPr>
          <a:xfrm flipH="1">
            <a:off x="5681505" y="1323915"/>
            <a:ext cx="771300" cy="40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2" name="Google Shape;482;p26"/>
          <p:cNvCxnSpPr>
            <a:stCxn id="478" idx="5"/>
            <a:endCxn id="480" idx="0"/>
          </p:cNvCxnSpPr>
          <p:nvPr/>
        </p:nvCxnSpPr>
        <p:spPr>
          <a:xfrm>
            <a:off x="6825945" y="1323915"/>
            <a:ext cx="858900" cy="40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3" name="Google Shape;483;p26"/>
          <p:cNvSpPr/>
          <p:nvPr/>
        </p:nvSpPr>
        <p:spPr>
          <a:xfrm>
            <a:off x="1508375" y="3633731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484" name="Google Shape;484;p26"/>
          <p:cNvSpPr/>
          <p:nvPr/>
        </p:nvSpPr>
        <p:spPr>
          <a:xfrm>
            <a:off x="689600" y="425120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485" name="Google Shape;485;p26"/>
          <p:cNvSpPr/>
          <p:nvPr/>
        </p:nvSpPr>
        <p:spPr>
          <a:xfrm>
            <a:off x="165925" y="48131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486" name="Google Shape;486;p26"/>
          <p:cNvSpPr/>
          <p:nvPr/>
        </p:nvSpPr>
        <p:spPr>
          <a:xfrm>
            <a:off x="939500" y="48131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487" name="Google Shape;487;p26"/>
          <p:cNvSpPr/>
          <p:nvPr/>
        </p:nvSpPr>
        <p:spPr>
          <a:xfrm>
            <a:off x="2430600" y="4251206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488" name="Google Shape;488;p26"/>
          <p:cNvSpPr/>
          <p:nvPr/>
        </p:nvSpPr>
        <p:spPr>
          <a:xfrm>
            <a:off x="2313575" y="47784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489" name="Google Shape;489;p26"/>
          <p:cNvSpPr/>
          <p:nvPr/>
        </p:nvSpPr>
        <p:spPr>
          <a:xfrm>
            <a:off x="2999200" y="47784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490" name="Google Shape;490;p26"/>
          <p:cNvCxnSpPr>
            <a:stCxn id="483" idx="3"/>
            <a:endCxn id="484" idx="7"/>
          </p:cNvCxnSpPr>
          <p:nvPr/>
        </p:nvCxnSpPr>
        <p:spPr>
          <a:xfrm flipH="1">
            <a:off x="981948" y="3852924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1" name="Google Shape;491;p26"/>
          <p:cNvCxnSpPr>
            <a:stCxn id="483" idx="5"/>
            <a:endCxn id="487" idx="1"/>
          </p:cNvCxnSpPr>
          <p:nvPr/>
        </p:nvCxnSpPr>
        <p:spPr>
          <a:xfrm>
            <a:off x="1800802" y="3852924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2" name="Google Shape;492;p26"/>
          <p:cNvCxnSpPr>
            <a:stCxn id="484" idx="3"/>
            <a:endCxn id="485" idx="0"/>
          </p:cNvCxnSpPr>
          <p:nvPr/>
        </p:nvCxnSpPr>
        <p:spPr>
          <a:xfrm flipH="1">
            <a:off x="337173" y="4470399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3" name="Google Shape;493;p26"/>
          <p:cNvCxnSpPr>
            <a:stCxn id="484" idx="5"/>
            <a:endCxn id="486" idx="0"/>
          </p:cNvCxnSpPr>
          <p:nvPr/>
        </p:nvCxnSpPr>
        <p:spPr>
          <a:xfrm>
            <a:off x="982027" y="4470399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4" name="Google Shape;494;p26"/>
          <p:cNvCxnSpPr>
            <a:stCxn id="487" idx="4"/>
            <a:endCxn id="488" idx="0"/>
          </p:cNvCxnSpPr>
          <p:nvPr/>
        </p:nvCxnSpPr>
        <p:spPr>
          <a:xfrm flipH="1">
            <a:off x="2484750" y="4508006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5" name="Google Shape;495;p26"/>
          <p:cNvCxnSpPr>
            <a:stCxn id="487" idx="5"/>
            <a:endCxn id="489" idx="1"/>
          </p:cNvCxnSpPr>
          <p:nvPr/>
        </p:nvCxnSpPr>
        <p:spPr>
          <a:xfrm>
            <a:off x="2734550" y="4470399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6" name="Google Shape;496;p26"/>
          <p:cNvSpPr txBox="1"/>
          <p:nvPr/>
        </p:nvSpPr>
        <p:spPr>
          <a:xfrm>
            <a:off x="791275" y="2890550"/>
            <a:ext cx="1607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post</a:t>
            </a:r>
            <a:r>
              <a:rPr b="1" lang="en" sz="1100">
                <a:solidFill>
                  <a:schemeClr val="dk1"/>
                </a:solidFill>
              </a:rPr>
              <a:t>order : 2 3 1</a:t>
            </a:r>
            <a:endParaRPr/>
          </a:p>
        </p:txBody>
      </p:sp>
      <p:sp>
        <p:nvSpPr>
          <p:cNvPr id="497" name="Google Shape;497;p26"/>
          <p:cNvSpPr txBox="1"/>
          <p:nvPr/>
        </p:nvSpPr>
        <p:spPr>
          <a:xfrm>
            <a:off x="3936575" y="3644900"/>
            <a:ext cx="1037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post</a:t>
            </a:r>
            <a:r>
              <a:rPr b="1" lang="en" sz="1100">
                <a:solidFill>
                  <a:schemeClr val="dk1"/>
                </a:solidFill>
              </a:rPr>
              <a:t>order :</a:t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4932075" y="3321500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499" name="Google Shape;499;p26"/>
          <p:cNvSpPr/>
          <p:nvPr/>
        </p:nvSpPr>
        <p:spPr>
          <a:xfrm>
            <a:off x="7923050" y="3728588"/>
            <a:ext cx="5277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0000"/>
                </a:solidFill>
              </a:rPr>
              <a:t>Root</a:t>
            </a:r>
            <a:endParaRPr sz="1000"/>
          </a:p>
        </p:txBody>
      </p:sp>
      <p:sp>
        <p:nvSpPr>
          <p:cNvPr id="500" name="Google Shape;500;p26"/>
          <p:cNvSpPr/>
          <p:nvPr/>
        </p:nvSpPr>
        <p:spPr>
          <a:xfrm>
            <a:off x="6443675" y="3321500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 subtree</a:t>
            </a:r>
            <a:endParaRPr sz="1100"/>
          </a:p>
        </p:txBody>
      </p:sp>
      <p:sp>
        <p:nvSpPr>
          <p:cNvPr id="501" name="Google Shape;501;p26"/>
          <p:cNvSpPr txBox="1"/>
          <p:nvPr/>
        </p:nvSpPr>
        <p:spPr>
          <a:xfrm>
            <a:off x="3737025" y="4557800"/>
            <a:ext cx="2233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 u="sng">
                <a:solidFill>
                  <a:schemeClr val="dk1"/>
                </a:solidFill>
              </a:rPr>
              <a:t>post</a:t>
            </a:r>
            <a:r>
              <a:rPr b="1" lang="en" sz="1100">
                <a:solidFill>
                  <a:schemeClr val="dk1"/>
                </a:solidFill>
              </a:rPr>
              <a:t>order : 4 5 2 6 7 3 1</a:t>
            </a:r>
            <a:endParaRPr/>
          </a:p>
        </p:txBody>
      </p:sp>
      <p:sp>
        <p:nvSpPr>
          <p:cNvPr id="502" name="Google Shape;502;p26"/>
          <p:cNvSpPr txBox="1"/>
          <p:nvPr/>
        </p:nvSpPr>
        <p:spPr>
          <a:xfrm>
            <a:off x="5777200" y="4557800"/>
            <a:ext cx="22332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To clean the garbage from computer memory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8" name="Google Shape;508;p2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9" name="Google Shape;509;p27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510" name="Google Shape;510;p27"/>
          <p:cNvSpPr/>
          <p:nvPr/>
        </p:nvSpPr>
        <p:spPr>
          <a:xfrm>
            <a:off x="7078600" y="1167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511" name="Google Shape;511;p27"/>
          <p:cNvSpPr/>
          <p:nvPr/>
        </p:nvSpPr>
        <p:spPr>
          <a:xfrm>
            <a:off x="6259825" y="1785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512" name="Google Shape;512;p27"/>
          <p:cNvSpPr/>
          <p:nvPr/>
        </p:nvSpPr>
        <p:spPr>
          <a:xfrm>
            <a:off x="5736150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13" name="Google Shape;513;p27"/>
          <p:cNvSpPr/>
          <p:nvPr/>
        </p:nvSpPr>
        <p:spPr>
          <a:xfrm>
            <a:off x="6509725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514" name="Google Shape;514;p27"/>
          <p:cNvSpPr/>
          <p:nvPr/>
        </p:nvSpPr>
        <p:spPr>
          <a:xfrm>
            <a:off x="8000825" y="1785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515" name="Google Shape;515;p27"/>
          <p:cNvSpPr/>
          <p:nvPr/>
        </p:nvSpPr>
        <p:spPr>
          <a:xfrm>
            <a:off x="7883800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516" name="Google Shape;516;p27"/>
          <p:cNvSpPr/>
          <p:nvPr/>
        </p:nvSpPr>
        <p:spPr>
          <a:xfrm>
            <a:off x="8569425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517" name="Google Shape;517;p27"/>
          <p:cNvCxnSpPr>
            <a:stCxn id="510" idx="3"/>
            <a:endCxn id="511" idx="7"/>
          </p:cNvCxnSpPr>
          <p:nvPr/>
        </p:nvCxnSpPr>
        <p:spPr>
          <a:xfrm flipH="1">
            <a:off x="6552173" y="1386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8" name="Google Shape;518;p27"/>
          <p:cNvCxnSpPr>
            <a:stCxn id="510" idx="5"/>
            <a:endCxn id="514" idx="1"/>
          </p:cNvCxnSpPr>
          <p:nvPr/>
        </p:nvCxnSpPr>
        <p:spPr>
          <a:xfrm>
            <a:off x="7371027" y="1386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9" name="Google Shape;519;p27"/>
          <p:cNvCxnSpPr>
            <a:stCxn id="511" idx="3"/>
            <a:endCxn id="512" idx="0"/>
          </p:cNvCxnSpPr>
          <p:nvPr/>
        </p:nvCxnSpPr>
        <p:spPr>
          <a:xfrm flipH="1">
            <a:off x="5907398" y="20042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0" name="Google Shape;520;p27"/>
          <p:cNvCxnSpPr>
            <a:stCxn id="511" idx="5"/>
            <a:endCxn id="513" idx="0"/>
          </p:cNvCxnSpPr>
          <p:nvPr/>
        </p:nvCxnSpPr>
        <p:spPr>
          <a:xfrm>
            <a:off x="6552252" y="20042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1" name="Google Shape;521;p27"/>
          <p:cNvCxnSpPr>
            <a:stCxn id="514" idx="4"/>
            <a:endCxn id="515" idx="0"/>
          </p:cNvCxnSpPr>
          <p:nvPr/>
        </p:nvCxnSpPr>
        <p:spPr>
          <a:xfrm flipH="1">
            <a:off x="8054975" y="20418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2" name="Google Shape;522;p27"/>
          <p:cNvCxnSpPr>
            <a:stCxn id="514" idx="5"/>
            <a:endCxn id="516" idx="1"/>
          </p:cNvCxnSpPr>
          <p:nvPr/>
        </p:nvCxnSpPr>
        <p:spPr>
          <a:xfrm>
            <a:off x="8304775" y="20042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3" name="Google Shape;523;p27"/>
          <p:cNvSpPr txBox="1"/>
          <p:nvPr/>
        </p:nvSpPr>
        <p:spPr>
          <a:xfrm>
            <a:off x="344000" y="1317250"/>
            <a:ext cx="39882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Inorder (Left, Root, Right)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4 -&gt; 2 -&gt; 5 -&gt; 1 -&gt; 6 -&gt; 3 -&gt;7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24" name="Google Shape;524;p27"/>
          <p:cNvSpPr txBox="1"/>
          <p:nvPr/>
        </p:nvSpPr>
        <p:spPr>
          <a:xfrm>
            <a:off x="777450" y="3072300"/>
            <a:ext cx="78420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Algorithm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InorderTraversal(node)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1"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node is not </a:t>
            </a:r>
            <a:r>
              <a:rPr b="1" lang="en" sz="13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NULL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0" marL="914400" rtl="0" algn="l">
              <a:spcBef>
                <a:spcPts val="0"/>
              </a:spcBef>
              <a:spcAft>
                <a:spcPts val="0"/>
              </a:spcAft>
              <a:buSzPts val="1300"/>
              <a:buFont typeface="Courier New"/>
              <a:buAutoNum type="arabi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InorderTraversal(node.left)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// Traverse the left subtree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0" marL="914400" rtl="0" algn="l">
              <a:spcBef>
                <a:spcPts val="0"/>
              </a:spcBef>
              <a:spcAft>
                <a:spcPts val="0"/>
              </a:spcAft>
              <a:buSzPts val="1300"/>
              <a:buFont typeface="Courier New"/>
              <a:buAutoNum type="arabicPeriod"/>
            </a:pPr>
            <a:r>
              <a:rPr b="1" lang="en" sz="13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Visit(node)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// Process the current node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0" marL="914400" rtl="0" algn="l">
              <a:spcBef>
                <a:spcPts val="0"/>
              </a:spcBef>
              <a:spcAft>
                <a:spcPts val="0"/>
              </a:spcAft>
              <a:buSzPts val="1300"/>
              <a:buFont typeface="Courier New"/>
              <a:buAutoNum type="arabi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InorderTraversal(node.right)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// Traverse the right subtree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0" name="Google Shape;530;p2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1" name="Google Shape;531;p28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532" name="Google Shape;532;p28"/>
          <p:cNvSpPr/>
          <p:nvPr/>
        </p:nvSpPr>
        <p:spPr>
          <a:xfrm>
            <a:off x="7307200" y="8627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533" name="Google Shape;533;p28"/>
          <p:cNvSpPr/>
          <p:nvPr/>
        </p:nvSpPr>
        <p:spPr>
          <a:xfrm>
            <a:off x="6488425" y="14802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534" name="Google Shape;534;p28"/>
          <p:cNvSpPr/>
          <p:nvPr/>
        </p:nvSpPr>
        <p:spPr>
          <a:xfrm>
            <a:off x="5964750" y="20421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35" name="Google Shape;535;p28"/>
          <p:cNvSpPr/>
          <p:nvPr/>
        </p:nvSpPr>
        <p:spPr>
          <a:xfrm>
            <a:off x="6738325" y="20421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536" name="Google Shape;536;p28"/>
          <p:cNvSpPr/>
          <p:nvPr/>
        </p:nvSpPr>
        <p:spPr>
          <a:xfrm>
            <a:off x="8229425" y="14802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537" name="Google Shape;537;p28"/>
          <p:cNvSpPr/>
          <p:nvPr/>
        </p:nvSpPr>
        <p:spPr>
          <a:xfrm>
            <a:off x="8112400" y="20074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538" name="Google Shape;538;p28"/>
          <p:cNvSpPr/>
          <p:nvPr/>
        </p:nvSpPr>
        <p:spPr>
          <a:xfrm>
            <a:off x="8798025" y="20074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539" name="Google Shape;539;p28"/>
          <p:cNvCxnSpPr>
            <a:stCxn id="532" idx="3"/>
            <a:endCxn id="533" idx="7"/>
          </p:cNvCxnSpPr>
          <p:nvPr/>
        </p:nvCxnSpPr>
        <p:spPr>
          <a:xfrm flipH="1">
            <a:off x="6780773" y="10819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0" name="Google Shape;540;p28"/>
          <p:cNvCxnSpPr>
            <a:stCxn id="532" idx="5"/>
            <a:endCxn id="536" idx="1"/>
          </p:cNvCxnSpPr>
          <p:nvPr/>
        </p:nvCxnSpPr>
        <p:spPr>
          <a:xfrm>
            <a:off x="7599627" y="10819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1" name="Google Shape;541;p28"/>
          <p:cNvCxnSpPr>
            <a:stCxn id="533" idx="3"/>
            <a:endCxn id="534" idx="0"/>
          </p:cNvCxnSpPr>
          <p:nvPr/>
        </p:nvCxnSpPr>
        <p:spPr>
          <a:xfrm flipH="1">
            <a:off x="6135998" y="16994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2" name="Google Shape;542;p28"/>
          <p:cNvCxnSpPr>
            <a:stCxn id="533" idx="5"/>
            <a:endCxn id="535" idx="0"/>
          </p:cNvCxnSpPr>
          <p:nvPr/>
        </p:nvCxnSpPr>
        <p:spPr>
          <a:xfrm>
            <a:off x="6780852" y="16994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3" name="Google Shape;543;p28"/>
          <p:cNvCxnSpPr>
            <a:stCxn id="536" idx="4"/>
            <a:endCxn id="537" idx="0"/>
          </p:cNvCxnSpPr>
          <p:nvPr/>
        </p:nvCxnSpPr>
        <p:spPr>
          <a:xfrm flipH="1">
            <a:off x="8283575" y="17370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4" name="Google Shape;544;p28"/>
          <p:cNvCxnSpPr>
            <a:stCxn id="536" idx="5"/>
            <a:endCxn id="538" idx="1"/>
          </p:cNvCxnSpPr>
          <p:nvPr/>
        </p:nvCxnSpPr>
        <p:spPr>
          <a:xfrm>
            <a:off x="8533375" y="16994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5" name="Google Shape;545;p28"/>
          <p:cNvSpPr txBox="1"/>
          <p:nvPr/>
        </p:nvSpPr>
        <p:spPr>
          <a:xfrm>
            <a:off x="344000" y="1317250"/>
            <a:ext cx="39882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Inorder (Left, Root, Right)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 sz="1100">
                <a:solidFill>
                  <a:schemeClr val="dk1"/>
                </a:solidFill>
              </a:rPr>
              <a:t>Example: 4 -&gt; 2 -&gt; 5 -&gt; 1 -&gt; 6 -&gt; 3 -&gt;7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46" name="Google Shape;546;p28"/>
          <p:cNvSpPr txBox="1"/>
          <p:nvPr/>
        </p:nvSpPr>
        <p:spPr>
          <a:xfrm>
            <a:off x="65250" y="2422050"/>
            <a:ext cx="74592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Algorithm IterativeInorderTraversal(root):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Initialize an empty stack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Set current = root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lang="en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current is not NULL or stack is not empty: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current is not NULL: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</a:t>
            </a:r>
            <a:r>
              <a:rPr b="1" lang="en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Push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current to stack  // Traverse to the leftmost node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current = current.left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current = </a:t>
            </a:r>
            <a:r>
              <a:rPr b="1" lang="en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Pop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from stack   // Backtrack to the last node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Visit(current)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// Process the current node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current = current.right    // Traverse the right subtre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e</a:t>
            </a:r>
            <a:endParaRPr b="1" sz="18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2" name="Google Shape;552;p2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3" name="Google Shape;553;p29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554" name="Google Shape;554;p29"/>
          <p:cNvSpPr/>
          <p:nvPr/>
        </p:nvSpPr>
        <p:spPr>
          <a:xfrm>
            <a:off x="1823525" y="34880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555" name="Google Shape;555;p29"/>
          <p:cNvSpPr/>
          <p:nvPr/>
        </p:nvSpPr>
        <p:spPr>
          <a:xfrm>
            <a:off x="1004750" y="41055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556" name="Google Shape;556;p29"/>
          <p:cNvSpPr/>
          <p:nvPr/>
        </p:nvSpPr>
        <p:spPr>
          <a:xfrm>
            <a:off x="481075" y="46674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57" name="Google Shape;557;p29"/>
          <p:cNvSpPr/>
          <p:nvPr/>
        </p:nvSpPr>
        <p:spPr>
          <a:xfrm>
            <a:off x="1254650" y="46674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558" name="Google Shape;558;p29"/>
          <p:cNvSpPr/>
          <p:nvPr/>
        </p:nvSpPr>
        <p:spPr>
          <a:xfrm>
            <a:off x="2745750" y="41055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559" name="Google Shape;559;p29"/>
          <p:cNvSpPr/>
          <p:nvPr/>
        </p:nvSpPr>
        <p:spPr>
          <a:xfrm>
            <a:off x="2628725" y="4632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560" name="Google Shape;560;p29"/>
          <p:cNvSpPr/>
          <p:nvPr/>
        </p:nvSpPr>
        <p:spPr>
          <a:xfrm>
            <a:off x="3314350" y="4632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561" name="Google Shape;561;p29"/>
          <p:cNvCxnSpPr>
            <a:stCxn id="554" idx="3"/>
            <a:endCxn id="555" idx="7"/>
          </p:cNvCxnSpPr>
          <p:nvPr/>
        </p:nvCxnSpPr>
        <p:spPr>
          <a:xfrm flipH="1">
            <a:off x="1297098" y="37072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2" name="Google Shape;562;p29"/>
          <p:cNvCxnSpPr>
            <a:stCxn id="554" idx="5"/>
            <a:endCxn id="558" idx="1"/>
          </p:cNvCxnSpPr>
          <p:nvPr/>
        </p:nvCxnSpPr>
        <p:spPr>
          <a:xfrm>
            <a:off x="2115952" y="37072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3" name="Google Shape;563;p29"/>
          <p:cNvCxnSpPr>
            <a:stCxn id="555" idx="3"/>
            <a:endCxn id="556" idx="0"/>
          </p:cNvCxnSpPr>
          <p:nvPr/>
        </p:nvCxnSpPr>
        <p:spPr>
          <a:xfrm flipH="1">
            <a:off x="652323" y="43247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4" name="Google Shape;564;p29"/>
          <p:cNvCxnSpPr>
            <a:stCxn id="555" idx="5"/>
            <a:endCxn id="557" idx="0"/>
          </p:cNvCxnSpPr>
          <p:nvPr/>
        </p:nvCxnSpPr>
        <p:spPr>
          <a:xfrm>
            <a:off x="1297177" y="43247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5" name="Google Shape;565;p29"/>
          <p:cNvCxnSpPr>
            <a:stCxn id="558" idx="4"/>
            <a:endCxn id="559" idx="0"/>
          </p:cNvCxnSpPr>
          <p:nvPr/>
        </p:nvCxnSpPr>
        <p:spPr>
          <a:xfrm flipH="1">
            <a:off x="2799900" y="43623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6" name="Google Shape;566;p29"/>
          <p:cNvCxnSpPr>
            <a:stCxn id="558" idx="5"/>
            <a:endCxn id="560" idx="1"/>
          </p:cNvCxnSpPr>
          <p:nvPr/>
        </p:nvCxnSpPr>
        <p:spPr>
          <a:xfrm>
            <a:off x="3049700" y="43247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7" name="Google Shape;567;p29"/>
          <p:cNvSpPr txBox="1"/>
          <p:nvPr/>
        </p:nvSpPr>
        <p:spPr>
          <a:xfrm>
            <a:off x="62325" y="982575"/>
            <a:ext cx="50277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Algorithm IterativeInorderTraversal(root):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Initialize an </a:t>
            </a:r>
            <a:r>
              <a:rPr b="1" lang="en" sz="1200" u="sng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empty stack</a:t>
            </a:r>
            <a:endParaRPr b="1" sz="1200" u="sng">
              <a:solidFill>
                <a:srgbClr val="FF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Set current = root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lang="en" sz="12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current is not NULL </a:t>
            </a:r>
            <a:r>
              <a:rPr b="1" lang="en" sz="12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or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stack is not empty: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2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current is not NULL: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</a:t>
            </a:r>
            <a:r>
              <a:rPr b="1" lang="en" sz="12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Push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current to stack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current = current.left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current = </a:t>
            </a:r>
            <a:r>
              <a:rPr b="1" lang="en" sz="12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Pop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from stack 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20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Visit/Print(current)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</a:t>
            </a:r>
            <a:endParaRPr b="1" sz="12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current = current.right    </a:t>
            </a:r>
            <a:endParaRPr b="1" sz="16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568" name="Google Shape;568;p29"/>
          <p:cNvSpPr/>
          <p:nvPr/>
        </p:nvSpPr>
        <p:spPr>
          <a:xfrm>
            <a:off x="6313050" y="1398325"/>
            <a:ext cx="498600" cy="208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9"/>
          <p:cNvSpPr txBox="1"/>
          <p:nvPr/>
        </p:nvSpPr>
        <p:spPr>
          <a:xfrm>
            <a:off x="6228450" y="3488050"/>
            <a:ext cx="667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stack</a:t>
            </a:r>
            <a:endParaRPr/>
          </a:p>
        </p:txBody>
      </p:sp>
      <p:sp>
        <p:nvSpPr>
          <p:cNvPr id="570" name="Google Shape;570;p29"/>
          <p:cNvSpPr/>
          <p:nvPr/>
        </p:nvSpPr>
        <p:spPr>
          <a:xfrm>
            <a:off x="3115450" y="1302350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29"/>
          <p:cNvSpPr/>
          <p:nvPr/>
        </p:nvSpPr>
        <p:spPr>
          <a:xfrm>
            <a:off x="2305425" y="1475300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29"/>
          <p:cNvSpPr txBox="1"/>
          <p:nvPr/>
        </p:nvSpPr>
        <p:spPr>
          <a:xfrm>
            <a:off x="5855400" y="4074700"/>
            <a:ext cx="119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current = </a:t>
            </a:r>
            <a:endParaRPr/>
          </a:p>
        </p:txBody>
      </p:sp>
      <p:sp>
        <p:nvSpPr>
          <p:cNvPr id="573" name="Google Shape;573;p29"/>
          <p:cNvSpPr txBox="1"/>
          <p:nvPr/>
        </p:nvSpPr>
        <p:spPr>
          <a:xfrm>
            <a:off x="6861425" y="4074700"/>
            <a:ext cx="57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root</a:t>
            </a:r>
            <a:endParaRPr/>
          </a:p>
        </p:txBody>
      </p:sp>
      <p:sp>
        <p:nvSpPr>
          <p:cNvPr id="574" name="Google Shape;574;p29"/>
          <p:cNvSpPr/>
          <p:nvPr/>
        </p:nvSpPr>
        <p:spPr>
          <a:xfrm>
            <a:off x="4939175" y="1668825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29"/>
          <p:cNvSpPr/>
          <p:nvPr/>
        </p:nvSpPr>
        <p:spPr>
          <a:xfrm>
            <a:off x="3316248" y="1847041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29"/>
          <p:cNvSpPr/>
          <p:nvPr/>
        </p:nvSpPr>
        <p:spPr>
          <a:xfrm>
            <a:off x="3316248" y="2018766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9"/>
          <p:cNvSpPr/>
          <p:nvPr/>
        </p:nvSpPr>
        <p:spPr>
          <a:xfrm>
            <a:off x="6391050" y="3160631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578" name="Google Shape;578;p29"/>
          <p:cNvSpPr/>
          <p:nvPr/>
        </p:nvSpPr>
        <p:spPr>
          <a:xfrm>
            <a:off x="3316248" y="2190491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9"/>
          <p:cNvSpPr txBox="1"/>
          <p:nvPr/>
        </p:nvSpPr>
        <p:spPr>
          <a:xfrm>
            <a:off x="6855123" y="4074700"/>
            <a:ext cx="57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left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80" name="Google Shape;580;p29"/>
          <p:cNvSpPr/>
          <p:nvPr/>
        </p:nvSpPr>
        <p:spPr>
          <a:xfrm>
            <a:off x="6391050" y="2791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581" name="Google Shape;581;p29"/>
          <p:cNvSpPr/>
          <p:nvPr/>
        </p:nvSpPr>
        <p:spPr>
          <a:xfrm>
            <a:off x="7385225" y="4130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82" name="Google Shape;582;p29"/>
          <p:cNvSpPr/>
          <p:nvPr/>
        </p:nvSpPr>
        <p:spPr>
          <a:xfrm>
            <a:off x="6391050" y="24433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83" name="Google Shape;583;p29"/>
          <p:cNvSpPr txBox="1"/>
          <p:nvPr/>
        </p:nvSpPr>
        <p:spPr>
          <a:xfrm>
            <a:off x="6839068" y="4074700"/>
            <a:ext cx="786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NULL</a:t>
            </a:r>
            <a:endParaRPr/>
          </a:p>
        </p:txBody>
      </p:sp>
      <p:sp>
        <p:nvSpPr>
          <p:cNvPr id="584" name="Google Shape;584;p29"/>
          <p:cNvSpPr/>
          <p:nvPr/>
        </p:nvSpPr>
        <p:spPr>
          <a:xfrm>
            <a:off x="3180773" y="2571741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29"/>
          <p:cNvSpPr txBox="1"/>
          <p:nvPr/>
        </p:nvSpPr>
        <p:spPr>
          <a:xfrm>
            <a:off x="5916375" y="4661350"/>
            <a:ext cx="1197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b="1" lang="en" sz="12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endParaRPr/>
          </a:p>
        </p:txBody>
      </p:sp>
      <p:sp>
        <p:nvSpPr>
          <p:cNvPr id="586" name="Google Shape;586;p29"/>
          <p:cNvSpPr/>
          <p:nvPr/>
        </p:nvSpPr>
        <p:spPr>
          <a:xfrm>
            <a:off x="2745748" y="2751566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29"/>
          <p:cNvSpPr/>
          <p:nvPr/>
        </p:nvSpPr>
        <p:spPr>
          <a:xfrm>
            <a:off x="6710700" y="471760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88" name="Google Shape;588;p29"/>
          <p:cNvSpPr/>
          <p:nvPr/>
        </p:nvSpPr>
        <p:spPr>
          <a:xfrm>
            <a:off x="3151773" y="2931391"/>
            <a:ext cx="541500" cy="1440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29"/>
          <p:cNvSpPr/>
          <p:nvPr/>
        </p:nvSpPr>
        <p:spPr>
          <a:xfrm>
            <a:off x="7385225" y="4130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590" name="Google Shape;590;p29"/>
          <p:cNvSpPr/>
          <p:nvPr/>
        </p:nvSpPr>
        <p:spPr>
          <a:xfrm>
            <a:off x="7194875" y="471760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591" name="Google Shape;591;p29"/>
          <p:cNvSpPr/>
          <p:nvPr/>
        </p:nvSpPr>
        <p:spPr>
          <a:xfrm>
            <a:off x="7385225" y="41431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592" name="Google Shape;592;p29"/>
          <p:cNvSpPr/>
          <p:nvPr/>
        </p:nvSpPr>
        <p:spPr>
          <a:xfrm>
            <a:off x="6391050" y="2801994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593" name="Google Shape;593;p29"/>
          <p:cNvSpPr/>
          <p:nvPr/>
        </p:nvSpPr>
        <p:spPr>
          <a:xfrm>
            <a:off x="7679050" y="471760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9" name="Google Shape;599;p3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0" name="Google Shape;600;p30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601" name="Google Shape;601;p30"/>
          <p:cNvSpPr txBox="1"/>
          <p:nvPr/>
        </p:nvSpPr>
        <p:spPr>
          <a:xfrm>
            <a:off x="332575" y="1151475"/>
            <a:ext cx="7845000" cy="3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Algorithm (Iterative Preorder using Stack)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Input:</a:t>
            </a:r>
            <a:r>
              <a:rPr lang="en" sz="1600">
                <a:solidFill>
                  <a:schemeClr val="dk1"/>
                </a:solidFill>
              </a:rPr>
              <a:t> root of binary tree</a:t>
            </a:r>
            <a:br>
              <a:rPr lang="en" sz="1600">
                <a:solidFill>
                  <a:schemeClr val="dk1"/>
                </a:solidFill>
              </a:rPr>
            </a:br>
            <a:r>
              <a:rPr b="1" lang="en" sz="1600">
                <a:solidFill>
                  <a:schemeClr val="dk1"/>
                </a:solidFill>
              </a:rPr>
              <a:t>Output:</a:t>
            </a:r>
            <a:r>
              <a:rPr lang="en" sz="1600">
                <a:solidFill>
                  <a:schemeClr val="dk1"/>
                </a:solidFill>
              </a:rPr>
              <a:t> nodes in preorder (Root–Left–Right)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 == NULL</a:t>
            </a:r>
            <a:r>
              <a:rPr lang="en" sz="1600">
                <a:solidFill>
                  <a:schemeClr val="dk1"/>
                </a:solidFill>
              </a:rPr>
              <a:t>, stop.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Create an empty stack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Push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</a:t>
            </a:r>
            <a:r>
              <a:rPr lang="en" sz="1600">
                <a:solidFill>
                  <a:schemeClr val="dk1"/>
                </a:solidFill>
              </a:rPr>
              <a:t>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While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</a:t>
            </a:r>
            <a:r>
              <a:rPr lang="en" sz="1600">
                <a:solidFill>
                  <a:schemeClr val="dk1"/>
                </a:solidFill>
              </a:rPr>
              <a:t> is not empty: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 = S.pop()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Visit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</a:t>
            </a:r>
            <a:r>
              <a:rPr lang="en" sz="1600">
                <a:solidFill>
                  <a:schemeClr val="dk1"/>
                </a:solidFill>
              </a:rPr>
              <a:t> (print/process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node.data</a:t>
            </a:r>
            <a:r>
              <a:rPr lang="en" sz="1600">
                <a:solidFill>
                  <a:schemeClr val="dk1"/>
                </a:solidFill>
              </a:rPr>
              <a:t>)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node.right != NULL</a:t>
            </a:r>
            <a:r>
              <a:rPr lang="en" sz="1600">
                <a:solidFill>
                  <a:schemeClr val="dk1"/>
                </a:solidFill>
              </a:rPr>
              <a:t>, push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node.right</a:t>
            </a:r>
            <a:r>
              <a:rPr lang="en" sz="1600">
                <a:solidFill>
                  <a:schemeClr val="dk1"/>
                </a:solidFill>
              </a:rPr>
              <a:t>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node.left != NULL</a:t>
            </a:r>
            <a:r>
              <a:rPr lang="en" sz="1600">
                <a:solidFill>
                  <a:schemeClr val="dk1"/>
                </a:solidFill>
              </a:rPr>
              <a:t>, push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node.left</a:t>
            </a:r>
            <a:r>
              <a:rPr lang="en" sz="1600">
                <a:solidFill>
                  <a:schemeClr val="dk1"/>
                </a:solidFill>
              </a:rPr>
              <a:t>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End.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7" name="Google Shape;607;p3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8" name="Google Shape;608;p31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609" name="Google Shape;609;p31"/>
          <p:cNvSpPr txBox="1"/>
          <p:nvPr/>
        </p:nvSpPr>
        <p:spPr>
          <a:xfrm>
            <a:off x="152400" y="957300"/>
            <a:ext cx="8591400" cy="41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Algorithm (</a:t>
            </a:r>
            <a:r>
              <a:rPr b="1" lang="en" sz="1600">
                <a:solidFill>
                  <a:schemeClr val="dk1"/>
                </a:solidFill>
              </a:rPr>
              <a:t>Iterative Postorder using two Stacks</a:t>
            </a:r>
            <a:r>
              <a:rPr b="1" lang="en" sz="1600">
                <a:solidFill>
                  <a:schemeClr val="dk1"/>
                </a:solidFill>
              </a:rPr>
              <a:t>)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Input:</a:t>
            </a:r>
            <a:r>
              <a:rPr lang="en" sz="1600">
                <a:solidFill>
                  <a:schemeClr val="dk1"/>
                </a:solidFill>
              </a:rPr>
              <a:t> Root of Binary Tree</a:t>
            </a:r>
            <a:br>
              <a:rPr lang="en" sz="1600">
                <a:solidFill>
                  <a:schemeClr val="dk1"/>
                </a:solidFill>
              </a:rPr>
            </a:br>
            <a:r>
              <a:rPr b="1" lang="en" sz="1600">
                <a:solidFill>
                  <a:schemeClr val="dk1"/>
                </a:solidFill>
              </a:rPr>
              <a:t>Output:</a:t>
            </a:r>
            <a:r>
              <a:rPr lang="en" sz="1600">
                <a:solidFill>
                  <a:schemeClr val="dk1"/>
                </a:solidFill>
              </a:rPr>
              <a:t> Postorder traversal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 == NULL</a:t>
            </a:r>
            <a:r>
              <a:rPr lang="en" sz="1600">
                <a:solidFill>
                  <a:schemeClr val="dk1"/>
                </a:solidFill>
              </a:rPr>
              <a:t>, return.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Create two empty stacks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S1</a:t>
            </a:r>
            <a:r>
              <a:rPr lang="en" sz="1600">
                <a:solidFill>
                  <a:schemeClr val="dk1"/>
                </a:solidFill>
              </a:rPr>
              <a:t> and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S2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Push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</a:t>
            </a:r>
            <a:r>
              <a:rPr lang="en" sz="1600">
                <a:solidFill>
                  <a:schemeClr val="dk1"/>
                </a:solidFill>
              </a:rPr>
              <a:t>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S1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While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S1</a:t>
            </a:r>
            <a:r>
              <a:rPr lang="en" sz="1600">
                <a:solidFill>
                  <a:schemeClr val="dk1"/>
                </a:solidFill>
              </a:rPr>
              <a:t> is not empty: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 = S1.pop()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Push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</a:t>
            </a:r>
            <a:r>
              <a:rPr lang="en" sz="1600">
                <a:solidFill>
                  <a:schemeClr val="dk1"/>
                </a:solidFill>
              </a:rPr>
              <a:t>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S2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node.left != NULL</a:t>
            </a:r>
            <a:r>
              <a:rPr lang="en" sz="1600">
                <a:solidFill>
                  <a:schemeClr val="dk1"/>
                </a:solidFill>
              </a:rPr>
              <a:t>, push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S1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If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node.right != NULL</a:t>
            </a:r>
            <a:r>
              <a:rPr lang="en" sz="1600">
                <a:solidFill>
                  <a:schemeClr val="dk1"/>
                </a:solidFill>
              </a:rPr>
              <a:t>, push into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S1</a:t>
            </a:r>
            <a:endParaRPr sz="1600">
              <a:solidFill>
                <a:srgbClr val="18803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While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S2</a:t>
            </a:r>
            <a:r>
              <a:rPr lang="en" sz="1600">
                <a:solidFill>
                  <a:schemeClr val="dk1"/>
                </a:solidFill>
              </a:rPr>
              <a:t> is not empty: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Visit </a:t>
            </a:r>
            <a:r>
              <a:rPr lang="en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S2.pop()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1501300" y="2191650"/>
            <a:ext cx="3885000" cy="76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Trees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4983675" y="1396576"/>
            <a:ext cx="2640175" cy="2260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5" name="Google Shape;615;p3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6" name="Google Shape;616;p32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617" name="Google Shape;617;p32"/>
          <p:cNvSpPr txBox="1"/>
          <p:nvPr/>
        </p:nvSpPr>
        <p:spPr>
          <a:xfrm>
            <a:off x="152400" y="1070875"/>
            <a:ext cx="8591400" cy="8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Algorithm (Iterative Postorder using a single Stack)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3" name="Google Shape;623;p3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4" name="Google Shape;624;p33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625" name="Google Shape;625;p33"/>
          <p:cNvSpPr/>
          <p:nvPr/>
        </p:nvSpPr>
        <p:spPr>
          <a:xfrm>
            <a:off x="7078600" y="1167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26" name="Google Shape;626;p33"/>
          <p:cNvSpPr/>
          <p:nvPr/>
        </p:nvSpPr>
        <p:spPr>
          <a:xfrm>
            <a:off x="6259825" y="1785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627" name="Google Shape;627;p33"/>
          <p:cNvSpPr/>
          <p:nvPr/>
        </p:nvSpPr>
        <p:spPr>
          <a:xfrm>
            <a:off x="5736150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28" name="Google Shape;628;p33"/>
          <p:cNvSpPr/>
          <p:nvPr/>
        </p:nvSpPr>
        <p:spPr>
          <a:xfrm>
            <a:off x="6509725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629" name="Google Shape;629;p33"/>
          <p:cNvSpPr/>
          <p:nvPr/>
        </p:nvSpPr>
        <p:spPr>
          <a:xfrm>
            <a:off x="8000825" y="1785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630" name="Google Shape;630;p33"/>
          <p:cNvSpPr/>
          <p:nvPr/>
        </p:nvSpPr>
        <p:spPr>
          <a:xfrm>
            <a:off x="7883800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631" name="Google Shape;631;p33"/>
          <p:cNvSpPr/>
          <p:nvPr/>
        </p:nvSpPr>
        <p:spPr>
          <a:xfrm>
            <a:off x="8569425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632" name="Google Shape;632;p33"/>
          <p:cNvCxnSpPr>
            <a:stCxn id="625" idx="3"/>
            <a:endCxn id="626" idx="7"/>
          </p:cNvCxnSpPr>
          <p:nvPr/>
        </p:nvCxnSpPr>
        <p:spPr>
          <a:xfrm flipH="1">
            <a:off x="6552173" y="1386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3" name="Google Shape;633;p33"/>
          <p:cNvCxnSpPr>
            <a:stCxn id="625" idx="5"/>
            <a:endCxn id="629" idx="1"/>
          </p:cNvCxnSpPr>
          <p:nvPr/>
        </p:nvCxnSpPr>
        <p:spPr>
          <a:xfrm>
            <a:off x="7371027" y="1386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4" name="Google Shape;634;p33"/>
          <p:cNvCxnSpPr>
            <a:stCxn id="626" idx="3"/>
            <a:endCxn id="627" idx="0"/>
          </p:cNvCxnSpPr>
          <p:nvPr/>
        </p:nvCxnSpPr>
        <p:spPr>
          <a:xfrm flipH="1">
            <a:off x="5907398" y="20042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5" name="Google Shape;635;p33"/>
          <p:cNvCxnSpPr>
            <a:stCxn id="626" idx="5"/>
            <a:endCxn id="628" idx="0"/>
          </p:cNvCxnSpPr>
          <p:nvPr/>
        </p:nvCxnSpPr>
        <p:spPr>
          <a:xfrm>
            <a:off x="6552252" y="20042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6" name="Google Shape;636;p33"/>
          <p:cNvCxnSpPr>
            <a:stCxn id="629" idx="4"/>
            <a:endCxn id="630" idx="0"/>
          </p:cNvCxnSpPr>
          <p:nvPr/>
        </p:nvCxnSpPr>
        <p:spPr>
          <a:xfrm flipH="1">
            <a:off x="8054975" y="20418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37" name="Google Shape;637;p33"/>
          <p:cNvCxnSpPr>
            <a:stCxn id="629" idx="5"/>
            <a:endCxn id="631" idx="1"/>
          </p:cNvCxnSpPr>
          <p:nvPr/>
        </p:nvCxnSpPr>
        <p:spPr>
          <a:xfrm>
            <a:off x="8304775" y="20042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8" name="Google Shape;638;p33"/>
          <p:cNvSpPr txBox="1"/>
          <p:nvPr/>
        </p:nvSpPr>
        <p:spPr>
          <a:xfrm>
            <a:off x="777450" y="3072300"/>
            <a:ext cx="6836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Algorithm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Pre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orderTraversal(node)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node is not </a:t>
            </a:r>
            <a:r>
              <a:rPr b="1" lang="en" sz="13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NULL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   </a:t>
            </a:r>
            <a:r>
              <a:rPr b="1" lang="en" sz="13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Visit(node)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// Process the current node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PreorderTraversal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(node.left)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// Traverse the left subtree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PreorderTraversal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(node.right)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// Traverse the right subtree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39" name="Google Shape;639;p33"/>
          <p:cNvSpPr txBox="1"/>
          <p:nvPr/>
        </p:nvSpPr>
        <p:spPr>
          <a:xfrm>
            <a:off x="200375" y="1128150"/>
            <a:ext cx="398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Pre</a:t>
            </a:r>
            <a:r>
              <a:rPr b="1" lang="en" sz="1100">
                <a:solidFill>
                  <a:schemeClr val="dk1"/>
                </a:solidFill>
              </a:rPr>
              <a:t>order (Root, Left, Right)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Google Shape;64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5" name="Google Shape;645;p3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6" name="Google Shape;646;p34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647" name="Google Shape;647;p34"/>
          <p:cNvSpPr/>
          <p:nvPr/>
        </p:nvSpPr>
        <p:spPr>
          <a:xfrm>
            <a:off x="7078600" y="1167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48" name="Google Shape;648;p34"/>
          <p:cNvSpPr/>
          <p:nvPr/>
        </p:nvSpPr>
        <p:spPr>
          <a:xfrm>
            <a:off x="6259825" y="1785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649" name="Google Shape;649;p34"/>
          <p:cNvSpPr/>
          <p:nvPr/>
        </p:nvSpPr>
        <p:spPr>
          <a:xfrm>
            <a:off x="5736150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50" name="Google Shape;650;p34"/>
          <p:cNvSpPr/>
          <p:nvPr/>
        </p:nvSpPr>
        <p:spPr>
          <a:xfrm>
            <a:off x="6509725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651" name="Google Shape;651;p34"/>
          <p:cNvSpPr/>
          <p:nvPr/>
        </p:nvSpPr>
        <p:spPr>
          <a:xfrm>
            <a:off x="8000825" y="1785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652" name="Google Shape;652;p34"/>
          <p:cNvSpPr/>
          <p:nvPr/>
        </p:nvSpPr>
        <p:spPr>
          <a:xfrm>
            <a:off x="7883800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653" name="Google Shape;653;p34"/>
          <p:cNvSpPr/>
          <p:nvPr/>
        </p:nvSpPr>
        <p:spPr>
          <a:xfrm>
            <a:off x="8569425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654" name="Google Shape;654;p34"/>
          <p:cNvCxnSpPr>
            <a:stCxn id="647" idx="3"/>
            <a:endCxn id="648" idx="7"/>
          </p:cNvCxnSpPr>
          <p:nvPr/>
        </p:nvCxnSpPr>
        <p:spPr>
          <a:xfrm flipH="1">
            <a:off x="6552173" y="1386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5" name="Google Shape;655;p34"/>
          <p:cNvCxnSpPr>
            <a:stCxn id="647" idx="5"/>
            <a:endCxn id="651" idx="1"/>
          </p:cNvCxnSpPr>
          <p:nvPr/>
        </p:nvCxnSpPr>
        <p:spPr>
          <a:xfrm>
            <a:off x="7371027" y="1386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6" name="Google Shape;656;p34"/>
          <p:cNvCxnSpPr>
            <a:stCxn id="648" idx="3"/>
            <a:endCxn id="649" idx="0"/>
          </p:cNvCxnSpPr>
          <p:nvPr/>
        </p:nvCxnSpPr>
        <p:spPr>
          <a:xfrm flipH="1">
            <a:off x="5907398" y="20042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7" name="Google Shape;657;p34"/>
          <p:cNvCxnSpPr>
            <a:stCxn id="648" idx="5"/>
            <a:endCxn id="650" idx="0"/>
          </p:cNvCxnSpPr>
          <p:nvPr/>
        </p:nvCxnSpPr>
        <p:spPr>
          <a:xfrm>
            <a:off x="6552252" y="20042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8" name="Google Shape;658;p34"/>
          <p:cNvCxnSpPr>
            <a:stCxn id="651" idx="4"/>
            <a:endCxn id="652" idx="0"/>
          </p:cNvCxnSpPr>
          <p:nvPr/>
        </p:nvCxnSpPr>
        <p:spPr>
          <a:xfrm flipH="1">
            <a:off x="8054975" y="20418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9" name="Google Shape;659;p34"/>
          <p:cNvCxnSpPr>
            <a:stCxn id="651" idx="5"/>
            <a:endCxn id="653" idx="1"/>
          </p:cNvCxnSpPr>
          <p:nvPr/>
        </p:nvCxnSpPr>
        <p:spPr>
          <a:xfrm>
            <a:off x="8304775" y="20042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0" name="Google Shape;660;p34"/>
          <p:cNvSpPr txBox="1"/>
          <p:nvPr/>
        </p:nvSpPr>
        <p:spPr>
          <a:xfrm>
            <a:off x="777450" y="3072300"/>
            <a:ext cx="74013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Algorithm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PostorderTraversal(node)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b="1"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node is not </a:t>
            </a:r>
            <a:r>
              <a:rPr b="1" lang="en" sz="13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NULL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PostorderTraversal(node.left)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// Traverse the left subtree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PostorderTraversal(node.right)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// Traverse the right subtree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	   </a:t>
            </a:r>
            <a:r>
              <a:rPr b="1" lang="en" sz="1300">
                <a:solidFill>
                  <a:srgbClr val="FF00FF"/>
                </a:solidFill>
                <a:latin typeface="Courier New"/>
                <a:ea typeface="Courier New"/>
                <a:cs typeface="Courier New"/>
                <a:sym typeface="Courier New"/>
              </a:rPr>
              <a:t>Visit(node)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// Process the current node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61" name="Google Shape;661;p34"/>
          <p:cNvSpPr txBox="1"/>
          <p:nvPr/>
        </p:nvSpPr>
        <p:spPr>
          <a:xfrm>
            <a:off x="200375" y="1128150"/>
            <a:ext cx="398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 u="sng">
                <a:solidFill>
                  <a:schemeClr val="dk1"/>
                </a:solidFill>
              </a:rPr>
              <a:t>Post</a:t>
            </a:r>
            <a:r>
              <a:rPr b="1" lang="en" sz="1100">
                <a:solidFill>
                  <a:schemeClr val="dk1"/>
                </a:solidFill>
              </a:rPr>
              <a:t>order (Left, Right,Root)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7" name="Google Shape;667;p3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8" name="Google Shape;668;p35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Traversals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669" name="Google Shape;669;p35"/>
          <p:cNvSpPr/>
          <p:nvPr/>
        </p:nvSpPr>
        <p:spPr>
          <a:xfrm>
            <a:off x="7078600" y="11675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70" name="Google Shape;670;p35"/>
          <p:cNvSpPr/>
          <p:nvPr/>
        </p:nvSpPr>
        <p:spPr>
          <a:xfrm>
            <a:off x="6259825" y="17850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671" name="Google Shape;671;p35"/>
          <p:cNvSpPr/>
          <p:nvPr/>
        </p:nvSpPr>
        <p:spPr>
          <a:xfrm>
            <a:off x="5736150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72" name="Google Shape;672;p35"/>
          <p:cNvSpPr/>
          <p:nvPr/>
        </p:nvSpPr>
        <p:spPr>
          <a:xfrm>
            <a:off x="6509725" y="23469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673" name="Google Shape;673;p35"/>
          <p:cNvSpPr/>
          <p:nvPr/>
        </p:nvSpPr>
        <p:spPr>
          <a:xfrm>
            <a:off x="8000825" y="17850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674" name="Google Shape;674;p35"/>
          <p:cNvSpPr/>
          <p:nvPr/>
        </p:nvSpPr>
        <p:spPr>
          <a:xfrm>
            <a:off x="7883800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675" name="Google Shape;675;p35"/>
          <p:cNvSpPr/>
          <p:nvPr/>
        </p:nvSpPr>
        <p:spPr>
          <a:xfrm>
            <a:off x="8569425" y="23122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676" name="Google Shape;676;p35"/>
          <p:cNvCxnSpPr>
            <a:stCxn id="669" idx="3"/>
            <a:endCxn id="670" idx="7"/>
          </p:cNvCxnSpPr>
          <p:nvPr/>
        </p:nvCxnSpPr>
        <p:spPr>
          <a:xfrm flipH="1">
            <a:off x="6552173" y="13867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7" name="Google Shape;677;p35"/>
          <p:cNvCxnSpPr>
            <a:stCxn id="669" idx="5"/>
            <a:endCxn id="673" idx="1"/>
          </p:cNvCxnSpPr>
          <p:nvPr/>
        </p:nvCxnSpPr>
        <p:spPr>
          <a:xfrm>
            <a:off x="7371027" y="13867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8" name="Google Shape;678;p35"/>
          <p:cNvCxnSpPr>
            <a:stCxn id="670" idx="3"/>
            <a:endCxn id="671" idx="0"/>
          </p:cNvCxnSpPr>
          <p:nvPr/>
        </p:nvCxnSpPr>
        <p:spPr>
          <a:xfrm flipH="1">
            <a:off x="5907398" y="20042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9" name="Google Shape;679;p35"/>
          <p:cNvCxnSpPr>
            <a:stCxn id="670" idx="5"/>
            <a:endCxn id="672" idx="0"/>
          </p:cNvCxnSpPr>
          <p:nvPr/>
        </p:nvCxnSpPr>
        <p:spPr>
          <a:xfrm>
            <a:off x="6552252" y="20042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0" name="Google Shape;680;p35"/>
          <p:cNvCxnSpPr>
            <a:stCxn id="673" idx="4"/>
            <a:endCxn id="674" idx="0"/>
          </p:cNvCxnSpPr>
          <p:nvPr/>
        </p:nvCxnSpPr>
        <p:spPr>
          <a:xfrm flipH="1">
            <a:off x="8054975" y="20418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1" name="Google Shape;681;p35"/>
          <p:cNvCxnSpPr>
            <a:stCxn id="673" idx="5"/>
            <a:endCxn id="675" idx="1"/>
          </p:cNvCxnSpPr>
          <p:nvPr/>
        </p:nvCxnSpPr>
        <p:spPr>
          <a:xfrm>
            <a:off x="8304775" y="20042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2" name="Google Shape;682;p35"/>
          <p:cNvSpPr txBox="1"/>
          <p:nvPr/>
        </p:nvSpPr>
        <p:spPr>
          <a:xfrm>
            <a:off x="777450" y="3072300"/>
            <a:ext cx="4774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Courier New"/>
              <a:buAutoNum type="arabi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Initialize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an empty queue.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Courier New"/>
              <a:buAutoNum type="arabi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Enqueue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the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root node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Courier New"/>
              <a:buAutoNum type="arabi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Repeat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until the queue is empty: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Courier New"/>
              <a:buAutoNum type="alphaL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Dequeue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a node and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process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it.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Courier New"/>
              <a:buAutoNum type="alphaL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Enqueue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its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left child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(if exists).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Courier New"/>
              <a:buAutoNum type="alphaLcPeriod"/>
            </a:pP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Enqueue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its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right child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(if exists).</a:t>
            </a:r>
            <a:endParaRPr b="1" sz="1300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83" name="Google Shape;683;p35"/>
          <p:cNvSpPr txBox="1"/>
          <p:nvPr/>
        </p:nvSpPr>
        <p:spPr>
          <a:xfrm>
            <a:off x="200375" y="1128150"/>
            <a:ext cx="3988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Level order traversal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84" name="Google Shape;684;p35"/>
          <p:cNvSpPr/>
          <p:nvPr/>
        </p:nvSpPr>
        <p:spPr>
          <a:xfrm>
            <a:off x="6258225" y="1199550"/>
            <a:ext cx="493500" cy="187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35"/>
          <p:cNvSpPr/>
          <p:nvPr/>
        </p:nvSpPr>
        <p:spPr>
          <a:xfrm>
            <a:off x="805050" y="1851731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86" name="Google Shape;686;p35"/>
          <p:cNvSpPr/>
          <p:nvPr/>
        </p:nvSpPr>
        <p:spPr>
          <a:xfrm>
            <a:off x="5385900" y="1819825"/>
            <a:ext cx="493500" cy="187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5"/>
          <p:cNvSpPr/>
          <p:nvPr/>
        </p:nvSpPr>
        <p:spPr>
          <a:xfrm>
            <a:off x="1383350" y="18517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688" name="Google Shape;688;p35"/>
          <p:cNvSpPr/>
          <p:nvPr/>
        </p:nvSpPr>
        <p:spPr>
          <a:xfrm>
            <a:off x="1924800" y="18517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689" name="Google Shape;689;p35"/>
          <p:cNvSpPr/>
          <p:nvPr/>
        </p:nvSpPr>
        <p:spPr>
          <a:xfrm>
            <a:off x="5017350" y="2381750"/>
            <a:ext cx="493500" cy="187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35"/>
          <p:cNvSpPr/>
          <p:nvPr/>
        </p:nvSpPr>
        <p:spPr>
          <a:xfrm>
            <a:off x="2426975" y="18517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91" name="Google Shape;691;p35"/>
          <p:cNvSpPr/>
          <p:nvPr/>
        </p:nvSpPr>
        <p:spPr>
          <a:xfrm>
            <a:off x="2915650" y="18517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692" name="Google Shape;692;p35"/>
          <p:cNvSpPr/>
          <p:nvPr/>
        </p:nvSpPr>
        <p:spPr>
          <a:xfrm>
            <a:off x="3446175" y="18517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693" name="Google Shape;693;p35"/>
          <p:cNvSpPr/>
          <p:nvPr/>
        </p:nvSpPr>
        <p:spPr>
          <a:xfrm>
            <a:off x="3934850" y="18517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sp>
        <p:nvSpPr>
          <p:cNvPr id="694" name="Google Shape;694;p35"/>
          <p:cNvSpPr/>
          <p:nvPr/>
        </p:nvSpPr>
        <p:spPr>
          <a:xfrm>
            <a:off x="6108275" y="2964301"/>
            <a:ext cx="1946700" cy="87058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Insert an </a:t>
            </a:r>
            <a:r>
              <a:rPr lang="en" sz="1000"/>
              <a:t>element</a:t>
            </a:r>
            <a:r>
              <a:rPr lang="en" sz="1000"/>
              <a:t> in BT</a:t>
            </a:r>
            <a:endParaRPr sz="1000"/>
          </a:p>
        </p:txBody>
      </p:sp>
      <p:sp>
        <p:nvSpPr>
          <p:cNvPr id="695" name="Google Shape;695;p35"/>
          <p:cNvSpPr/>
          <p:nvPr/>
        </p:nvSpPr>
        <p:spPr>
          <a:xfrm>
            <a:off x="6552250" y="3795301"/>
            <a:ext cx="1946700" cy="87058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Which traversal will be useful to </a:t>
            </a:r>
            <a:r>
              <a:rPr lang="en" sz="900"/>
              <a:t>delete the entire tree</a:t>
            </a:r>
            <a:r>
              <a:rPr lang="en" sz="1200"/>
              <a:t>?</a:t>
            </a:r>
            <a:endParaRPr sz="1200"/>
          </a:p>
        </p:txBody>
      </p:sp>
      <p:sp>
        <p:nvSpPr>
          <p:cNvPr id="696" name="Google Shape;696;p35"/>
          <p:cNvSpPr txBox="1"/>
          <p:nvPr/>
        </p:nvSpPr>
        <p:spPr>
          <a:xfrm>
            <a:off x="4099025" y="4606275"/>
            <a:ext cx="33999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BFS: </a:t>
            </a:r>
            <a:r>
              <a:rPr lang="en" sz="1800">
                <a:solidFill>
                  <a:schemeClr val="dk2"/>
                </a:solidFill>
              </a:rPr>
              <a:t>Breadth</a:t>
            </a:r>
            <a:r>
              <a:rPr lang="en" sz="1800">
                <a:solidFill>
                  <a:schemeClr val="dk2"/>
                </a:solidFill>
              </a:rPr>
              <a:t> First Search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2" name="Google Shape;702;p3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3" name="Google Shape;703;p36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Problems on Binary Tree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04" name="Google Shape;704;p36"/>
          <p:cNvSpPr txBox="1"/>
          <p:nvPr/>
        </p:nvSpPr>
        <p:spPr>
          <a:xfrm>
            <a:off x="200375" y="1128150"/>
            <a:ext cx="5283300" cy="21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Find the size of a binary tree (number of elements)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Find a key in a given binary tree (searching)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Find minimum and maximum element in a binary tree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Delete tree</a:t>
            </a:r>
            <a:r>
              <a:rPr lang="en" sz="1100" u="sng">
                <a:solidFill>
                  <a:schemeClr val="dk1"/>
                </a:solidFill>
              </a:rPr>
              <a:t> </a:t>
            </a:r>
            <a:endParaRPr sz="1100" u="sng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Find the height of a binary tree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Find the deepest node in a binary tree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 sz="1100">
                <a:solidFill>
                  <a:srgbClr val="FF0000"/>
                </a:solidFill>
              </a:rPr>
              <a:t>Given two binary tree, return true if their structure are same</a:t>
            </a:r>
            <a:endParaRPr sz="1100">
              <a:solidFill>
                <a:srgbClr val="FF0000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 sz="1100">
                <a:solidFill>
                  <a:srgbClr val="FF0000"/>
                </a:solidFill>
              </a:rPr>
              <a:t>Find the sum of all elements in a BT</a:t>
            </a:r>
            <a:endParaRPr sz="1100">
              <a:solidFill>
                <a:srgbClr val="FF0000"/>
              </a:solidFill>
            </a:endParaRPr>
          </a:p>
        </p:txBody>
      </p:sp>
      <p:pic>
        <p:nvPicPr>
          <p:cNvPr id="705" name="Google Shape;70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675" y="3814925"/>
            <a:ext cx="4913375" cy="8468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06" name="Google Shape;706;p36"/>
          <p:cNvSpPr txBox="1"/>
          <p:nvPr/>
        </p:nvSpPr>
        <p:spPr>
          <a:xfrm>
            <a:off x="5483675" y="1262125"/>
            <a:ext cx="3431700" cy="1369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Height(root)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1. If root == NULL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       return 0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2. left_height  = Height(root.left)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3. right_height = Height(root.right)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4. return 1 + max(left_height, right_height)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707" name="Google Shape;707;p36"/>
          <p:cNvSpPr txBox="1"/>
          <p:nvPr/>
        </p:nvSpPr>
        <p:spPr>
          <a:xfrm>
            <a:off x="5483675" y="3638050"/>
            <a:ext cx="3384600" cy="1200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SumTree(root)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1. If root == NULL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       return 0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2. left_sum  = SumTree(root.left)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3. right_sum = SumTree(root.right)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4. return root.data + left_sum + right_sum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Google Shape;71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3" name="Google Shape;713;p3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4" name="Google Shape;714;p37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Problems on Binary Tree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15" name="Google Shape;715;p37"/>
          <p:cNvSpPr txBox="1"/>
          <p:nvPr/>
        </p:nvSpPr>
        <p:spPr>
          <a:xfrm>
            <a:off x="200375" y="1128150"/>
            <a:ext cx="5283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Inorder sequence: D B E A F C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Preorder sequence: A B D E C F.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Find the postorder sequence.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16" name="Google Shape;716;p37"/>
          <p:cNvSpPr/>
          <p:nvPr/>
        </p:nvSpPr>
        <p:spPr>
          <a:xfrm>
            <a:off x="5483675" y="1832450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endParaRPr/>
          </a:p>
        </p:txBody>
      </p:sp>
      <p:sp>
        <p:nvSpPr>
          <p:cNvPr id="717" name="Google Shape;717;p37"/>
          <p:cNvSpPr/>
          <p:nvPr/>
        </p:nvSpPr>
        <p:spPr>
          <a:xfrm>
            <a:off x="4277250" y="3043450"/>
            <a:ext cx="1269900" cy="8226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DBE</a:t>
            </a:r>
            <a:endParaRPr/>
          </a:p>
        </p:txBody>
      </p:sp>
      <p:cxnSp>
        <p:nvCxnSpPr>
          <p:cNvPr id="718" name="Google Shape;718;p37"/>
          <p:cNvCxnSpPr>
            <a:stCxn id="716" idx="3"/>
            <a:endCxn id="717" idx="0"/>
          </p:cNvCxnSpPr>
          <p:nvPr/>
        </p:nvCxnSpPr>
        <p:spPr>
          <a:xfrm flipH="1">
            <a:off x="4912096" y="2051643"/>
            <a:ext cx="634800" cy="991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9" name="Google Shape;719;p37"/>
          <p:cNvSpPr/>
          <p:nvPr/>
        </p:nvSpPr>
        <p:spPr>
          <a:xfrm>
            <a:off x="5852150" y="3077650"/>
            <a:ext cx="1269900" cy="7884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FC</a:t>
            </a:r>
            <a:endParaRPr/>
          </a:p>
        </p:txBody>
      </p:sp>
      <p:cxnSp>
        <p:nvCxnSpPr>
          <p:cNvPr id="720" name="Google Shape;720;p37"/>
          <p:cNvCxnSpPr>
            <a:stCxn id="716" idx="5"/>
            <a:endCxn id="719" idx="0"/>
          </p:cNvCxnSpPr>
          <p:nvPr/>
        </p:nvCxnSpPr>
        <p:spPr>
          <a:xfrm>
            <a:off x="5852154" y="2051643"/>
            <a:ext cx="634800" cy="1026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1" name="Google Shape;721;p37"/>
          <p:cNvSpPr/>
          <p:nvPr/>
        </p:nvSpPr>
        <p:spPr>
          <a:xfrm>
            <a:off x="1420500" y="2611525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endParaRPr/>
          </a:p>
        </p:txBody>
      </p:sp>
      <p:sp>
        <p:nvSpPr>
          <p:cNvPr id="722" name="Google Shape;722;p37"/>
          <p:cNvSpPr/>
          <p:nvPr/>
        </p:nvSpPr>
        <p:spPr>
          <a:xfrm>
            <a:off x="702375" y="3343450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</a:t>
            </a:r>
            <a:endParaRPr/>
          </a:p>
        </p:txBody>
      </p:sp>
      <p:sp>
        <p:nvSpPr>
          <p:cNvPr id="723" name="Google Shape;723;p37"/>
          <p:cNvSpPr/>
          <p:nvPr/>
        </p:nvSpPr>
        <p:spPr>
          <a:xfrm>
            <a:off x="2232550" y="3343450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724" name="Google Shape;724;p37"/>
          <p:cNvSpPr/>
          <p:nvPr/>
        </p:nvSpPr>
        <p:spPr>
          <a:xfrm>
            <a:off x="1953100" y="4147025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</a:t>
            </a:r>
            <a:endParaRPr/>
          </a:p>
        </p:txBody>
      </p:sp>
      <p:sp>
        <p:nvSpPr>
          <p:cNvPr id="725" name="Google Shape;725;p37"/>
          <p:cNvSpPr/>
          <p:nvPr/>
        </p:nvSpPr>
        <p:spPr>
          <a:xfrm>
            <a:off x="124525" y="4147025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</a:t>
            </a:r>
            <a:endParaRPr/>
          </a:p>
        </p:txBody>
      </p:sp>
      <p:sp>
        <p:nvSpPr>
          <p:cNvPr id="726" name="Google Shape;726;p37"/>
          <p:cNvSpPr/>
          <p:nvPr/>
        </p:nvSpPr>
        <p:spPr>
          <a:xfrm>
            <a:off x="1243450" y="4147025"/>
            <a:ext cx="4317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</a:t>
            </a:r>
            <a:endParaRPr/>
          </a:p>
        </p:txBody>
      </p:sp>
      <p:cxnSp>
        <p:nvCxnSpPr>
          <p:cNvPr id="727" name="Google Shape;727;p37"/>
          <p:cNvCxnSpPr>
            <a:stCxn id="721" idx="3"/>
            <a:endCxn id="722" idx="0"/>
          </p:cNvCxnSpPr>
          <p:nvPr/>
        </p:nvCxnSpPr>
        <p:spPr>
          <a:xfrm flipH="1">
            <a:off x="918221" y="2830718"/>
            <a:ext cx="565500" cy="51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8" name="Google Shape;728;p37"/>
          <p:cNvCxnSpPr>
            <a:stCxn id="721" idx="5"/>
            <a:endCxn id="723" idx="0"/>
          </p:cNvCxnSpPr>
          <p:nvPr/>
        </p:nvCxnSpPr>
        <p:spPr>
          <a:xfrm>
            <a:off x="1788979" y="2830718"/>
            <a:ext cx="659400" cy="51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9" name="Google Shape;729;p37"/>
          <p:cNvCxnSpPr>
            <a:stCxn id="723" idx="4"/>
            <a:endCxn id="724" idx="0"/>
          </p:cNvCxnSpPr>
          <p:nvPr/>
        </p:nvCxnSpPr>
        <p:spPr>
          <a:xfrm flipH="1">
            <a:off x="2168800" y="3600250"/>
            <a:ext cx="279600" cy="54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0" name="Google Shape;730;p37"/>
          <p:cNvCxnSpPr>
            <a:stCxn id="722" idx="3"/>
            <a:endCxn id="725" idx="0"/>
          </p:cNvCxnSpPr>
          <p:nvPr/>
        </p:nvCxnSpPr>
        <p:spPr>
          <a:xfrm flipH="1">
            <a:off x="340496" y="3562643"/>
            <a:ext cx="425100" cy="58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1" name="Google Shape;731;p37"/>
          <p:cNvCxnSpPr>
            <a:stCxn id="722" idx="5"/>
            <a:endCxn id="726" idx="0"/>
          </p:cNvCxnSpPr>
          <p:nvPr/>
        </p:nvCxnSpPr>
        <p:spPr>
          <a:xfrm>
            <a:off x="1070854" y="3562643"/>
            <a:ext cx="388500" cy="58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2" name="Google Shape;732;p37"/>
          <p:cNvSpPr txBox="1"/>
          <p:nvPr/>
        </p:nvSpPr>
        <p:spPr>
          <a:xfrm>
            <a:off x="3440975" y="4373300"/>
            <a:ext cx="50244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Note: </a:t>
            </a:r>
            <a:r>
              <a:rPr lang="en">
                <a:solidFill>
                  <a:schemeClr val="dk1"/>
                </a:solidFill>
              </a:rPr>
              <a:t>If one of the sequence is </a:t>
            </a:r>
            <a:r>
              <a:rPr lang="en">
                <a:solidFill>
                  <a:schemeClr val="accent1"/>
                </a:solidFill>
              </a:rPr>
              <a:t>inorder</a:t>
            </a:r>
            <a:r>
              <a:rPr lang="en">
                <a:solidFill>
                  <a:schemeClr val="dk1"/>
                </a:solidFill>
              </a:rPr>
              <a:t> between two sequences, then tree can be identified. </a:t>
            </a:r>
            <a:r>
              <a:rPr lang="en">
                <a:solidFill>
                  <a:schemeClr val="dk1"/>
                </a:solidFill>
              </a:rPr>
              <a:t>Otherwise, not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Google Shape;73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8" name="Google Shape;738;p3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9" name="Google Shape;739;p38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Search Tree (BST)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40" name="Google Shape;740;p38"/>
          <p:cNvSpPr/>
          <p:nvPr/>
        </p:nvSpPr>
        <p:spPr>
          <a:xfrm>
            <a:off x="6951575" y="1905950"/>
            <a:ext cx="2742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41" name="Google Shape;741;p38"/>
          <p:cNvCxnSpPr/>
          <p:nvPr/>
        </p:nvCxnSpPr>
        <p:spPr>
          <a:xfrm flipH="1">
            <a:off x="7222316" y="203101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2" name="Google Shape;742;p38"/>
          <p:cNvSpPr txBox="1"/>
          <p:nvPr/>
        </p:nvSpPr>
        <p:spPr>
          <a:xfrm>
            <a:off x="8096291" y="1852058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743" name="Google Shape;743;p38"/>
          <p:cNvSpPr/>
          <p:nvPr/>
        </p:nvSpPr>
        <p:spPr>
          <a:xfrm>
            <a:off x="5257475" y="3075325"/>
            <a:ext cx="14655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&lt; root.data</a:t>
            </a:r>
            <a:endParaRPr sz="800"/>
          </a:p>
        </p:txBody>
      </p:sp>
      <p:sp>
        <p:nvSpPr>
          <p:cNvPr id="744" name="Google Shape;744;p38"/>
          <p:cNvSpPr/>
          <p:nvPr/>
        </p:nvSpPr>
        <p:spPr>
          <a:xfrm>
            <a:off x="7338300" y="30753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&gt; root.data</a:t>
            </a:r>
            <a:endParaRPr sz="800"/>
          </a:p>
        </p:txBody>
      </p:sp>
      <p:cxnSp>
        <p:nvCxnSpPr>
          <p:cNvPr id="745" name="Google Shape;745;p38"/>
          <p:cNvCxnSpPr>
            <a:stCxn id="740" idx="3"/>
            <a:endCxn id="743" idx="0"/>
          </p:cNvCxnSpPr>
          <p:nvPr/>
        </p:nvCxnSpPr>
        <p:spPr>
          <a:xfrm flipH="1">
            <a:off x="5990331" y="2136665"/>
            <a:ext cx="10014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6" name="Google Shape;746;p38"/>
          <p:cNvCxnSpPr>
            <a:stCxn id="740" idx="5"/>
            <a:endCxn id="744" idx="0"/>
          </p:cNvCxnSpPr>
          <p:nvPr/>
        </p:nvCxnSpPr>
        <p:spPr>
          <a:xfrm>
            <a:off x="7185619" y="2136665"/>
            <a:ext cx="8466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47" name="Google Shape;747;p38"/>
          <p:cNvSpPr txBox="1"/>
          <p:nvPr/>
        </p:nvSpPr>
        <p:spPr>
          <a:xfrm>
            <a:off x="212500" y="2104375"/>
            <a:ext cx="4805100" cy="9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 </a:t>
            </a:r>
            <a:r>
              <a:rPr b="1" lang="en" sz="1300" u="sng">
                <a:solidFill>
                  <a:schemeClr val="accent1"/>
                </a:solidFill>
              </a:rPr>
              <a:t>Binary Search Tree (BST)</a:t>
            </a:r>
            <a:r>
              <a:rPr lang="en" sz="1100">
                <a:solidFill>
                  <a:schemeClr val="dk1"/>
                </a:solidFill>
              </a:rPr>
              <a:t> is a binary tree where: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The left subtree contains nodes with values less than the root.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The right subtree contains nodes with values greater than the root.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Google Shape;75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3" name="Google Shape;753;p3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54" name="Google Shape;754;p39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Searching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55" name="Google Shape;755;p39"/>
          <p:cNvSpPr/>
          <p:nvPr/>
        </p:nvSpPr>
        <p:spPr>
          <a:xfrm>
            <a:off x="7040675" y="1339050"/>
            <a:ext cx="2742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56" name="Google Shape;756;p39"/>
          <p:cNvCxnSpPr/>
          <p:nvPr/>
        </p:nvCxnSpPr>
        <p:spPr>
          <a:xfrm flipH="1">
            <a:off x="7311416" y="146411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57" name="Google Shape;757;p39"/>
          <p:cNvSpPr txBox="1"/>
          <p:nvPr/>
        </p:nvSpPr>
        <p:spPr>
          <a:xfrm>
            <a:off x="8185391" y="1285158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758" name="Google Shape;758;p39"/>
          <p:cNvSpPr/>
          <p:nvPr/>
        </p:nvSpPr>
        <p:spPr>
          <a:xfrm>
            <a:off x="5346575" y="2508425"/>
            <a:ext cx="14655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&lt; root.data</a:t>
            </a:r>
            <a:endParaRPr sz="800"/>
          </a:p>
        </p:txBody>
      </p:sp>
      <p:sp>
        <p:nvSpPr>
          <p:cNvPr id="759" name="Google Shape;759;p39"/>
          <p:cNvSpPr/>
          <p:nvPr/>
        </p:nvSpPr>
        <p:spPr>
          <a:xfrm>
            <a:off x="7427400" y="25084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&gt; root.data</a:t>
            </a:r>
            <a:endParaRPr sz="800"/>
          </a:p>
        </p:txBody>
      </p:sp>
      <p:cxnSp>
        <p:nvCxnSpPr>
          <p:cNvPr id="760" name="Google Shape;760;p39"/>
          <p:cNvCxnSpPr>
            <a:stCxn id="755" idx="3"/>
            <a:endCxn id="758" idx="0"/>
          </p:cNvCxnSpPr>
          <p:nvPr/>
        </p:nvCxnSpPr>
        <p:spPr>
          <a:xfrm flipH="1">
            <a:off x="6079431" y="1569765"/>
            <a:ext cx="10014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1" name="Google Shape;761;p39"/>
          <p:cNvCxnSpPr>
            <a:stCxn id="755" idx="5"/>
            <a:endCxn id="759" idx="0"/>
          </p:cNvCxnSpPr>
          <p:nvPr/>
        </p:nvCxnSpPr>
        <p:spPr>
          <a:xfrm>
            <a:off x="7274719" y="1569765"/>
            <a:ext cx="8466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2" name="Google Shape;762;p39"/>
          <p:cNvSpPr txBox="1"/>
          <p:nvPr/>
        </p:nvSpPr>
        <p:spPr>
          <a:xfrm>
            <a:off x="294750" y="1199100"/>
            <a:ext cx="4476000" cy="1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Algorithm in Steps</a:t>
            </a:r>
            <a:endParaRPr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If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 == NULL</a:t>
            </a:r>
            <a:r>
              <a:rPr lang="en" sz="1200">
                <a:solidFill>
                  <a:schemeClr val="dk1"/>
                </a:solidFill>
              </a:rPr>
              <a:t>, return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NULL</a:t>
            </a:r>
            <a:r>
              <a:rPr lang="en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If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root.data == key</a:t>
            </a:r>
            <a:r>
              <a:rPr lang="en" sz="1200">
                <a:solidFill>
                  <a:schemeClr val="dk1"/>
                </a:solidFill>
              </a:rPr>
              <a:t>, return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</a:t>
            </a:r>
            <a:r>
              <a:rPr lang="en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If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key &lt; root.data</a:t>
            </a:r>
            <a:r>
              <a:rPr lang="en" sz="1200">
                <a:solidFill>
                  <a:schemeClr val="dk1"/>
                </a:solidFill>
              </a:rPr>
              <a:t>, recursively call the search on the left subtree with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root.left</a:t>
            </a:r>
            <a:r>
              <a:rPr lang="en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If</a:t>
            </a:r>
            <a:r>
              <a:rPr b="1" lang="en" sz="1200">
                <a:solidFill>
                  <a:schemeClr val="dk1"/>
                </a:solidFill>
              </a:rPr>
              <a:t>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key &gt; root.data</a:t>
            </a:r>
            <a:r>
              <a:rPr lang="en" sz="1200">
                <a:solidFill>
                  <a:schemeClr val="dk1"/>
                </a:solidFill>
              </a:rPr>
              <a:t>, recursively call the search on the right subtree with </a:t>
            </a:r>
            <a:r>
              <a:rPr b="1" lang="en" sz="12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root.right</a:t>
            </a:r>
            <a:r>
              <a:rPr lang="en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763" name="Google Shape;763;p39"/>
          <p:cNvSpPr/>
          <p:nvPr/>
        </p:nvSpPr>
        <p:spPr>
          <a:xfrm>
            <a:off x="678600" y="3852301"/>
            <a:ext cx="1830168" cy="89802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What is the time complexity?</a:t>
            </a:r>
            <a:endParaRPr sz="1100"/>
          </a:p>
        </p:txBody>
      </p:sp>
      <p:sp>
        <p:nvSpPr>
          <p:cNvPr id="764" name="Google Shape;764;p39"/>
          <p:cNvSpPr/>
          <p:nvPr/>
        </p:nvSpPr>
        <p:spPr>
          <a:xfrm>
            <a:off x="3120425" y="3852301"/>
            <a:ext cx="1830168" cy="89802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Does searching on BST always take O(log n)?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0" name="Google Shape;770;p4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1" name="Google Shape;771;p40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Construction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72" name="Google Shape;772;p40"/>
          <p:cNvSpPr/>
          <p:nvPr/>
        </p:nvSpPr>
        <p:spPr>
          <a:xfrm>
            <a:off x="7040675" y="1339050"/>
            <a:ext cx="2742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73" name="Google Shape;773;p40"/>
          <p:cNvCxnSpPr/>
          <p:nvPr/>
        </p:nvCxnSpPr>
        <p:spPr>
          <a:xfrm flipH="1">
            <a:off x="7311416" y="146411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4" name="Google Shape;774;p40"/>
          <p:cNvSpPr txBox="1"/>
          <p:nvPr/>
        </p:nvSpPr>
        <p:spPr>
          <a:xfrm>
            <a:off x="8185391" y="1285158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775" name="Google Shape;775;p40"/>
          <p:cNvSpPr/>
          <p:nvPr/>
        </p:nvSpPr>
        <p:spPr>
          <a:xfrm>
            <a:off x="5346575" y="2508425"/>
            <a:ext cx="14655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&lt; root.data</a:t>
            </a:r>
            <a:endParaRPr sz="800"/>
          </a:p>
        </p:txBody>
      </p:sp>
      <p:sp>
        <p:nvSpPr>
          <p:cNvPr id="776" name="Google Shape;776;p40"/>
          <p:cNvSpPr/>
          <p:nvPr/>
        </p:nvSpPr>
        <p:spPr>
          <a:xfrm>
            <a:off x="7427400" y="25084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&gt; root.data</a:t>
            </a:r>
            <a:endParaRPr sz="800"/>
          </a:p>
        </p:txBody>
      </p:sp>
      <p:cxnSp>
        <p:nvCxnSpPr>
          <p:cNvPr id="777" name="Google Shape;777;p40"/>
          <p:cNvCxnSpPr>
            <a:stCxn id="772" idx="3"/>
            <a:endCxn id="775" idx="0"/>
          </p:cNvCxnSpPr>
          <p:nvPr/>
        </p:nvCxnSpPr>
        <p:spPr>
          <a:xfrm flipH="1">
            <a:off x="6079431" y="1569765"/>
            <a:ext cx="10014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8" name="Google Shape;778;p40"/>
          <p:cNvCxnSpPr>
            <a:stCxn id="772" idx="5"/>
            <a:endCxn id="776" idx="0"/>
          </p:cNvCxnSpPr>
          <p:nvPr/>
        </p:nvCxnSpPr>
        <p:spPr>
          <a:xfrm>
            <a:off x="7274719" y="1569765"/>
            <a:ext cx="8466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9" name="Google Shape;779;p40"/>
          <p:cNvSpPr txBox="1"/>
          <p:nvPr/>
        </p:nvSpPr>
        <p:spPr>
          <a:xfrm>
            <a:off x="109675" y="1294200"/>
            <a:ext cx="55797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1.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node is NULL: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Create a new node with key and return it.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2.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key &lt; node.data: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node.left =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Insert(node.left,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3.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if key &gt; node.data: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node.right =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Insert(node.right,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4.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node.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4" name="Google Shape;78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5" name="Google Shape;785;p4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86" name="Google Shape;786;p41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Construction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87" name="Google Shape;787;p41"/>
          <p:cNvSpPr/>
          <p:nvPr/>
        </p:nvSpPr>
        <p:spPr>
          <a:xfrm>
            <a:off x="356425" y="3180551"/>
            <a:ext cx="1830168" cy="89802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What is the avg time complexity of BST construction?</a:t>
            </a:r>
            <a:endParaRPr sz="1100"/>
          </a:p>
        </p:txBody>
      </p:sp>
      <p:sp>
        <p:nvSpPr>
          <p:cNvPr id="788" name="Google Shape;788;p41"/>
          <p:cNvSpPr txBox="1"/>
          <p:nvPr/>
        </p:nvSpPr>
        <p:spPr>
          <a:xfrm>
            <a:off x="54825" y="958325"/>
            <a:ext cx="55797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1.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node is NULL: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Create a new node with key and return it.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2.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key &lt; node.data: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node.left =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Insert(node.left,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3.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if key &gt; node.data: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node.right =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Insert(node.right,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4.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node.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789" name="Google Shape;789;p41"/>
          <p:cNvSpPr txBox="1"/>
          <p:nvPr/>
        </p:nvSpPr>
        <p:spPr>
          <a:xfrm>
            <a:off x="5894925" y="19055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arr = [10, 5, 15, 3, 7, 12, 18]</a:t>
            </a:r>
            <a:endParaRPr/>
          </a:p>
        </p:txBody>
      </p:sp>
      <p:sp>
        <p:nvSpPr>
          <p:cNvPr id="790" name="Google Shape;790;p41"/>
          <p:cNvSpPr/>
          <p:nvPr/>
        </p:nvSpPr>
        <p:spPr>
          <a:xfrm>
            <a:off x="6429600" y="2632150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791" name="Google Shape;791;p41"/>
          <p:cNvSpPr/>
          <p:nvPr/>
        </p:nvSpPr>
        <p:spPr>
          <a:xfrm>
            <a:off x="5486150" y="3323400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cxnSp>
        <p:nvCxnSpPr>
          <p:cNvPr id="792" name="Google Shape;792;p41"/>
          <p:cNvCxnSpPr>
            <a:stCxn id="790" idx="3"/>
            <a:endCxn id="791" idx="0"/>
          </p:cNvCxnSpPr>
          <p:nvPr/>
        </p:nvCxnSpPr>
        <p:spPr>
          <a:xfrm flipH="1">
            <a:off x="5763922" y="2860305"/>
            <a:ext cx="747000" cy="46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3" name="Google Shape;793;p41"/>
          <p:cNvSpPr/>
          <p:nvPr/>
        </p:nvSpPr>
        <p:spPr>
          <a:xfrm>
            <a:off x="7357175" y="3323407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</a:t>
            </a:r>
            <a:endParaRPr/>
          </a:p>
        </p:txBody>
      </p:sp>
      <p:cxnSp>
        <p:nvCxnSpPr>
          <p:cNvPr id="794" name="Google Shape;794;p41"/>
          <p:cNvCxnSpPr>
            <a:stCxn id="790" idx="5"/>
            <a:endCxn id="793" idx="0"/>
          </p:cNvCxnSpPr>
          <p:nvPr/>
        </p:nvCxnSpPr>
        <p:spPr>
          <a:xfrm>
            <a:off x="6903578" y="2860305"/>
            <a:ext cx="731100" cy="46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5" name="Google Shape;795;p41"/>
          <p:cNvSpPr/>
          <p:nvPr/>
        </p:nvSpPr>
        <p:spPr>
          <a:xfrm>
            <a:off x="4834061" y="4040191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796" name="Google Shape;796;p41"/>
          <p:cNvCxnSpPr>
            <a:endCxn id="795" idx="0"/>
          </p:cNvCxnSpPr>
          <p:nvPr/>
        </p:nvCxnSpPr>
        <p:spPr>
          <a:xfrm flipH="1">
            <a:off x="5111711" y="3576991"/>
            <a:ext cx="542400" cy="46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7" name="Google Shape;797;p41"/>
          <p:cNvSpPr/>
          <p:nvPr/>
        </p:nvSpPr>
        <p:spPr>
          <a:xfrm>
            <a:off x="6026598" y="4069207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798" name="Google Shape;798;p41"/>
          <p:cNvCxnSpPr>
            <a:endCxn id="797" idx="0"/>
          </p:cNvCxnSpPr>
          <p:nvPr/>
        </p:nvCxnSpPr>
        <p:spPr>
          <a:xfrm>
            <a:off x="5812848" y="3590707"/>
            <a:ext cx="491400" cy="47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9" name="Google Shape;799;p41"/>
          <p:cNvSpPr/>
          <p:nvPr/>
        </p:nvSpPr>
        <p:spPr>
          <a:xfrm>
            <a:off x="6852536" y="4069191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</a:t>
            </a:r>
            <a:endParaRPr/>
          </a:p>
        </p:txBody>
      </p:sp>
      <p:cxnSp>
        <p:nvCxnSpPr>
          <p:cNvPr id="800" name="Google Shape;800;p41"/>
          <p:cNvCxnSpPr>
            <a:stCxn id="793" idx="4"/>
            <a:endCxn id="799" idx="0"/>
          </p:cNvCxnSpPr>
          <p:nvPr/>
        </p:nvCxnSpPr>
        <p:spPr>
          <a:xfrm flipH="1">
            <a:off x="7130225" y="3590707"/>
            <a:ext cx="504600" cy="47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1" name="Google Shape;801;p41"/>
          <p:cNvSpPr/>
          <p:nvPr/>
        </p:nvSpPr>
        <p:spPr>
          <a:xfrm>
            <a:off x="7892198" y="4069207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cxnSp>
        <p:nvCxnSpPr>
          <p:cNvPr id="802" name="Google Shape;802;p41"/>
          <p:cNvCxnSpPr>
            <a:endCxn id="801" idx="0"/>
          </p:cNvCxnSpPr>
          <p:nvPr/>
        </p:nvCxnSpPr>
        <p:spPr>
          <a:xfrm>
            <a:off x="7678448" y="3590707"/>
            <a:ext cx="491400" cy="47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3" name="Google Shape;803;p41"/>
          <p:cNvSpPr txBox="1"/>
          <p:nvPr/>
        </p:nvSpPr>
        <p:spPr>
          <a:xfrm>
            <a:off x="2901100" y="3512525"/>
            <a:ext cx="161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Ans: O(n </a:t>
            </a:r>
            <a:r>
              <a:rPr lang="en" sz="1300">
                <a:solidFill>
                  <a:srgbClr val="FF0000"/>
                </a:solidFill>
              </a:rPr>
              <a:t>logn</a:t>
            </a:r>
            <a:r>
              <a:rPr lang="en" sz="1300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70;p1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" name="Google Shape;71;p15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What is a Tree?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41325" y="923325"/>
            <a:ext cx="8642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Definition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tree is a </a:t>
            </a:r>
            <a:r>
              <a:rPr lang="en">
                <a:solidFill>
                  <a:schemeClr val="accent1"/>
                </a:solidFill>
              </a:rPr>
              <a:t>hierarchical data structure (</a:t>
            </a:r>
            <a:r>
              <a:rPr lang="en" u="sng">
                <a:solidFill>
                  <a:schemeClr val="accent1"/>
                </a:solidFill>
              </a:rPr>
              <a:t>non-linear</a:t>
            </a:r>
            <a:r>
              <a:rPr lang="en">
                <a:solidFill>
                  <a:schemeClr val="accent1"/>
                </a:solidFill>
              </a:rPr>
              <a:t>)</a:t>
            </a:r>
            <a:r>
              <a:rPr lang="en"/>
              <a:t> consisting of nodes.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1744600" y="2996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925825" y="3613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1744600" y="3613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402150" y="4175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1175725" y="4175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2666825" y="3613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1826650" y="4175756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2100700" y="4771456"/>
            <a:ext cx="4914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10</a:t>
            </a:r>
            <a:endParaRPr sz="1000"/>
          </a:p>
        </p:txBody>
      </p:sp>
      <p:sp>
        <p:nvSpPr>
          <p:cNvPr id="81" name="Google Shape;81;p15"/>
          <p:cNvSpPr/>
          <p:nvPr/>
        </p:nvSpPr>
        <p:spPr>
          <a:xfrm>
            <a:off x="2549800" y="4141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</a:t>
            </a: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3235425" y="4141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</a:t>
            </a:r>
            <a:endParaRPr/>
          </a:p>
        </p:txBody>
      </p:sp>
      <p:cxnSp>
        <p:nvCxnSpPr>
          <p:cNvPr id="83" name="Google Shape;83;p15"/>
          <p:cNvCxnSpPr>
            <a:stCxn id="73" idx="3"/>
            <a:endCxn id="74" idx="7"/>
          </p:cNvCxnSpPr>
          <p:nvPr/>
        </p:nvCxnSpPr>
        <p:spPr>
          <a:xfrm flipH="1">
            <a:off x="1218173" y="3215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" name="Google Shape;84;p15"/>
          <p:cNvCxnSpPr>
            <a:stCxn id="73" idx="4"/>
            <a:endCxn id="75" idx="0"/>
          </p:cNvCxnSpPr>
          <p:nvPr/>
        </p:nvCxnSpPr>
        <p:spPr>
          <a:xfrm>
            <a:off x="1915900" y="3253156"/>
            <a:ext cx="6900" cy="36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" name="Google Shape;85;p15"/>
          <p:cNvCxnSpPr>
            <a:stCxn id="73" idx="5"/>
            <a:endCxn id="78" idx="1"/>
          </p:cNvCxnSpPr>
          <p:nvPr/>
        </p:nvCxnSpPr>
        <p:spPr>
          <a:xfrm>
            <a:off x="2037027" y="3215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" name="Google Shape;86;p15"/>
          <p:cNvCxnSpPr>
            <a:stCxn id="74" idx="3"/>
            <a:endCxn id="76" idx="0"/>
          </p:cNvCxnSpPr>
          <p:nvPr/>
        </p:nvCxnSpPr>
        <p:spPr>
          <a:xfrm flipH="1">
            <a:off x="573398" y="3833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" name="Google Shape;87;p15"/>
          <p:cNvCxnSpPr>
            <a:stCxn id="74" idx="5"/>
            <a:endCxn id="77" idx="0"/>
          </p:cNvCxnSpPr>
          <p:nvPr/>
        </p:nvCxnSpPr>
        <p:spPr>
          <a:xfrm>
            <a:off x="1218252" y="3833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" name="Google Shape;88;p15"/>
          <p:cNvCxnSpPr>
            <a:stCxn id="75" idx="4"/>
            <a:endCxn id="79" idx="0"/>
          </p:cNvCxnSpPr>
          <p:nvPr/>
        </p:nvCxnSpPr>
        <p:spPr>
          <a:xfrm>
            <a:off x="1922650" y="3870631"/>
            <a:ext cx="82200" cy="305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9" name="Google Shape;89;p15"/>
          <p:cNvCxnSpPr>
            <a:stCxn id="79" idx="4"/>
            <a:endCxn id="80" idx="0"/>
          </p:cNvCxnSpPr>
          <p:nvPr/>
        </p:nvCxnSpPr>
        <p:spPr>
          <a:xfrm>
            <a:off x="2004700" y="4432556"/>
            <a:ext cx="341700" cy="3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0" name="Google Shape;90;p15"/>
          <p:cNvCxnSpPr>
            <a:stCxn id="78" idx="4"/>
            <a:endCxn id="81" idx="0"/>
          </p:cNvCxnSpPr>
          <p:nvPr/>
        </p:nvCxnSpPr>
        <p:spPr>
          <a:xfrm flipH="1">
            <a:off x="2720975" y="38706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" name="Google Shape;91;p15"/>
          <p:cNvCxnSpPr>
            <a:stCxn id="78" idx="5"/>
            <a:endCxn id="82" idx="1"/>
          </p:cNvCxnSpPr>
          <p:nvPr/>
        </p:nvCxnSpPr>
        <p:spPr>
          <a:xfrm>
            <a:off x="2970775" y="38330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" name="Google Shape;92;p15"/>
          <p:cNvCxnSpPr>
            <a:endCxn id="73" idx="6"/>
          </p:cNvCxnSpPr>
          <p:nvPr/>
        </p:nvCxnSpPr>
        <p:spPr>
          <a:xfrm flipH="1">
            <a:off x="2087200" y="3115156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3" name="Google Shape;93;p15"/>
          <p:cNvSpPr txBox="1"/>
          <p:nvPr/>
        </p:nvSpPr>
        <p:spPr>
          <a:xfrm>
            <a:off x="2961175" y="2936204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48486" y="1740670"/>
            <a:ext cx="647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The top node is called the </a:t>
            </a:r>
            <a:r>
              <a:rPr lang="en" u="sng">
                <a:solidFill>
                  <a:schemeClr val="accent1"/>
                </a:solidFill>
              </a:rPr>
              <a:t>root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48177" y="2121670"/>
            <a:ext cx="647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Nodes can have </a:t>
            </a:r>
            <a:r>
              <a:rPr lang="en">
                <a:solidFill>
                  <a:schemeClr val="accent1"/>
                </a:solidFill>
              </a:rPr>
              <a:t>child nodes</a:t>
            </a:r>
            <a:r>
              <a:rPr lang="en">
                <a:solidFill>
                  <a:schemeClr val="dk1"/>
                </a:solidFill>
              </a:rPr>
              <a:t> connected via </a:t>
            </a:r>
            <a:r>
              <a:rPr lang="en">
                <a:solidFill>
                  <a:schemeClr val="accent1"/>
                </a:solidFill>
              </a:rPr>
              <a:t>edges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96" name="Google Shape;96;p15"/>
          <p:cNvCxnSpPr/>
          <p:nvPr/>
        </p:nvCxnSpPr>
        <p:spPr>
          <a:xfrm flipH="1">
            <a:off x="3162775" y="3920056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7" name="Google Shape;97;p15"/>
          <p:cNvSpPr txBox="1"/>
          <p:nvPr/>
        </p:nvSpPr>
        <p:spPr>
          <a:xfrm>
            <a:off x="4018675" y="3734776"/>
            <a:ext cx="855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Edge</a:t>
            </a:r>
            <a:endParaRPr sz="1100">
              <a:solidFill>
                <a:srgbClr val="FF0000"/>
              </a:solidFill>
            </a:endParaRPr>
          </a:p>
        </p:txBody>
      </p:sp>
      <p:cxnSp>
        <p:nvCxnSpPr>
          <p:cNvPr id="98" name="Google Shape;98;p15"/>
          <p:cNvCxnSpPr/>
          <p:nvPr/>
        </p:nvCxnSpPr>
        <p:spPr>
          <a:xfrm rot="10800000">
            <a:off x="3578000" y="4274550"/>
            <a:ext cx="466200" cy="2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9" name="Google Shape;99;p15"/>
          <p:cNvSpPr txBox="1"/>
          <p:nvPr/>
        </p:nvSpPr>
        <p:spPr>
          <a:xfrm>
            <a:off x="3947710" y="4092439"/>
            <a:ext cx="1096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Child(4)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4909300" y="2859825"/>
            <a:ext cx="4031100" cy="11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u="sng">
                <a:solidFill>
                  <a:schemeClr val="accent1"/>
                </a:solidFill>
              </a:rPr>
              <a:t>Characteristics</a:t>
            </a:r>
            <a:endParaRPr b="1" u="sng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Each child has exactly one parent.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No cycles</a:t>
            </a:r>
            <a:r>
              <a:rPr lang="en">
                <a:solidFill>
                  <a:schemeClr val="dk2"/>
                </a:solidFill>
              </a:rPr>
              <a:t> are present.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Google Shape;80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9" name="Google Shape;809;p4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0" name="Google Shape;810;p42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Construction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811" name="Google Shape;811;p42"/>
          <p:cNvSpPr/>
          <p:nvPr/>
        </p:nvSpPr>
        <p:spPr>
          <a:xfrm>
            <a:off x="493526" y="3014400"/>
            <a:ext cx="2056428" cy="89802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What is the worst time complexity for BST construction?</a:t>
            </a:r>
            <a:endParaRPr sz="1100"/>
          </a:p>
        </p:txBody>
      </p:sp>
      <p:sp>
        <p:nvSpPr>
          <p:cNvPr id="812" name="Google Shape;812;p42"/>
          <p:cNvSpPr txBox="1"/>
          <p:nvPr/>
        </p:nvSpPr>
        <p:spPr>
          <a:xfrm>
            <a:off x="54825" y="958325"/>
            <a:ext cx="55797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1.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node is NULL: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Create a new node with key and return it.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2.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key &lt; node.data: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node.left =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Insert(node.left,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3.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if key &gt; node.data: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      node.right = </a:t>
            </a:r>
            <a:r>
              <a:rPr b="1" lang="en" sz="1300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Insert(node.right, key)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4. </a:t>
            </a:r>
            <a:r>
              <a:rPr b="1" lang="en" sz="1300">
                <a:solidFill>
                  <a:schemeClr val="accent1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lang="en" sz="1300">
                <a:latin typeface="Courier New"/>
                <a:ea typeface="Courier New"/>
                <a:cs typeface="Courier New"/>
                <a:sym typeface="Courier New"/>
              </a:rPr>
              <a:t> node.</a:t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13" name="Google Shape;813;p42"/>
          <p:cNvSpPr txBox="1"/>
          <p:nvPr/>
        </p:nvSpPr>
        <p:spPr>
          <a:xfrm>
            <a:off x="5723550" y="1107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arr = [ 3, 5, 7, 10, 12, 15, 18]</a:t>
            </a:r>
            <a:endParaRPr/>
          </a:p>
        </p:txBody>
      </p:sp>
      <p:sp>
        <p:nvSpPr>
          <p:cNvPr id="814" name="Google Shape;814;p42"/>
          <p:cNvSpPr/>
          <p:nvPr/>
        </p:nvSpPr>
        <p:spPr>
          <a:xfrm>
            <a:off x="7409800" y="3539075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815" name="Google Shape;815;p42"/>
          <p:cNvSpPr/>
          <p:nvPr/>
        </p:nvSpPr>
        <p:spPr>
          <a:xfrm>
            <a:off x="6854500" y="2304450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cxnSp>
        <p:nvCxnSpPr>
          <p:cNvPr id="816" name="Google Shape;816;p42"/>
          <p:cNvCxnSpPr>
            <a:stCxn id="817" idx="4"/>
            <a:endCxn id="815" idx="0"/>
          </p:cNvCxnSpPr>
          <p:nvPr/>
        </p:nvCxnSpPr>
        <p:spPr>
          <a:xfrm>
            <a:off x="6923511" y="1956841"/>
            <a:ext cx="208500" cy="34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8" name="Google Shape;818;p42"/>
          <p:cNvSpPr/>
          <p:nvPr/>
        </p:nvSpPr>
        <p:spPr>
          <a:xfrm>
            <a:off x="8088350" y="453303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</a:t>
            </a:r>
            <a:endParaRPr/>
          </a:p>
        </p:txBody>
      </p:sp>
      <p:cxnSp>
        <p:nvCxnSpPr>
          <p:cNvPr id="819" name="Google Shape;819;p42"/>
          <p:cNvCxnSpPr>
            <a:stCxn id="814" idx="0"/>
            <a:endCxn id="820" idx="4"/>
          </p:cNvCxnSpPr>
          <p:nvPr/>
        </p:nvCxnSpPr>
        <p:spPr>
          <a:xfrm rot="10800000">
            <a:off x="7371250" y="3164975"/>
            <a:ext cx="316200" cy="37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7" name="Google Shape;817;p42"/>
          <p:cNvSpPr/>
          <p:nvPr/>
        </p:nvSpPr>
        <p:spPr>
          <a:xfrm>
            <a:off x="6645861" y="1689541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820" name="Google Shape;820;p42"/>
          <p:cNvSpPr/>
          <p:nvPr/>
        </p:nvSpPr>
        <p:spPr>
          <a:xfrm>
            <a:off x="7093623" y="2897807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821" name="Google Shape;821;p42"/>
          <p:cNvCxnSpPr/>
          <p:nvPr/>
        </p:nvCxnSpPr>
        <p:spPr>
          <a:xfrm>
            <a:off x="7201148" y="2571757"/>
            <a:ext cx="183000" cy="34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2" name="Google Shape;822;p42"/>
          <p:cNvSpPr/>
          <p:nvPr/>
        </p:nvSpPr>
        <p:spPr>
          <a:xfrm>
            <a:off x="7741361" y="4106691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</a:t>
            </a:r>
            <a:endParaRPr/>
          </a:p>
        </p:txBody>
      </p:sp>
      <p:cxnSp>
        <p:nvCxnSpPr>
          <p:cNvPr id="823" name="Google Shape;823;p42"/>
          <p:cNvCxnSpPr>
            <a:stCxn id="814" idx="4"/>
            <a:endCxn id="822" idx="0"/>
          </p:cNvCxnSpPr>
          <p:nvPr/>
        </p:nvCxnSpPr>
        <p:spPr>
          <a:xfrm>
            <a:off x="7687450" y="3806375"/>
            <a:ext cx="331500" cy="30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4" name="Google Shape;824;p42"/>
          <p:cNvSpPr/>
          <p:nvPr/>
        </p:nvSpPr>
        <p:spPr>
          <a:xfrm>
            <a:off x="8534248" y="484013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cxnSp>
        <p:nvCxnSpPr>
          <p:cNvPr id="825" name="Google Shape;825;p42"/>
          <p:cNvCxnSpPr>
            <a:stCxn id="822" idx="5"/>
            <a:endCxn id="818" idx="0"/>
          </p:cNvCxnSpPr>
          <p:nvPr/>
        </p:nvCxnSpPr>
        <p:spPr>
          <a:xfrm>
            <a:off x="8215339" y="4334846"/>
            <a:ext cx="150600" cy="19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6" name="Google Shape;826;p42"/>
          <p:cNvCxnSpPr>
            <a:endCxn id="824" idx="0"/>
          </p:cNvCxnSpPr>
          <p:nvPr/>
        </p:nvCxnSpPr>
        <p:spPr>
          <a:xfrm>
            <a:off x="8562298" y="4761232"/>
            <a:ext cx="249600" cy="7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7" name="Google Shape;827;p42"/>
          <p:cNvSpPr txBox="1"/>
          <p:nvPr/>
        </p:nvSpPr>
        <p:spPr>
          <a:xfrm>
            <a:off x="281025" y="4503450"/>
            <a:ext cx="67722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Note: </a:t>
            </a:r>
            <a:r>
              <a:rPr lang="en" sz="1300" u="sng">
                <a:solidFill>
                  <a:schemeClr val="dk1"/>
                </a:solidFill>
              </a:rPr>
              <a:t>Worst time complexity</a:t>
            </a:r>
            <a:r>
              <a:rPr lang="en" sz="1300">
                <a:solidFill>
                  <a:schemeClr val="dk1"/>
                </a:solidFill>
              </a:rPr>
              <a:t> of searching an element </a:t>
            </a:r>
            <a:r>
              <a:rPr lang="en" sz="1300" u="sng">
                <a:solidFill>
                  <a:schemeClr val="dk1"/>
                </a:solidFill>
              </a:rPr>
              <a:t>in BST is O(n).</a:t>
            </a:r>
            <a:endParaRPr sz="1300" u="sng">
              <a:solidFill>
                <a:schemeClr val="dk1"/>
              </a:solidFill>
            </a:endParaRPr>
          </a:p>
        </p:txBody>
      </p:sp>
      <p:sp>
        <p:nvSpPr>
          <p:cNvPr id="828" name="Google Shape;828;p42"/>
          <p:cNvSpPr txBox="1"/>
          <p:nvPr/>
        </p:nvSpPr>
        <p:spPr>
          <a:xfrm>
            <a:off x="899575" y="3988063"/>
            <a:ext cx="1040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Ans: O(n</a:t>
            </a:r>
            <a:r>
              <a:rPr baseline="30000" lang="en" sz="1300">
                <a:solidFill>
                  <a:srgbClr val="FF0000"/>
                </a:solidFill>
              </a:rPr>
              <a:t>2</a:t>
            </a:r>
            <a:r>
              <a:rPr lang="en" sz="1300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29" name="Google Shape;829;p42"/>
          <p:cNvSpPr txBox="1"/>
          <p:nvPr/>
        </p:nvSpPr>
        <p:spPr>
          <a:xfrm>
            <a:off x="7485175" y="1618150"/>
            <a:ext cx="1391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Right skewed BST</a:t>
            </a:r>
            <a:endParaRPr sz="1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5" name="Google Shape;835;p4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6" name="Google Shape;836;p43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Construction (Balanced)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837" name="Google Shape;837;p43"/>
          <p:cNvSpPr txBox="1"/>
          <p:nvPr/>
        </p:nvSpPr>
        <p:spPr>
          <a:xfrm>
            <a:off x="219325" y="10322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arr = [ 3, 5, 7, 10, 12, 15, 18]</a:t>
            </a:r>
            <a:endParaRPr/>
          </a:p>
        </p:txBody>
      </p:sp>
      <p:sp>
        <p:nvSpPr>
          <p:cNvPr id="838" name="Google Shape;838;p43"/>
          <p:cNvSpPr/>
          <p:nvPr/>
        </p:nvSpPr>
        <p:spPr>
          <a:xfrm>
            <a:off x="1103600" y="3456825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839" name="Google Shape;839;p43"/>
          <p:cNvSpPr/>
          <p:nvPr/>
        </p:nvSpPr>
        <p:spPr>
          <a:xfrm>
            <a:off x="548300" y="2222200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cxnSp>
        <p:nvCxnSpPr>
          <p:cNvPr id="840" name="Google Shape;840;p43"/>
          <p:cNvCxnSpPr>
            <a:stCxn id="841" idx="4"/>
            <a:endCxn id="839" idx="0"/>
          </p:cNvCxnSpPr>
          <p:nvPr/>
        </p:nvCxnSpPr>
        <p:spPr>
          <a:xfrm>
            <a:off x="617311" y="1874591"/>
            <a:ext cx="208500" cy="34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2" name="Google Shape;842;p43"/>
          <p:cNvSpPr/>
          <p:nvPr/>
        </p:nvSpPr>
        <p:spPr>
          <a:xfrm>
            <a:off x="1782150" y="445078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</a:t>
            </a:r>
            <a:endParaRPr/>
          </a:p>
        </p:txBody>
      </p:sp>
      <p:cxnSp>
        <p:nvCxnSpPr>
          <p:cNvPr id="843" name="Google Shape;843;p43"/>
          <p:cNvCxnSpPr>
            <a:stCxn id="838" idx="0"/>
            <a:endCxn id="844" idx="4"/>
          </p:cNvCxnSpPr>
          <p:nvPr/>
        </p:nvCxnSpPr>
        <p:spPr>
          <a:xfrm rot="10800000">
            <a:off x="1065050" y="3082725"/>
            <a:ext cx="316200" cy="37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1" name="Google Shape;841;p43"/>
          <p:cNvSpPr/>
          <p:nvPr/>
        </p:nvSpPr>
        <p:spPr>
          <a:xfrm>
            <a:off x="339661" y="1607291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844" name="Google Shape;844;p43"/>
          <p:cNvSpPr/>
          <p:nvPr/>
        </p:nvSpPr>
        <p:spPr>
          <a:xfrm>
            <a:off x="787423" y="2815557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845" name="Google Shape;845;p43"/>
          <p:cNvCxnSpPr/>
          <p:nvPr/>
        </p:nvCxnSpPr>
        <p:spPr>
          <a:xfrm>
            <a:off x="894948" y="2489507"/>
            <a:ext cx="183000" cy="34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6" name="Google Shape;846;p43"/>
          <p:cNvSpPr/>
          <p:nvPr/>
        </p:nvSpPr>
        <p:spPr>
          <a:xfrm>
            <a:off x="1435161" y="4024441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</a:t>
            </a:r>
            <a:endParaRPr/>
          </a:p>
        </p:txBody>
      </p:sp>
      <p:cxnSp>
        <p:nvCxnSpPr>
          <p:cNvPr id="847" name="Google Shape;847;p43"/>
          <p:cNvCxnSpPr>
            <a:stCxn id="838" idx="4"/>
            <a:endCxn id="846" idx="0"/>
          </p:cNvCxnSpPr>
          <p:nvPr/>
        </p:nvCxnSpPr>
        <p:spPr>
          <a:xfrm>
            <a:off x="1381250" y="3724125"/>
            <a:ext cx="331500" cy="30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8" name="Google Shape;848;p43"/>
          <p:cNvSpPr/>
          <p:nvPr/>
        </p:nvSpPr>
        <p:spPr>
          <a:xfrm>
            <a:off x="2228048" y="475788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cxnSp>
        <p:nvCxnSpPr>
          <p:cNvPr id="849" name="Google Shape;849;p43"/>
          <p:cNvCxnSpPr>
            <a:stCxn id="846" idx="5"/>
            <a:endCxn id="842" idx="0"/>
          </p:cNvCxnSpPr>
          <p:nvPr/>
        </p:nvCxnSpPr>
        <p:spPr>
          <a:xfrm>
            <a:off x="1909139" y="4252596"/>
            <a:ext cx="150600" cy="19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0" name="Google Shape;850;p43"/>
          <p:cNvCxnSpPr>
            <a:endCxn id="848" idx="0"/>
          </p:cNvCxnSpPr>
          <p:nvPr/>
        </p:nvCxnSpPr>
        <p:spPr>
          <a:xfrm>
            <a:off x="2256098" y="4678982"/>
            <a:ext cx="249600" cy="7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1" name="Google Shape;851;p43"/>
          <p:cNvSpPr txBox="1"/>
          <p:nvPr/>
        </p:nvSpPr>
        <p:spPr>
          <a:xfrm>
            <a:off x="3219325" y="4592075"/>
            <a:ext cx="57744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Note: </a:t>
            </a:r>
            <a:r>
              <a:rPr lang="en" sz="1300" u="sng">
                <a:solidFill>
                  <a:schemeClr val="dk1"/>
                </a:solidFill>
              </a:rPr>
              <a:t>Worst time complexity</a:t>
            </a:r>
            <a:r>
              <a:rPr lang="en" sz="1300">
                <a:solidFill>
                  <a:schemeClr val="dk1"/>
                </a:solidFill>
              </a:rPr>
              <a:t> of searching an element </a:t>
            </a:r>
            <a:r>
              <a:rPr lang="en" sz="1300" u="sng">
                <a:solidFill>
                  <a:schemeClr val="dk1"/>
                </a:solidFill>
              </a:rPr>
              <a:t>in BST is O(n).</a:t>
            </a:r>
            <a:endParaRPr sz="1300" u="sng">
              <a:solidFill>
                <a:schemeClr val="dk1"/>
              </a:solidFill>
            </a:endParaRPr>
          </a:p>
        </p:txBody>
      </p:sp>
      <p:sp>
        <p:nvSpPr>
          <p:cNvPr id="852" name="Google Shape;852;p43"/>
          <p:cNvSpPr txBox="1"/>
          <p:nvPr/>
        </p:nvSpPr>
        <p:spPr>
          <a:xfrm>
            <a:off x="97100" y="4391963"/>
            <a:ext cx="1040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</a:rPr>
              <a:t>O(n</a:t>
            </a:r>
            <a:r>
              <a:rPr baseline="30000" lang="en" sz="1300">
                <a:solidFill>
                  <a:srgbClr val="FF0000"/>
                </a:solidFill>
              </a:rPr>
              <a:t>2</a:t>
            </a:r>
            <a:r>
              <a:rPr lang="en" sz="1300">
                <a:solidFill>
                  <a:srgbClr val="FF0000"/>
                </a:solidFill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53" name="Google Shape;853;p43"/>
          <p:cNvSpPr txBox="1"/>
          <p:nvPr/>
        </p:nvSpPr>
        <p:spPr>
          <a:xfrm>
            <a:off x="83850" y="4050050"/>
            <a:ext cx="1391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Right skewed BST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854" name="Google Shape;854;p43"/>
          <p:cNvSpPr/>
          <p:nvPr/>
        </p:nvSpPr>
        <p:spPr>
          <a:xfrm>
            <a:off x="4905850" y="2019775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855" name="Google Shape;855;p43"/>
          <p:cNvSpPr/>
          <p:nvPr/>
        </p:nvSpPr>
        <p:spPr>
          <a:xfrm>
            <a:off x="3962400" y="2711025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cxnSp>
        <p:nvCxnSpPr>
          <p:cNvPr id="856" name="Google Shape;856;p43"/>
          <p:cNvCxnSpPr>
            <a:stCxn id="854" idx="3"/>
            <a:endCxn id="855" idx="0"/>
          </p:cNvCxnSpPr>
          <p:nvPr/>
        </p:nvCxnSpPr>
        <p:spPr>
          <a:xfrm flipH="1">
            <a:off x="4240172" y="2247930"/>
            <a:ext cx="747000" cy="46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7" name="Google Shape;857;p43"/>
          <p:cNvSpPr/>
          <p:nvPr/>
        </p:nvSpPr>
        <p:spPr>
          <a:xfrm>
            <a:off x="5833425" y="271103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</a:t>
            </a:r>
            <a:endParaRPr/>
          </a:p>
        </p:txBody>
      </p:sp>
      <p:cxnSp>
        <p:nvCxnSpPr>
          <p:cNvPr id="858" name="Google Shape;858;p43"/>
          <p:cNvCxnSpPr>
            <a:stCxn id="854" idx="5"/>
            <a:endCxn id="857" idx="0"/>
          </p:cNvCxnSpPr>
          <p:nvPr/>
        </p:nvCxnSpPr>
        <p:spPr>
          <a:xfrm>
            <a:off x="5379828" y="2247930"/>
            <a:ext cx="731100" cy="46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9" name="Google Shape;859;p43"/>
          <p:cNvSpPr/>
          <p:nvPr/>
        </p:nvSpPr>
        <p:spPr>
          <a:xfrm>
            <a:off x="4502848" y="345683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860" name="Google Shape;860;p43"/>
          <p:cNvCxnSpPr>
            <a:endCxn id="859" idx="0"/>
          </p:cNvCxnSpPr>
          <p:nvPr/>
        </p:nvCxnSpPr>
        <p:spPr>
          <a:xfrm>
            <a:off x="4289098" y="2978332"/>
            <a:ext cx="491400" cy="47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1" name="Google Shape;861;p43"/>
          <p:cNvSpPr/>
          <p:nvPr/>
        </p:nvSpPr>
        <p:spPr>
          <a:xfrm>
            <a:off x="5328786" y="3456816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</a:t>
            </a:r>
            <a:endParaRPr/>
          </a:p>
        </p:txBody>
      </p:sp>
      <p:cxnSp>
        <p:nvCxnSpPr>
          <p:cNvPr id="862" name="Google Shape;862;p43"/>
          <p:cNvCxnSpPr>
            <a:stCxn id="857" idx="4"/>
            <a:endCxn id="861" idx="0"/>
          </p:cNvCxnSpPr>
          <p:nvPr/>
        </p:nvCxnSpPr>
        <p:spPr>
          <a:xfrm flipH="1">
            <a:off x="5606475" y="2978332"/>
            <a:ext cx="504600" cy="47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3" name="Google Shape;863;p43"/>
          <p:cNvSpPr/>
          <p:nvPr/>
        </p:nvSpPr>
        <p:spPr>
          <a:xfrm>
            <a:off x="6368448" y="3456832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cxnSp>
        <p:nvCxnSpPr>
          <p:cNvPr id="864" name="Google Shape;864;p43"/>
          <p:cNvCxnSpPr>
            <a:endCxn id="863" idx="0"/>
          </p:cNvCxnSpPr>
          <p:nvPr/>
        </p:nvCxnSpPr>
        <p:spPr>
          <a:xfrm>
            <a:off x="6154698" y="2978332"/>
            <a:ext cx="491400" cy="47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5" name="Google Shape;865;p43"/>
          <p:cNvSpPr/>
          <p:nvPr/>
        </p:nvSpPr>
        <p:spPr>
          <a:xfrm>
            <a:off x="3325786" y="3421059"/>
            <a:ext cx="555300" cy="267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866" name="Google Shape;866;p43"/>
          <p:cNvCxnSpPr>
            <a:endCxn id="865" idx="0"/>
          </p:cNvCxnSpPr>
          <p:nvPr/>
        </p:nvCxnSpPr>
        <p:spPr>
          <a:xfrm flipH="1">
            <a:off x="3603436" y="2957859"/>
            <a:ext cx="542400" cy="46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7" name="Google Shape;867;p43"/>
          <p:cNvSpPr/>
          <p:nvPr/>
        </p:nvSpPr>
        <p:spPr>
          <a:xfrm>
            <a:off x="1620025" y="2922038"/>
            <a:ext cx="905400" cy="267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69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68" name="Google Shape;868;p43"/>
          <p:cNvSpPr txBox="1"/>
          <p:nvPr/>
        </p:nvSpPr>
        <p:spPr>
          <a:xfrm>
            <a:off x="4609925" y="3988750"/>
            <a:ext cx="1391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Balanced</a:t>
            </a:r>
            <a:r>
              <a:rPr lang="en" sz="1000">
                <a:solidFill>
                  <a:srgbClr val="FF0000"/>
                </a:solidFill>
              </a:rPr>
              <a:t> BST</a:t>
            </a:r>
            <a:endParaRPr sz="1000">
              <a:solidFill>
                <a:srgbClr val="FF0000"/>
              </a:solidFill>
            </a:endParaRPr>
          </a:p>
        </p:txBody>
      </p:sp>
      <p:pic>
        <p:nvPicPr>
          <p:cNvPr id="869" name="Google Shape;86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8100" y="941676"/>
            <a:ext cx="2540460" cy="176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Google Shape;87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5" name="Google Shape;875;p4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6" name="Google Shape;876;p44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Questions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877" name="Google Shape;877;p44"/>
          <p:cNvSpPr txBox="1"/>
          <p:nvPr/>
        </p:nvSpPr>
        <p:spPr>
          <a:xfrm>
            <a:off x="267325" y="1206400"/>
            <a:ext cx="6772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Worst</a:t>
            </a:r>
            <a:r>
              <a:rPr lang="en" sz="1300">
                <a:solidFill>
                  <a:schemeClr val="dk1"/>
                </a:solidFill>
              </a:rPr>
              <a:t> time complexity to find the minimum element in a right skewed BST?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878" name="Google Shape;878;p44"/>
          <p:cNvSpPr txBox="1"/>
          <p:nvPr/>
        </p:nvSpPr>
        <p:spPr>
          <a:xfrm>
            <a:off x="296375" y="2098650"/>
            <a:ext cx="67722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2.	</a:t>
            </a:r>
            <a:r>
              <a:rPr lang="en" sz="1300">
                <a:solidFill>
                  <a:schemeClr val="dk1"/>
                </a:solidFill>
              </a:rPr>
              <a:t>Worst time complexity to find the minimum element in a left skewed BST? </a:t>
            </a:r>
            <a:endParaRPr sz="1300" u="sng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Google Shape;88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4" name="Google Shape;884;p4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85" name="Google Shape;885;p45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BST: Self Study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886" name="Google Shape;886;p45"/>
          <p:cNvSpPr txBox="1"/>
          <p:nvPr/>
        </p:nvSpPr>
        <p:spPr>
          <a:xfrm>
            <a:off x="267325" y="1206400"/>
            <a:ext cx="67722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Delete an element from a </a:t>
            </a:r>
            <a:r>
              <a:rPr lang="en" sz="1300">
                <a:solidFill>
                  <a:schemeClr val="dk1"/>
                </a:solidFill>
              </a:rPr>
              <a:t>BST. </a:t>
            </a:r>
            <a:endParaRPr sz="1300" u="sng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" name="Google Shape;107;p16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 Terminologies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1439800" y="1853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621025" y="2470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10" name="Google Shape;110;p16"/>
          <p:cNvSpPr/>
          <p:nvPr/>
        </p:nvSpPr>
        <p:spPr>
          <a:xfrm>
            <a:off x="1439800" y="2470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97350" y="3032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112" name="Google Shape;112;p16"/>
          <p:cNvSpPr/>
          <p:nvPr/>
        </p:nvSpPr>
        <p:spPr>
          <a:xfrm>
            <a:off x="870925" y="3032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113" name="Google Shape;113;p16"/>
          <p:cNvSpPr/>
          <p:nvPr/>
        </p:nvSpPr>
        <p:spPr>
          <a:xfrm>
            <a:off x="2362025" y="2470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1521850" y="3032756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1795900" y="3628456"/>
            <a:ext cx="4914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10</a:t>
            </a:r>
            <a:endParaRPr sz="1000"/>
          </a:p>
        </p:txBody>
      </p:sp>
      <p:sp>
        <p:nvSpPr>
          <p:cNvPr id="116" name="Google Shape;116;p16"/>
          <p:cNvSpPr/>
          <p:nvPr/>
        </p:nvSpPr>
        <p:spPr>
          <a:xfrm>
            <a:off x="2245000" y="2998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</a:t>
            </a:r>
            <a:endParaRPr/>
          </a:p>
        </p:txBody>
      </p:sp>
      <p:sp>
        <p:nvSpPr>
          <p:cNvPr id="117" name="Google Shape;117;p16"/>
          <p:cNvSpPr/>
          <p:nvPr/>
        </p:nvSpPr>
        <p:spPr>
          <a:xfrm>
            <a:off x="2930625" y="2998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</a:t>
            </a:r>
            <a:endParaRPr/>
          </a:p>
        </p:txBody>
      </p:sp>
      <p:cxnSp>
        <p:nvCxnSpPr>
          <p:cNvPr id="118" name="Google Shape;118;p16"/>
          <p:cNvCxnSpPr>
            <a:stCxn id="108" idx="3"/>
            <a:endCxn id="109" idx="7"/>
          </p:cNvCxnSpPr>
          <p:nvPr/>
        </p:nvCxnSpPr>
        <p:spPr>
          <a:xfrm flipH="1">
            <a:off x="913373" y="2072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9" name="Google Shape;119;p16"/>
          <p:cNvCxnSpPr>
            <a:stCxn id="108" idx="4"/>
            <a:endCxn id="110" idx="0"/>
          </p:cNvCxnSpPr>
          <p:nvPr/>
        </p:nvCxnSpPr>
        <p:spPr>
          <a:xfrm>
            <a:off x="1611100" y="2110156"/>
            <a:ext cx="6900" cy="36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0" name="Google Shape;120;p16"/>
          <p:cNvCxnSpPr>
            <a:stCxn id="108" idx="5"/>
            <a:endCxn id="113" idx="1"/>
          </p:cNvCxnSpPr>
          <p:nvPr/>
        </p:nvCxnSpPr>
        <p:spPr>
          <a:xfrm>
            <a:off x="1732227" y="2072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1" name="Google Shape;121;p16"/>
          <p:cNvCxnSpPr>
            <a:stCxn id="109" idx="3"/>
            <a:endCxn id="111" idx="0"/>
          </p:cNvCxnSpPr>
          <p:nvPr/>
        </p:nvCxnSpPr>
        <p:spPr>
          <a:xfrm flipH="1">
            <a:off x="268598" y="2690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" name="Google Shape;122;p16"/>
          <p:cNvCxnSpPr>
            <a:stCxn id="109" idx="5"/>
            <a:endCxn id="112" idx="0"/>
          </p:cNvCxnSpPr>
          <p:nvPr/>
        </p:nvCxnSpPr>
        <p:spPr>
          <a:xfrm>
            <a:off x="913452" y="2690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" name="Google Shape;123;p16"/>
          <p:cNvCxnSpPr>
            <a:stCxn id="110" idx="4"/>
            <a:endCxn id="114" idx="0"/>
          </p:cNvCxnSpPr>
          <p:nvPr/>
        </p:nvCxnSpPr>
        <p:spPr>
          <a:xfrm>
            <a:off x="1617850" y="2727631"/>
            <a:ext cx="82200" cy="305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16"/>
          <p:cNvCxnSpPr>
            <a:stCxn id="114" idx="4"/>
            <a:endCxn id="115" idx="0"/>
          </p:cNvCxnSpPr>
          <p:nvPr/>
        </p:nvCxnSpPr>
        <p:spPr>
          <a:xfrm>
            <a:off x="1699900" y="3289556"/>
            <a:ext cx="341700" cy="3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" name="Google Shape;125;p16"/>
          <p:cNvCxnSpPr>
            <a:stCxn id="113" idx="4"/>
            <a:endCxn id="116" idx="0"/>
          </p:cNvCxnSpPr>
          <p:nvPr/>
        </p:nvCxnSpPr>
        <p:spPr>
          <a:xfrm flipH="1">
            <a:off x="2416175" y="27276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6" name="Google Shape;126;p16"/>
          <p:cNvCxnSpPr>
            <a:stCxn id="113" idx="5"/>
            <a:endCxn id="117" idx="1"/>
          </p:cNvCxnSpPr>
          <p:nvPr/>
        </p:nvCxnSpPr>
        <p:spPr>
          <a:xfrm>
            <a:off x="2665975" y="26900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7" name="Google Shape;127;p16"/>
          <p:cNvCxnSpPr>
            <a:endCxn id="108" idx="6"/>
          </p:cNvCxnSpPr>
          <p:nvPr/>
        </p:nvCxnSpPr>
        <p:spPr>
          <a:xfrm flipH="1">
            <a:off x="1782400" y="1972156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8" name="Google Shape;128;p16"/>
          <p:cNvSpPr txBox="1"/>
          <p:nvPr/>
        </p:nvSpPr>
        <p:spPr>
          <a:xfrm>
            <a:off x="2656375" y="1793204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cxnSp>
        <p:nvCxnSpPr>
          <p:cNvPr id="129" name="Google Shape;129;p16"/>
          <p:cNvCxnSpPr/>
          <p:nvPr/>
        </p:nvCxnSpPr>
        <p:spPr>
          <a:xfrm flipH="1">
            <a:off x="2718125" y="256783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0" name="Google Shape;130;p16"/>
          <p:cNvSpPr txBox="1"/>
          <p:nvPr/>
        </p:nvSpPr>
        <p:spPr>
          <a:xfrm>
            <a:off x="3574025" y="2382950"/>
            <a:ext cx="105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Parent (8,9)</a:t>
            </a:r>
            <a:endParaRPr sz="1100">
              <a:solidFill>
                <a:srgbClr val="FF0000"/>
              </a:solidFill>
            </a:endParaRPr>
          </a:p>
        </p:txBody>
      </p:sp>
      <p:cxnSp>
        <p:nvCxnSpPr>
          <p:cNvPr id="131" name="Google Shape;131;p16"/>
          <p:cNvCxnSpPr/>
          <p:nvPr/>
        </p:nvCxnSpPr>
        <p:spPr>
          <a:xfrm rot="10800000">
            <a:off x="3273200" y="3131550"/>
            <a:ext cx="466200" cy="2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2" name="Google Shape;132;p16"/>
          <p:cNvSpPr txBox="1"/>
          <p:nvPr/>
        </p:nvSpPr>
        <p:spPr>
          <a:xfrm>
            <a:off x="3697760" y="2949439"/>
            <a:ext cx="1096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Child(4)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4909300" y="2021625"/>
            <a:ext cx="4031100" cy="11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Root:</a:t>
            </a:r>
            <a:r>
              <a:rPr lang="en" sz="1200">
                <a:solidFill>
                  <a:schemeClr val="dk1"/>
                </a:solidFill>
              </a:rPr>
              <a:t> The topmost node in a tree.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Edge: </a:t>
            </a:r>
            <a:r>
              <a:rPr lang="en" sz="1200">
                <a:solidFill>
                  <a:schemeClr val="dk1"/>
                </a:solidFill>
              </a:rPr>
              <a:t>Connection between two nodes</a:t>
            </a:r>
            <a:r>
              <a:rPr lang="en" sz="1200">
                <a:solidFill>
                  <a:schemeClr val="accent1"/>
                </a:solidFill>
              </a:rPr>
              <a:t>.</a:t>
            </a:r>
            <a:endParaRPr sz="1200">
              <a:solidFill>
                <a:schemeClr val="accent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Child: </a:t>
            </a:r>
            <a:r>
              <a:rPr lang="en" sz="1200">
                <a:solidFill>
                  <a:schemeClr val="dk1"/>
                </a:solidFill>
              </a:rPr>
              <a:t>A node derived from a parent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4909311" y="2951270"/>
            <a:ext cx="403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Parent</a:t>
            </a:r>
            <a:r>
              <a:rPr lang="en" sz="1200">
                <a:solidFill>
                  <a:schemeClr val="accent1"/>
                </a:solidFill>
              </a:rPr>
              <a:t>: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A node with children.</a:t>
            </a:r>
            <a:endParaRPr sz="1200">
              <a:solidFill>
                <a:schemeClr val="dk1"/>
              </a:solidFill>
            </a:endParaRPr>
          </a:p>
        </p:txBody>
      </p:sp>
      <p:cxnSp>
        <p:nvCxnSpPr>
          <p:cNvPr id="135" name="Google Shape;135;p16"/>
          <p:cNvCxnSpPr/>
          <p:nvPr/>
        </p:nvCxnSpPr>
        <p:spPr>
          <a:xfrm flipH="1">
            <a:off x="2876725" y="287538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6" name="Google Shape;136;p16"/>
          <p:cNvSpPr txBox="1"/>
          <p:nvPr/>
        </p:nvSpPr>
        <p:spPr>
          <a:xfrm>
            <a:off x="3732625" y="2703176"/>
            <a:ext cx="855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Edge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4909311" y="3225295"/>
            <a:ext cx="403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Leaf</a:t>
            </a:r>
            <a:r>
              <a:rPr lang="en" sz="1200">
                <a:solidFill>
                  <a:schemeClr val="accent1"/>
                </a:solidFill>
              </a:rPr>
              <a:t>:</a:t>
            </a:r>
            <a:r>
              <a:rPr lang="en" sz="1200">
                <a:solidFill>
                  <a:schemeClr val="dk1"/>
                </a:solidFill>
              </a:rPr>
              <a:t> </a:t>
            </a:r>
            <a:r>
              <a:rPr lang="en" sz="1200">
                <a:solidFill>
                  <a:schemeClr val="dk1"/>
                </a:solidFill>
              </a:rPr>
              <a:t>A node with no children.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cxnSp>
        <p:nvCxnSpPr>
          <p:cNvPr id="138" name="Google Shape;138;p16"/>
          <p:cNvCxnSpPr/>
          <p:nvPr/>
        </p:nvCxnSpPr>
        <p:spPr>
          <a:xfrm rot="10800000">
            <a:off x="2282600" y="3783077"/>
            <a:ext cx="466200" cy="2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9" name="Google Shape;139;p16"/>
          <p:cNvSpPr txBox="1"/>
          <p:nvPr/>
        </p:nvSpPr>
        <p:spPr>
          <a:xfrm>
            <a:off x="2707160" y="3600966"/>
            <a:ext cx="1096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Leaf</a:t>
            </a:r>
            <a:endParaRPr sz="11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5" name="Google Shape;145;p1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" name="Google Shape;146;p17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Types of Trees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6316600" y="1853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5497825" y="2470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6316600" y="2470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4974150" y="3032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5747725" y="3032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7238825" y="2470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6398650" y="3032756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6672700" y="3628456"/>
            <a:ext cx="4914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10</a:t>
            </a:r>
            <a:endParaRPr sz="1000"/>
          </a:p>
        </p:txBody>
      </p:sp>
      <p:sp>
        <p:nvSpPr>
          <p:cNvPr id="155" name="Google Shape;155;p17"/>
          <p:cNvSpPr/>
          <p:nvPr/>
        </p:nvSpPr>
        <p:spPr>
          <a:xfrm>
            <a:off x="7121800" y="2998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</a:t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7807425" y="2998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</a:t>
            </a:r>
            <a:endParaRPr/>
          </a:p>
        </p:txBody>
      </p:sp>
      <p:cxnSp>
        <p:nvCxnSpPr>
          <p:cNvPr id="157" name="Google Shape;157;p17"/>
          <p:cNvCxnSpPr>
            <a:stCxn id="147" idx="3"/>
            <a:endCxn id="148" idx="7"/>
          </p:cNvCxnSpPr>
          <p:nvPr/>
        </p:nvCxnSpPr>
        <p:spPr>
          <a:xfrm flipH="1">
            <a:off x="5790173" y="2072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8" name="Google Shape;158;p17"/>
          <p:cNvCxnSpPr>
            <a:stCxn id="147" idx="4"/>
            <a:endCxn id="149" idx="0"/>
          </p:cNvCxnSpPr>
          <p:nvPr/>
        </p:nvCxnSpPr>
        <p:spPr>
          <a:xfrm>
            <a:off x="6487900" y="2110156"/>
            <a:ext cx="6900" cy="36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9" name="Google Shape;159;p17"/>
          <p:cNvCxnSpPr>
            <a:stCxn id="147" idx="5"/>
            <a:endCxn id="152" idx="1"/>
          </p:cNvCxnSpPr>
          <p:nvPr/>
        </p:nvCxnSpPr>
        <p:spPr>
          <a:xfrm>
            <a:off x="6609027" y="2072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0" name="Google Shape;160;p17"/>
          <p:cNvCxnSpPr>
            <a:stCxn id="148" idx="3"/>
            <a:endCxn id="150" idx="0"/>
          </p:cNvCxnSpPr>
          <p:nvPr/>
        </p:nvCxnSpPr>
        <p:spPr>
          <a:xfrm flipH="1">
            <a:off x="5145398" y="2690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1" name="Google Shape;161;p17"/>
          <p:cNvCxnSpPr>
            <a:stCxn id="148" idx="5"/>
            <a:endCxn id="151" idx="0"/>
          </p:cNvCxnSpPr>
          <p:nvPr/>
        </p:nvCxnSpPr>
        <p:spPr>
          <a:xfrm>
            <a:off x="5790252" y="2690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2" name="Google Shape;162;p17"/>
          <p:cNvCxnSpPr>
            <a:stCxn id="149" idx="4"/>
            <a:endCxn id="153" idx="0"/>
          </p:cNvCxnSpPr>
          <p:nvPr/>
        </p:nvCxnSpPr>
        <p:spPr>
          <a:xfrm>
            <a:off x="6494650" y="2727631"/>
            <a:ext cx="82200" cy="305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3" name="Google Shape;163;p17"/>
          <p:cNvCxnSpPr>
            <a:stCxn id="153" idx="4"/>
            <a:endCxn id="154" idx="0"/>
          </p:cNvCxnSpPr>
          <p:nvPr/>
        </p:nvCxnSpPr>
        <p:spPr>
          <a:xfrm>
            <a:off x="6576700" y="3289556"/>
            <a:ext cx="341700" cy="33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4" name="Google Shape;164;p17"/>
          <p:cNvCxnSpPr>
            <a:stCxn id="152" idx="4"/>
            <a:endCxn id="155" idx="0"/>
          </p:cNvCxnSpPr>
          <p:nvPr/>
        </p:nvCxnSpPr>
        <p:spPr>
          <a:xfrm flipH="1">
            <a:off x="7292975" y="27276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5" name="Google Shape;165;p17"/>
          <p:cNvCxnSpPr>
            <a:stCxn id="152" idx="5"/>
            <a:endCxn id="156" idx="1"/>
          </p:cNvCxnSpPr>
          <p:nvPr/>
        </p:nvCxnSpPr>
        <p:spPr>
          <a:xfrm>
            <a:off x="7542775" y="26900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6" name="Google Shape;166;p17"/>
          <p:cNvSpPr txBox="1"/>
          <p:nvPr/>
        </p:nvSpPr>
        <p:spPr>
          <a:xfrm>
            <a:off x="185075" y="1295525"/>
            <a:ext cx="4620000" cy="6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u="sng">
                <a:solidFill>
                  <a:schemeClr val="accent1"/>
                </a:solidFill>
              </a:rPr>
              <a:t>Binary Tree</a:t>
            </a:r>
            <a:r>
              <a:rPr lang="en" sz="1300">
                <a:solidFill>
                  <a:schemeClr val="dk2"/>
                </a:solidFill>
              </a:rPr>
              <a:t>: Each node has </a:t>
            </a:r>
            <a:r>
              <a:rPr lang="en" sz="1300">
                <a:solidFill>
                  <a:schemeClr val="accent1"/>
                </a:solidFill>
              </a:rPr>
              <a:t>at most two children</a:t>
            </a:r>
            <a:r>
              <a:rPr lang="en" sz="1300">
                <a:solidFill>
                  <a:schemeClr val="dk2"/>
                </a:solidFill>
              </a:rPr>
              <a:t>. A node can have 0, 1 or 2 childrens.</a:t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67" name="Google Shape;167;p17"/>
          <p:cNvSpPr txBox="1"/>
          <p:nvPr/>
        </p:nvSpPr>
        <p:spPr>
          <a:xfrm>
            <a:off x="5290900" y="4016800"/>
            <a:ext cx="29133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Is this a binary tree?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5290900" y="4518800"/>
            <a:ext cx="25164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No. Node 1 has 3 childs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69" name="Google Shape;169;p17"/>
          <p:cNvSpPr/>
          <p:nvPr/>
        </p:nvSpPr>
        <p:spPr>
          <a:xfrm>
            <a:off x="5305450" y="2316850"/>
            <a:ext cx="2419800" cy="5694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7"/>
          <p:cNvSpPr/>
          <p:nvPr/>
        </p:nvSpPr>
        <p:spPr>
          <a:xfrm>
            <a:off x="2260750" y="2463550"/>
            <a:ext cx="2742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1" name="Google Shape;171;p17"/>
          <p:cNvCxnSpPr/>
          <p:nvPr/>
        </p:nvCxnSpPr>
        <p:spPr>
          <a:xfrm flipH="1">
            <a:off x="2531491" y="258861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2" name="Google Shape;172;p17"/>
          <p:cNvSpPr txBox="1"/>
          <p:nvPr/>
        </p:nvSpPr>
        <p:spPr>
          <a:xfrm>
            <a:off x="3405466" y="2409658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173" name="Google Shape;173;p17"/>
          <p:cNvSpPr/>
          <p:nvPr/>
        </p:nvSpPr>
        <p:spPr>
          <a:xfrm>
            <a:off x="644325" y="3632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Left subtree</a:t>
            </a:r>
            <a:endParaRPr sz="1100"/>
          </a:p>
        </p:txBody>
      </p:sp>
      <p:sp>
        <p:nvSpPr>
          <p:cNvPr id="174" name="Google Shape;174;p17"/>
          <p:cNvSpPr/>
          <p:nvPr/>
        </p:nvSpPr>
        <p:spPr>
          <a:xfrm>
            <a:off x="2647475" y="36329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Right</a:t>
            </a:r>
            <a:r>
              <a:rPr lang="en" sz="1100"/>
              <a:t> subtree</a:t>
            </a:r>
            <a:endParaRPr sz="1100"/>
          </a:p>
        </p:txBody>
      </p:sp>
      <p:cxnSp>
        <p:nvCxnSpPr>
          <p:cNvPr id="175" name="Google Shape;175;p17"/>
          <p:cNvCxnSpPr>
            <a:stCxn id="170" idx="3"/>
            <a:endCxn id="173" idx="0"/>
          </p:cNvCxnSpPr>
          <p:nvPr/>
        </p:nvCxnSpPr>
        <p:spPr>
          <a:xfrm flipH="1">
            <a:off x="1338206" y="2694265"/>
            <a:ext cx="9627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6" name="Google Shape;176;p17"/>
          <p:cNvCxnSpPr>
            <a:stCxn id="170" idx="5"/>
            <a:endCxn id="174" idx="0"/>
          </p:cNvCxnSpPr>
          <p:nvPr/>
        </p:nvCxnSpPr>
        <p:spPr>
          <a:xfrm>
            <a:off x="2494794" y="2694265"/>
            <a:ext cx="8466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1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" name="Google Shape;183;p18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Types of Trees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84" name="Google Shape;184;p18"/>
          <p:cNvSpPr txBox="1"/>
          <p:nvPr/>
        </p:nvSpPr>
        <p:spPr>
          <a:xfrm>
            <a:off x="107200" y="1113275"/>
            <a:ext cx="50382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 u="sng">
                <a:solidFill>
                  <a:schemeClr val="accent1"/>
                </a:solidFill>
              </a:rPr>
              <a:t>Binary Search Tree (BST)</a:t>
            </a:r>
            <a:r>
              <a:rPr lang="en" sz="1300">
                <a:solidFill>
                  <a:schemeClr val="dk2"/>
                </a:solidFill>
              </a:rPr>
              <a:t>: A binary tree where left &lt; root &lt; right.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3784750" y="2234950"/>
            <a:ext cx="274200" cy="270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6" name="Google Shape;186;p18"/>
          <p:cNvCxnSpPr/>
          <p:nvPr/>
        </p:nvCxnSpPr>
        <p:spPr>
          <a:xfrm flipH="1">
            <a:off x="4055491" y="2360011"/>
            <a:ext cx="855900" cy="9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7" name="Google Shape;187;p18"/>
          <p:cNvSpPr txBox="1"/>
          <p:nvPr/>
        </p:nvSpPr>
        <p:spPr>
          <a:xfrm>
            <a:off x="4929466" y="2181058"/>
            <a:ext cx="576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Root</a:t>
            </a:r>
            <a:endParaRPr sz="1100">
              <a:solidFill>
                <a:srgbClr val="FF0000"/>
              </a:solidFill>
            </a:endParaRPr>
          </a:p>
        </p:txBody>
      </p:sp>
      <p:sp>
        <p:nvSpPr>
          <p:cNvPr id="188" name="Google Shape;188;p18"/>
          <p:cNvSpPr/>
          <p:nvPr/>
        </p:nvSpPr>
        <p:spPr>
          <a:xfrm>
            <a:off x="2168325" y="34043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&lt; root</a:t>
            </a:r>
            <a:endParaRPr sz="1100"/>
          </a:p>
        </p:txBody>
      </p:sp>
      <p:sp>
        <p:nvSpPr>
          <p:cNvPr id="189" name="Google Shape;189;p18"/>
          <p:cNvSpPr/>
          <p:nvPr/>
        </p:nvSpPr>
        <p:spPr>
          <a:xfrm>
            <a:off x="4171475" y="3404325"/>
            <a:ext cx="1387800" cy="10008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&gt; root</a:t>
            </a:r>
            <a:endParaRPr sz="1100"/>
          </a:p>
        </p:txBody>
      </p:sp>
      <p:cxnSp>
        <p:nvCxnSpPr>
          <p:cNvPr id="190" name="Google Shape;190;p18"/>
          <p:cNvCxnSpPr>
            <a:stCxn id="185" idx="3"/>
            <a:endCxn id="188" idx="0"/>
          </p:cNvCxnSpPr>
          <p:nvPr/>
        </p:nvCxnSpPr>
        <p:spPr>
          <a:xfrm flipH="1">
            <a:off x="2862206" y="2465665"/>
            <a:ext cx="9627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1" name="Google Shape;191;p18"/>
          <p:cNvCxnSpPr>
            <a:stCxn id="185" idx="5"/>
            <a:endCxn id="189" idx="0"/>
          </p:cNvCxnSpPr>
          <p:nvPr/>
        </p:nvCxnSpPr>
        <p:spPr>
          <a:xfrm>
            <a:off x="4018794" y="2465665"/>
            <a:ext cx="846600" cy="9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" name="Google Shape;197;p1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8" name="Google Shape;198;p19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Types of Trees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6773800" y="10151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200" name="Google Shape;200;p19"/>
          <p:cNvSpPr/>
          <p:nvPr/>
        </p:nvSpPr>
        <p:spPr>
          <a:xfrm>
            <a:off x="5955025" y="16326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01" name="Google Shape;201;p19"/>
          <p:cNvSpPr/>
          <p:nvPr/>
        </p:nvSpPr>
        <p:spPr>
          <a:xfrm>
            <a:off x="5431350" y="21945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202" name="Google Shape;202;p19"/>
          <p:cNvSpPr/>
          <p:nvPr/>
        </p:nvSpPr>
        <p:spPr>
          <a:xfrm>
            <a:off x="6204925" y="21945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>
            <a:off x="7696025" y="16326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204" name="Google Shape;204;p19"/>
          <p:cNvSpPr/>
          <p:nvPr/>
        </p:nvSpPr>
        <p:spPr>
          <a:xfrm>
            <a:off x="7579000" y="21598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205" name="Google Shape;205;p19"/>
          <p:cNvSpPr/>
          <p:nvPr/>
        </p:nvSpPr>
        <p:spPr>
          <a:xfrm>
            <a:off x="8264625" y="21598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206" name="Google Shape;206;p19"/>
          <p:cNvCxnSpPr>
            <a:stCxn id="199" idx="3"/>
            <a:endCxn id="200" idx="7"/>
          </p:cNvCxnSpPr>
          <p:nvPr/>
        </p:nvCxnSpPr>
        <p:spPr>
          <a:xfrm flipH="1">
            <a:off x="6247373" y="12343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7" name="Google Shape;207;p19"/>
          <p:cNvCxnSpPr>
            <a:stCxn id="199" idx="5"/>
            <a:endCxn id="203" idx="1"/>
          </p:cNvCxnSpPr>
          <p:nvPr/>
        </p:nvCxnSpPr>
        <p:spPr>
          <a:xfrm>
            <a:off x="7066227" y="12343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8" name="Google Shape;208;p19"/>
          <p:cNvCxnSpPr>
            <a:stCxn id="200" idx="3"/>
            <a:endCxn id="201" idx="0"/>
          </p:cNvCxnSpPr>
          <p:nvPr/>
        </p:nvCxnSpPr>
        <p:spPr>
          <a:xfrm flipH="1">
            <a:off x="5602598" y="18518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9" name="Google Shape;209;p19"/>
          <p:cNvCxnSpPr>
            <a:stCxn id="200" idx="5"/>
            <a:endCxn id="202" idx="0"/>
          </p:cNvCxnSpPr>
          <p:nvPr/>
        </p:nvCxnSpPr>
        <p:spPr>
          <a:xfrm>
            <a:off x="6247452" y="18518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0" name="Google Shape;210;p19"/>
          <p:cNvCxnSpPr>
            <a:stCxn id="203" idx="4"/>
            <a:endCxn id="204" idx="0"/>
          </p:cNvCxnSpPr>
          <p:nvPr/>
        </p:nvCxnSpPr>
        <p:spPr>
          <a:xfrm flipH="1">
            <a:off x="7750175" y="18894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1" name="Google Shape;211;p19"/>
          <p:cNvCxnSpPr>
            <a:stCxn id="203" idx="5"/>
            <a:endCxn id="205" idx="1"/>
          </p:cNvCxnSpPr>
          <p:nvPr/>
        </p:nvCxnSpPr>
        <p:spPr>
          <a:xfrm>
            <a:off x="7999975" y="18518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2" name="Google Shape;212;p19"/>
          <p:cNvSpPr txBox="1"/>
          <p:nvPr/>
        </p:nvSpPr>
        <p:spPr>
          <a:xfrm>
            <a:off x="72825" y="1272000"/>
            <a:ext cx="46200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Full Binary Tree</a:t>
            </a:r>
            <a:r>
              <a:rPr lang="en" sz="1300">
                <a:solidFill>
                  <a:schemeClr val="dk2"/>
                </a:solidFill>
              </a:rPr>
              <a:t>: </a:t>
            </a:r>
            <a:r>
              <a:rPr lang="en" sz="1300">
                <a:solidFill>
                  <a:schemeClr val="dk1"/>
                </a:solidFill>
              </a:rPr>
              <a:t>Every node has either 0 or 2 children</a:t>
            </a:r>
            <a:r>
              <a:rPr lang="en" sz="1300">
                <a:solidFill>
                  <a:schemeClr val="dk2"/>
                </a:solidFill>
              </a:rPr>
              <a:t>.</a:t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72825" y="3250725"/>
            <a:ext cx="48582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Complete Binary Tree: </a:t>
            </a:r>
            <a:r>
              <a:rPr lang="en" sz="1300">
                <a:solidFill>
                  <a:schemeClr val="dk1"/>
                </a:solidFill>
              </a:rPr>
              <a:t>All levels are fully filled except possibly the last, which is filled from left to right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214" name="Google Shape;214;p19"/>
          <p:cNvSpPr/>
          <p:nvPr/>
        </p:nvSpPr>
        <p:spPr>
          <a:xfrm>
            <a:off x="6697600" y="2996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5878825" y="3613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16" name="Google Shape;216;p19"/>
          <p:cNvSpPr/>
          <p:nvPr/>
        </p:nvSpPr>
        <p:spPr>
          <a:xfrm>
            <a:off x="5355150" y="4175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217" name="Google Shape;217;p19"/>
          <p:cNvSpPr/>
          <p:nvPr/>
        </p:nvSpPr>
        <p:spPr>
          <a:xfrm>
            <a:off x="6128725" y="4175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218" name="Google Shape;218;p19"/>
          <p:cNvSpPr/>
          <p:nvPr/>
        </p:nvSpPr>
        <p:spPr>
          <a:xfrm>
            <a:off x="7619825" y="3613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219" name="Google Shape;219;p19"/>
          <p:cNvCxnSpPr>
            <a:stCxn id="214" idx="3"/>
            <a:endCxn id="215" idx="7"/>
          </p:cNvCxnSpPr>
          <p:nvPr/>
        </p:nvCxnSpPr>
        <p:spPr>
          <a:xfrm flipH="1">
            <a:off x="6171173" y="3215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0" name="Google Shape;220;p19"/>
          <p:cNvCxnSpPr>
            <a:stCxn id="214" idx="5"/>
            <a:endCxn id="218" idx="1"/>
          </p:cNvCxnSpPr>
          <p:nvPr/>
        </p:nvCxnSpPr>
        <p:spPr>
          <a:xfrm>
            <a:off x="6990027" y="3215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1" name="Google Shape;221;p19"/>
          <p:cNvCxnSpPr>
            <a:stCxn id="215" idx="3"/>
            <a:endCxn id="216" idx="0"/>
          </p:cNvCxnSpPr>
          <p:nvPr/>
        </p:nvCxnSpPr>
        <p:spPr>
          <a:xfrm flipH="1">
            <a:off x="5526398" y="3833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2" name="Google Shape;222;p19"/>
          <p:cNvCxnSpPr>
            <a:stCxn id="215" idx="5"/>
            <a:endCxn id="217" idx="0"/>
          </p:cNvCxnSpPr>
          <p:nvPr/>
        </p:nvCxnSpPr>
        <p:spPr>
          <a:xfrm>
            <a:off x="6171252" y="3833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3" name="Google Shape;223;p19"/>
          <p:cNvSpPr txBox="1"/>
          <p:nvPr/>
        </p:nvSpPr>
        <p:spPr>
          <a:xfrm>
            <a:off x="152400" y="4085325"/>
            <a:ext cx="40509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1"/>
                </a:solidFill>
              </a:rPr>
              <a:t>AVL Tree:</a:t>
            </a:r>
            <a:r>
              <a:rPr lang="en" sz="1000">
                <a:solidFill>
                  <a:schemeClr val="dk2"/>
                </a:solidFill>
              </a:rPr>
              <a:t> A self-balancing BST.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accent1"/>
                </a:solidFill>
              </a:rPr>
              <a:t>Heap:</a:t>
            </a:r>
            <a:r>
              <a:rPr lang="en" sz="1000">
                <a:solidFill>
                  <a:schemeClr val="dk2"/>
                </a:solidFill>
              </a:rPr>
              <a:t> A tree with max/min property.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accent1"/>
                </a:solidFill>
              </a:rPr>
              <a:t>B-Trees:</a:t>
            </a:r>
            <a:r>
              <a:rPr lang="en" sz="1000">
                <a:solidFill>
                  <a:schemeClr val="dk2"/>
                </a:solidFill>
              </a:rPr>
              <a:t> Balanced trees designed for disk storage.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9" name="Google Shape;229;p2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0" name="Google Shape;230;p20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Types of Trees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31" name="Google Shape;231;p20"/>
          <p:cNvSpPr/>
          <p:nvPr/>
        </p:nvSpPr>
        <p:spPr>
          <a:xfrm>
            <a:off x="552075" y="1504050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0"/>
          <p:cNvSpPr/>
          <p:nvPr/>
        </p:nvSpPr>
        <p:spPr>
          <a:xfrm>
            <a:off x="156707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0"/>
          <p:cNvSpPr/>
          <p:nvPr/>
        </p:nvSpPr>
        <p:spPr>
          <a:xfrm>
            <a:off x="2484825" y="14673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4" name="Google Shape;234;p20"/>
          <p:cNvCxnSpPr>
            <a:stCxn id="233" idx="3"/>
            <a:endCxn id="232" idx="7"/>
          </p:cNvCxnSpPr>
          <p:nvPr/>
        </p:nvCxnSpPr>
        <p:spPr>
          <a:xfrm flipH="1">
            <a:off x="1756148" y="16571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5" name="Google Shape;235;p20"/>
          <p:cNvSpPr/>
          <p:nvPr/>
        </p:nvSpPr>
        <p:spPr>
          <a:xfrm>
            <a:off x="3002925" y="33702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3479275" y="33702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0"/>
          <p:cNvSpPr/>
          <p:nvPr/>
        </p:nvSpPr>
        <p:spPr>
          <a:xfrm>
            <a:off x="3955625" y="33702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0"/>
          <p:cNvSpPr/>
          <p:nvPr/>
        </p:nvSpPr>
        <p:spPr>
          <a:xfrm>
            <a:off x="4431975" y="33702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0"/>
          <p:cNvSpPr/>
          <p:nvPr/>
        </p:nvSpPr>
        <p:spPr>
          <a:xfrm>
            <a:off x="3257875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0"/>
          <p:cNvSpPr/>
          <p:nvPr/>
        </p:nvSpPr>
        <p:spPr>
          <a:xfrm>
            <a:off x="4177025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370067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0"/>
          <p:cNvSpPr/>
          <p:nvPr/>
        </p:nvSpPr>
        <p:spPr>
          <a:xfrm>
            <a:off x="557972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0"/>
          <p:cNvSpPr/>
          <p:nvPr/>
        </p:nvSpPr>
        <p:spPr>
          <a:xfrm>
            <a:off x="4618425" y="14673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4" name="Google Shape;244;p20"/>
          <p:cNvCxnSpPr>
            <a:stCxn id="243" idx="3"/>
            <a:endCxn id="241" idx="7"/>
          </p:cNvCxnSpPr>
          <p:nvPr/>
        </p:nvCxnSpPr>
        <p:spPr>
          <a:xfrm flipH="1">
            <a:off x="3889748" y="16571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5" name="Google Shape;245;p20"/>
          <p:cNvCxnSpPr>
            <a:stCxn id="241" idx="3"/>
            <a:endCxn id="239" idx="7"/>
          </p:cNvCxnSpPr>
          <p:nvPr/>
        </p:nvCxnSpPr>
        <p:spPr>
          <a:xfrm flipH="1">
            <a:off x="3446898" y="23241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6" name="Google Shape;246;p20"/>
          <p:cNvCxnSpPr>
            <a:stCxn id="239" idx="3"/>
            <a:endCxn id="235" idx="0"/>
          </p:cNvCxnSpPr>
          <p:nvPr/>
        </p:nvCxnSpPr>
        <p:spPr>
          <a:xfrm flipH="1">
            <a:off x="3113598" y="29539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7" name="Google Shape;247;p20"/>
          <p:cNvCxnSpPr>
            <a:stCxn id="243" idx="5"/>
            <a:endCxn id="242" idx="1"/>
          </p:cNvCxnSpPr>
          <p:nvPr/>
        </p:nvCxnSpPr>
        <p:spPr>
          <a:xfrm>
            <a:off x="4807402" y="16571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8" name="Google Shape;248;p20"/>
          <p:cNvCxnSpPr>
            <a:stCxn id="241" idx="5"/>
            <a:endCxn id="240" idx="0"/>
          </p:cNvCxnSpPr>
          <p:nvPr/>
        </p:nvCxnSpPr>
        <p:spPr>
          <a:xfrm>
            <a:off x="3889652" y="23241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9" name="Google Shape;249;p20"/>
          <p:cNvCxnSpPr>
            <a:stCxn id="239" idx="5"/>
            <a:endCxn id="236" idx="0"/>
          </p:cNvCxnSpPr>
          <p:nvPr/>
        </p:nvCxnSpPr>
        <p:spPr>
          <a:xfrm>
            <a:off x="3446852" y="29539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0" name="Google Shape;250;p20"/>
          <p:cNvCxnSpPr>
            <a:stCxn id="240" idx="3"/>
            <a:endCxn id="237" idx="0"/>
          </p:cNvCxnSpPr>
          <p:nvPr/>
        </p:nvCxnSpPr>
        <p:spPr>
          <a:xfrm flipH="1">
            <a:off x="4066348" y="29539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1" name="Google Shape;251;p20"/>
          <p:cNvCxnSpPr>
            <a:stCxn id="240" idx="5"/>
            <a:endCxn id="238" idx="0"/>
          </p:cNvCxnSpPr>
          <p:nvPr/>
        </p:nvCxnSpPr>
        <p:spPr>
          <a:xfrm>
            <a:off x="4366002" y="29539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2" name="Google Shape;252;p20"/>
          <p:cNvSpPr/>
          <p:nvPr/>
        </p:nvSpPr>
        <p:spPr>
          <a:xfrm>
            <a:off x="5898525" y="32940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0"/>
          <p:cNvSpPr/>
          <p:nvPr/>
        </p:nvSpPr>
        <p:spPr>
          <a:xfrm>
            <a:off x="6851225" y="32940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0"/>
          <p:cNvSpPr/>
          <p:nvPr/>
        </p:nvSpPr>
        <p:spPr>
          <a:xfrm>
            <a:off x="7327575" y="32940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0"/>
          <p:cNvSpPr/>
          <p:nvPr/>
        </p:nvSpPr>
        <p:spPr>
          <a:xfrm>
            <a:off x="615347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0"/>
          <p:cNvSpPr/>
          <p:nvPr/>
        </p:nvSpPr>
        <p:spPr>
          <a:xfrm>
            <a:off x="707262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0"/>
          <p:cNvSpPr/>
          <p:nvPr/>
        </p:nvSpPr>
        <p:spPr>
          <a:xfrm>
            <a:off x="659627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0"/>
          <p:cNvSpPr/>
          <p:nvPr/>
        </p:nvSpPr>
        <p:spPr>
          <a:xfrm>
            <a:off x="847532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0"/>
          <p:cNvSpPr/>
          <p:nvPr/>
        </p:nvSpPr>
        <p:spPr>
          <a:xfrm>
            <a:off x="7514025" y="13911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60" name="Google Shape;260;p20"/>
          <p:cNvCxnSpPr>
            <a:stCxn id="259" idx="3"/>
            <a:endCxn id="257" idx="7"/>
          </p:cNvCxnSpPr>
          <p:nvPr/>
        </p:nvCxnSpPr>
        <p:spPr>
          <a:xfrm flipH="1">
            <a:off x="6785348" y="15809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1" name="Google Shape;261;p20"/>
          <p:cNvCxnSpPr>
            <a:stCxn id="257" idx="3"/>
            <a:endCxn id="255" idx="7"/>
          </p:cNvCxnSpPr>
          <p:nvPr/>
        </p:nvCxnSpPr>
        <p:spPr>
          <a:xfrm flipH="1">
            <a:off x="6342498" y="22479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2" name="Google Shape;262;p20"/>
          <p:cNvCxnSpPr>
            <a:stCxn id="255" idx="3"/>
            <a:endCxn id="252" idx="0"/>
          </p:cNvCxnSpPr>
          <p:nvPr/>
        </p:nvCxnSpPr>
        <p:spPr>
          <a:xfrm flipH="1">
            <a:off x="6009198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3" name="Google Shape;263;p20"/>
          <p:cNvCxnSpPr>
            <a:stCxn id="259" idx="5"/>
            <a:endCxn id="258" idx="1"/>
          </p:cNvCxnSpPr>
          <p:nvPr/>
        </p:nvCxnSpPr>
        <p:spPr>
          <a:xfrm>
            <a:off x="7703002" y="15809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4" name="Google Shape;264;p20"/>
          <p:cNvCxnSpPr>
            <a:stCxn id="257" idx="5"/>
            <a:endCxn id="256" idx="0"/>
          </p:cNvCxnSpPr>
          <p:nvPr/>
        </p:nvCxnSpPr>
        <p:spPr>
          <a:xfrm>
            <a:off x="6785252" y="22479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5" name="Google Shape;265;p20"/>
          <p:cNvCxnSpPr>
            <a:stCxn id="256" idx="3"/>
            <a:endCxn id="253" idx="0"/>
          </p:cNvCxnSpPr>
          <p:nvPr/>
        </p:nvCxnSpPr>
        <p:spPr>
          <a:xfrm flipH="1">
            <a:off x="6961948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20"/>
          <p:cNvCxnSpPr>
            <a:stCxn id="256" idx="5"/>
            <a:endCxn id="254" idx="0"/>
          </p:cNvCxnSpPr>
          <p:nvPr/>
        </p:nvCxnSpPr>
        <p:spPr>
          <a:xfrm>
            <a:off x="7261602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7" name="Google Shape;267;p20"/>
          <p:cNvSpPr/>
          <p:nvPr/>
        </p:nvSpPr>
        <p:spPr>
          <a:xfrm>
            <a:off x="8262324" y="26844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0"/>
          <p:cNvSpPr/>
          <p:nvPr/>
        </p:nvSpPr>
        <p:spPr>
          <a:xfrm>
            <a:off x="8738674" y="2684450"/>
            <a:ext cx="221400" cy="2223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69" name="Google Shape;269;p20"/>
          <p:cNvCxnSpPr>
            <a:endCxn id="267" idx="0"/>
          </p:cNvCxnSpPr>
          <p:nvPr/>
        </p:nvCxnSpPr>
        <p:spPr>
          <a:xfrm flipH="1">
            <a:off x="8373024" y="226805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0" name="Google Shape;270;p20"/>
          <p:cNvCxnSpPr>
            <a:endCxn id="268" idx="0"/>
          </p:cNvCxnSpPr>
          <p:nvPr/>
        </p:nvCxnSpPr>
        <p:spPr>
          <a:xfrm>
            <a:off x="8672674" y="226805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6" name="Google Shape;276;p2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7" name="Google Shape;277;p21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Binary Tree Representation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278" name="Google Shape;278;p21"/>
          <p:cNvSpPr txBox="1"/>
          <p:nvPr/>
        </p:nvSpPr>
        <p:spPr>
          <a:xfrm>
            <a:off x="582700" y="1553300"/>
            <a:ext cx="2310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Array Representation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Parent at index i.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Left child: 2i + 1</a:t>
            </a:r>
            <a:endParaRPr sz="1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Right child: 2i + 2</a:t>
            </a:r>
            <a:endParaRPr sz="1200"/>
          </a:p>
        </p:txBody>
      </p:sp>
      <p:sp>
        <p:nvSpPr>
          <p:cNvPr id="279" name="Google Shape;279;p21"/>
          <p:cNvSpPr/>
          <p:nvPr/>
        </p:nvSpPr>
        <p:spPr>
          <a:xfrm>
            <a:off x="55451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1"/>
          <p:cNvSpPr/>
          <p:nvPr/>
        </p:nvSpPr>
        <p:spPr>
          <a:xfrm>
            <a:off x="59045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1"/>
          <p:cNvSpPr/>
          <p:nvPr/>
        </p:nvSpPr>
        <p:spPr>
          <a:xfrm>
            <a:off x="62639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66233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1"/>
          <p:cNvSpPr/>
          <p:nvPr/>
        </p:nvSpPr>
        <p:spPr>
          <a:xfrm>
            <a:off x="6968807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1"/>
          <p:cNvSpPr/>
          <p:nvPr/>
        </p:nvSpPr>
        <p:spPr>
          <a:xfrm>
            <a:off x="7328207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1"/>
          <p:cNvSpPr/>
          <p:nvPr/>
        </p:nvSpPr>
        <p:spPr>
          <a:xfrm>
            <a:off x="7687607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1"/>
          <p:cNvSpPr/>
          <p:nvPr/>
        </p:nvSpPr>
        <p:spPr>
          <a:xfrm>
            <a:off x="55451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287" name="Google Shape;287;p21"/>
          <p:cNvSpPr/>
          <p:nvPr/>
        </p:nvSpPr>
        <p:spPr>
          <a:xfrm>
            <a:off x="59087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88" name="Google Shape;288;p21"/>
          <p:cNvSpPr/>
          <p:nvPr/>
        </p:nvSpPr>
        <p:spPr>
          <a:xfrm>
            <a:off x="62723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289" name="Google Shape;289;p21"/>
          <p:cNvSpPr/>
          <p:nvPr/>
        </p:nvSpPr>
        <p:spPr>
          <a:xfrm>
            <a:off x="6631725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290" name="Google Shape;290;p21"/>
          <p:cNvSpPr/>
          <p:nvPr/>
        </p:nvSpPr>
        <p:spPr>
          <a:xfrm>
            <a:off x="6985607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291" name="Google Shape;291;p21"/>
          <p:cNvSpPr/>
          <p:nvPr/>
        </p:nvSpPr>
        <p:spPr>
          <a:xfrm>
            <a:off x="7345007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292" name="Google Shape;292;p21"/>
          <p:cNvSpPr/>
          <p:nvPr/>
        </p:nvSpPr>
        <p:spPr>
          <a:xfrm>
            <a:off x="7704407" y="3337725"/>
            <a:ext cx="359400" cy="308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sp>
        <p:nvSpPr>
          <p:cNvPr id="293" name="Google Shape;293;p21"/>
          <p:cNvSpPr/>
          <p:nvPr/>
        </p:nvSpPr>
        <p:spPr>
          <a:xfrm>
            <a:off x="6697600" y="1472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294" name="Google Shape;294;p21"/>
          <p:cNvSpPr/>
          <p:nvPr/>
        </p:nvSpPr>
        <p:spPr>
          <a:xfrm>
            <a:off x="5878825" y="2089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95" name="Google Shape;295;p21"/>
          <p:cNvSpPr/>
          <p:nvPr/>
        </p:nvSpPr>
        <p:spPr>
          <a:xfrm>
            <a:off x="5355150" y="2651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296" name="Google Shape;296;p21"/>
          <p:cNvSpPr/>
          <p:nvPr/>
        </p:nvSpPr>
        <p:spPr>
          <a:xfrm>
            <a:off x="6128725" y="2651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297" name="Google Shape;297;p21"/>
          <p:cNvSpPr/>
          <p:nvPr/>
        </p:nvSpPr>
        <p:spPr>
          <a:xfrm>
            <a:off x="7619825" y="2089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298" name="Google Shape;298;p21"/>
          <p:cNvSpPr/>
          <p:nvPr/>
        </p:nvSpPr>
        <p:spPr>
          <a:xfrm>
            <a:off x="7502800" y="2617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299" name="Google Shape;299;p21"/>
          <p:cNvSpPr/>
          <p:nvPr/>
        </p:nvSpPr>
        <p:spPr>
          <a:xfrm>
            <a:off x="8188425" y="26170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300" name="Google Shape;300;p21"/>
          <p:cNvCxnSpPr>
            <a:stCxn id="293" idx="3"/>
            <a:endCxn id="294" idx="7"/>
          </p:cNvCxnSpPr>
          <p:nvPr/>
        </p:nvCxnSpPr>
        <p:spPr>
          <a:xfrm flipH="1">
            <a:off x="6171173" y="1691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1" name="Google Shape;301;p21"/>
          <p:cNvCxnSpPr>
            <a:stCxn id="293" idx="5"/>
            <a:endCxn id="297" idx="1"/>
          </p:cNvCxnSpPr>
          <p:nvPr/>
        </p:nvCxnSpPr>
        <p:spPr>
          <a:xfrm>
            <a:off x="6990027" y="1691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2" name="Google Shape;302;p21"/>
          <p:cNvCxnSpPr>
            <a:stCxn id="294" idx="3"/>
            <a:endCxn id="295" idx="0"/>
          </p:cNvCxnSpPr>
          <p:nvPr/>
        </p:nvCxnSpPr>
        <p:spPr>
          <a:xfrm flipH="1">
            <a:off x="5526398" y="2309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3" name="Google Shape;303;p21"/>
          <p:cNvCxnSpPr>
            <a:stCxn id="294" idx="5"/>
            <a:endCxn id="296" idx="0"/>
          </p:cNvCxnSpPr>
          <p:nvPr/>
        </p:nvCxnSpPr>
        <p:spPr>
          <a:xfrm>
            <a:off x="6171252" y="2309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4" name="Google Shape;304;p21"/>
          <p:cNvCxnSpPr>
            <a:stCxn id="297" idx="4"/>
            <a:endCxn id="298" idx="0"/>
          </p:cNvCxnSpPr>
          <p:nvPr/>
        </p:nvCxnSpPr>
        <p:spPr>
          <a:xfrm flipH="1">
            <a:off x="7673975" y="23466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5" name="Google Shape;305;p21"/>
          <p:cNvCxnSpPr>
            <a:stCxn id="297" idx="5"/>
            <a:endCxn id="299" idx="1"/>
          </p:cNvCxnSpPr>
          <p:nvPr/>
        </p:nvCxnSpPr>
        <p:spPr>
          <a:xfrm>
            <a:off x="7923775" y="23090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6" name="Google Shape;306;p21"/>
          <p:cNvSpPr txBox="1"/>
          <p:nvPr/>
        </p:nvSpPr>
        <p:spPr>
          <a:xfrm>
            <a:off x="5607734" y="3569625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</a:rPr>
              <a:t>0</a:t>
            </a:r>
            <a:endParaRPr sz="1200">
              <a:solidFill>
                <a:srgbClr val="FF0000"/>
              </a:solidFill>
            </a:endParaRPr>
          </a:p>
        </p:txBody>
      </p:sp>
      <p:sp>
        <p:nvSpPr>
          <p:cNvPr id="307" name="Google Shape;307;p21"/>
          <p:cNvSpPr txBox="1"/>
          <p:nvPr/>
        </p:nvSpPr>
        <p:spPr>
          <a:xfrm>
            <a:off x="5975025" y="3562770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08" name="Google Shape;308;p21"/>
          <p:cNvSpPr txBox="1"/>
          <p:nvPr/>
        </p:nvSpPr>
        <p:spPr>
          <a:xfrm>
            <a:off x="6328607" y="3562770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09" name="Google Shape;309;p21"/>
          <p:cNvSpPr txBox="1"/>
          <p:nvPr/>
        </p:nvSpPr>
        <p:spPr>
          <a:xfrm>
            <a:off x="6702752" y="3562770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3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10" name="Google Shape;310;p21"/>
          <p:cNvSpPr txBox="1"/>
          <p:nvPr/>
        </p:nvSpPr>
        <p:spPr>
          <a:xfrm>
            <a:off x="7070043" y="3563570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11" name="Google Shape;311;p21"/>
          <p:cNvSpPr txBox="1"/>
          <p:nvPr/>
        </p:nvSpPr>
        <p:spPr>
          <a:xfrm>
            <a:off x="7395407" y="3562770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5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12" name="Google Shape;312;p21"/>
          <p:cNvSpPr txBox="1"/>
          <p:nvPr/>
        </p:nvSpPr>
        <p:spPr>
          <a:xfrm>
            <a:off x="7776407" y="3561971"/>
            <a:ext cx="314700" cy="2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6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