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acf85ff5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acf85ff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c6dbe01ce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c6dbe01c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2ad28e120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2ad28e120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2ad28e1206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2ad28e1206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2ad28e1206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2ad28e1206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2ad28e1206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2ad28e1206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2bebb1a0c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2bebb1a0c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7b329560c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7b329560c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7b329560c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7b329560c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7b329560ce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7b329560ce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7b329560c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7b329560c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ad107f4f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ad107f4f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7b329560ce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7b329560c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7b329560ce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7b329560ce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7b329560ce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7b329560c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7b329560ce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7b329560ce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7b329560ce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7b329560ce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7b329560ce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7b329560ce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7b329560ce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7b329560ce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7b329560ce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7b329560ce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7b329560ce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7b329560ce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ad107f4f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ad107f4f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ad107f4fe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ad107f4fe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2ad107f4f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2ad107f4f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2ad28e12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2ad28e12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2ad28e120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2ad28e120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2ad28e1206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2ad28e1206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ad28e1206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2ad28e1206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2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2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in a Singly Linked List</a:t>
            </a:r>
            <a:endParaRPr sz="2500"/>
          </a:p>
        </p:txBody>
      </p:sp>
      <p:pic>
        <p:nvPicPr>
          <p:cNvPr id="188" name="Google Shape;188;p22" title="Screenshot 2026-02-10 at 1.01.01 PM.png"/>
          <p:cNvPicPr preferRelativeResize="0"/>
          <p:nvPr/>
        </p:nvPicPr>
        <p:blipFill rotWithShape="1">
          <a:blip r:embed="rId4">
            <a:alphaModFix/>
          </a:blip>
          <a:srcRect b="51177" l="0" r="0" t="0"/>
          <a:stretch/>
        </p:blipFill>
        <p:spPr>
          <a:xfrm>
            <a:off x="152400" y="1040350"/>
            <a:ext cx="3234955" cy="333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 title="Screenshot 2026-02-10 at 1.01.01 PM.png"/>
          <p:cNvPicPr preferRelativeResize="0"/>
          <p:nvPr/>
        </p:nvPicPr>
        <p:blipFill rotWithShape="1">
          <a:blip r:embed="rId4">
            <a:alphaModFix/>
          </a:blip>
          <a:srcRect b="0" l="0" r="0" t="48826"/>
          <a:stretch/>
        </p:blipFill>
        <p:spPr>
          <a:xfrm>
            <a:off x="4620825" y="1040350"/>
            <a:ext cx="3086325" cy="333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5" name="Google Shape;195;p2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6" name="Google Shape;196;p2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Deletion</a:t>
            </a:r>
            <a:r>
              <a:rPr lang="en" sz="2500">
                <a:solidFill>
                  <a:schemeClr val="dk1"/>
                </a:solidFill>
              </a:rPr>
              <a:t> in a Singly Linked List</a:t>
            </a:r>
            <a:endParaRPr sz="2500"/>
          </a:p>
        </p:txBody>
      </p:sp>
      <p:sp>
        <p:nvSpPr>
          <p:cNvPr id="197" name="Google Shape;197;p23"/>
          <p:cNvSpPr txBox="1"/>
          <p:nvPr/>
        </p:nvSpPr>
        <p:spPr>
          <a:xfrm>
            <a:off x="92600" y="1040100"/>
            <a:ext cx="8527500" cy="1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b="1" lang="en">
                <a:solidFill>
                  <a:schemeClr val="accent1"/>
                </a:solidFill>
              </a:rPr>
              <a:t>Delete from the Front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Update the head to the next node.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Free the old head.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156725" y="2317850"/>
            <a:ext cx="7522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285F4"/>
              </a:buClr>
              <a:buSzPts val="1400"/>
              <a:buChar char="●"/>
            </a:pPr>
            <a:r>
              <a:rPr b="1" lang="en">
                <a:solidFill>
                  <a:srgbClr val="4285F4"/>
                </a:solidFill>
              </a:rPr>
              <a:t>Delete from the Middle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Traverse to the </a:t>
            </a:r>
            <a:r>
              <a:rPr lang="en">
                <a:solidFill>
                  <a:srgbClr val="4285F4"/>
                </a:solidFill>
              </a:rPr>
              <a:t>previous node of the target node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Update its </a:t>
            </a:r>
            <a:r>
              <a:rPr lang="en">
                <a:solidFill>
                  <a:srgbClr val="4285F4"/>
                </a:solidFill>
              </a:rPr>
              <a:t>next</a:t>
            </a:r>
            <a:r>
              <a:rPr lang="en">
                <a:solidFill>
                  <a:schemeClr val="dk1"/>
                </a:solidFill>
              </a:rPr>
              <a:t> to skip the target node.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192350" y="3704450"/>
            <a:ext cx="6810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285F4"/>
              </a:buClr>
              <a:buSzPts val="1100"/>
              <a:buChar char="●"/>
            </a:pPr>
            <a:r>
              <a:rPr b="1" lang="en">
                <a:solidFill>
                  <a:srgbClr val="4285F4"/>
                </a:solidFill>
              </a:rPr>
              <a:t>Delete from the End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Traverse to the second-last node.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Update its </a:t>
            </a:r>
            <a:r>
              <a:rPr lang="en">
                <a:solidFill>
                  <a:srgbClr val="4285F4"/>
                </a:solidFill>
              </a:rPr>
              <a:t>next</a:t>
            </a:r>
            <a:r>
              <a:rPr lang="en">
                <a:solidFill>
                  <a:schemeClr val="dk1"/>
                </a:solidFill>
              </a:rPr>
              <a:t> to </a:t>
            </a:r>
            <a:r>
              <a:rPr lang="en">
                <a:solidFill>
                  <a:srgbClr val="4285F4"/>
                </a:solidFill>
              </a:rPr>
              <a:t>None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0" name="Google Shape;20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9950" y="2571750"/>
            <a:ext cx="2542625" cy="84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9950" y="4040975"/>
            <a:ext cx="1647160" cy="50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2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8" name="Google Shape;208;p2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 Doubly Linked List Overview</a:t>
            </a:r>
            <a:endParaRPr sz="2500"/>
          </a:p>
        </p:txBody>
      </p:sp>
      <p:sp>
        <p:nvSpPr>
          <p:cNvPr id="209" name="Google Shape;209;p24"/>
          <p:cNvSpPr txBox="1"/>
          <p:nvPr/>
        </p:nvSpPr>
        <p:spPr>
          <a:xfrm>
            <a:off x="92600" y="1225325"/>
            <a:ext cx="8527500" cy="27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Each node contains: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rgbClr val="4285F4"/>
                </a:solidFill>
              </a:rPr>
              <a:t>Data:</a:t>
            </a:r>
            <a:r>
              <a:rPr lang="en">
                <a:solidFill>
                  <a:schemeClr val="dk1"/>
                </a:solidFill>
              </a:rPr>
              <a:t> The value stored in the node.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rgbClr val="4285F4"/>
                </a:solidFill>
              </a:rPr>
              <a:t>Next Pointer: </a:t>
            </a:r>
            <a:r>
              <a:rPr lang="en">
                <a:solidFill>
                  <a:schemeClr val="dk1"/>
                </a:solidFill>
              </a:rPr>
              <a:t>A reference to the next node.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rgbClr val="4285F4"/>
                </a:solidFill>
              </a:rPr>
              <a:t>Previous Pointer:</a:t>
            </a:r>
            <a:r>
              <a:rPr lang="en">
                <a:solidFill>
                  <a:schemeClr val="dk1"/>
                </a:solidFill>
              </a:rPr>
              <a:t> A reference to the previous node.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Allows </a:t>
            </a:r>
            <a:r>
              <a:rPr lang="en">
                <a:solidFill>
                  <a:srgbClr val="4285F4"/>
                </a:solidFill>
              </a:rPr>
              <a:t>traversal in both directions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The </a:t>
            </a:r>
            <a:r>
              <a:rPr lang="en" u="sng">
                <a:solidFill>
                  <a:schemeClr val="dk1"/>
                </a:solidFill>
              </a:rPr>
              <a:t>first</a:t>
            </a:r>
            <a:r>
              <a:rPr lang="en">
                <a:solidFill>
                  <a:schemeClr val="dk1"/>
                </a:solidFill>
              </a:rPr>
              <a:t> node’s </a:t>
            </a:r>
            <a:r>
              <a:rPr lang="en" u="sng">
                <a:solidFill>
                  <a:schemeClr val="dk1"/>
                </a:solidFill>
              </a:rPr>
              <a:t>prev</a:t>
            </a:r>
            <a:r>
              <a:rPr lang="en">
                <a:solidFill>
                  <a:schemeClr val="dk1"/>
                </a:solidFill>
              </a:rPr>
              <a:t> pointer is </a:t>
            </a:r>
            <a:r>
              <a:rPr lang="en" u="sng">
                <a:solidFill>
                  <a:schemeClr val="dk1"/>
                </a:solidFill>
              </a:rPr>
              <a:t>None</a:t>
            </a:r>
            <a:r>
              <a:rPr lang="en">
                <a:solidFill>
                  <a:schemeClr val="dk1"/>
                </a:solidFill>
              </a:rPr>
              <a:t>, and the </a:t>
            </a:r>
            <a:r>
              <a:rPr lang="en" u="sng">
                <a:solidFill>
                  <a:schemeClr val="dk1"/>
                </a:solidFill>
              </a:rPr>
              <a:t>last</a:t>
            </a:r>
            <a:r>
              <a:rPr lang="en">
                <a:solidFill>
                  <a:schemeClr val="dk1"/>
                </a:solidFill>
              </a:rPr>
              <a:t> node’s </a:t>
            </a:r>
            <a:r>
              <a:rPr lang="en" u="sng">
                <a:solidFill>
                  <a:schemeClr val="dk1"/>
                </a:solidFill>
              </a:rPr>
              <a:t>next</a:t>
            </a:r>
            <a:r>
              <a:rPr lang="en">
                <a:solidFill>
                  <a:schemeClr val="dk1"/>
                </a:solidFill>
              </a:rPr>
              <a:t> pointer is </a:t>
            </a:r>
            <a:r>
              <a:rPr lang="en" u="sng">
                <a:solidFill>
                  <a:schemeClr val="dk1"/>
                </a:solidFill>
              </a:rPr>
              <a:t>None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0" name="Google Shape;21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7500" y="1845225"/>
            <a:ext cx="1850900" cy="7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/>
          <p:cNvPicPr preferRelativeResize="0"/>
          <p:nvPr/>
        </p:nvPicPr>
        <p:blipFill rotWithShape="1">
          <a:blip r:embed="rId5">
            <a:alphaModFix/>
          </a:blip>
          <a:srcRect b="24373" l="0" r="0" t="13734"/>
          <a:stretch/>
        </p:blipFill>
        <p:spPr>
          <a:xfrm>
            <a:off x="1411750" y="4164150"/>
            <a:ext cx="6270474" cy="7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p2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8" name="Google Shape;218;p2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Circular Linked List Overview</a:t>
            </a:r>
            <a:endParaRPr sz="2500"/>
          </a:p>
        </p:txBody>
      </p:sp>
      <p:sp>
        <p:nvSpPr>
          <p:cNvPr id="219" name="Google Shape;219;p25"/>
          <p:cNvSpPr txBox="1"/>
          <p:nvPr/>
        </p:nvSpPr>
        <p:spPr>
          <a:xfrm>
            <a:off x="92600" y="1225325"/>
            <a:ext cx="8527500" cy="15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Similar to a singly linked list, but the </a:t>
            </a:r>
            <a:r>
              <a:rPr lang="en">
                <a:solidFill>
                  <a:srgbClr val="4285F4"/>
                </a:solidFill>
              </a:rPr>
              <a:t>last node’s next points back to the head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No None values in the list.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Can be singly or doubly circular.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 rotWithShape="1">
          <a:blip r:embed="rId4">
            <a:alphaModFix/>
          </a:blip>
          <a:srcRect b="18307" l="0" r="0" t="0"/>
          <a:stretch/>
        </p:blipFill>
        <p:spPr>
          <a:xfrm>
            <a:off x="1839975" y="2938025"/>
            <a:ext cx="5706975" cy="16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6" name="Google Shape;226;p2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7" name="Google Shape;227;p2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Advantages and Disadvantages</a:t>
            </a:r>
            <a:endParaRPr sz="2500"/>
          </a:p>
        </p:txBody>
      </p:sp>
      <p:sp>
        <p:nvSpPr>
          <p:cNvPr id="228" name="Google Shape;228;p26"/>
          <p:cNvSpPr txBox="1"/>
          <p:nvPr/>
        </p:nvSpPr>
        <p:spPr>
          <a:xfrm>
            <a:off x="92600" y="1225325"/>
            <a:ext cx="8527500" cy="30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4285F4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Advantages:</a:t>
            </a:r>
            <a:endParaRPr>
              <a:solidFill>
                <a:srgbClr val="4285F4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Dynamic size.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Efficient memory utilization.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Disadvantages:</a:t>
            </a:r>
            <a:endParaRPr>
              <a:solidFill>
                <a:srgbClr val="4285F4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Higher memory usage due to pointers.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Sequential access (no direct indexing).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4" name="Google Shape;234;p2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5" name="Google Shape;235;p2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</a:t>
            </a:r>
            <a:endParaRPr sz="2500"/>
          </a:p>
        </p:txBody>
      </p:sp>
      <p:sp>
        <p:nvSpPr>
          <p:cNvPr id="236" name="Google Shape;236;p27"/>
          <p:cNvSpPr txBox="1"/>
          <p:nvPr/>
        </p:nvSpPr>
        <p:spPr>
          <a:xfrm>
            <a:off x="90025" y="1084900"/>
            <a:ext cx="8082300" cy="21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285F4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Implement all the operations on singly linked list (insertion, deletion at all the positions)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Reverse a singly linked list without recurs</a:t>
            </a:r>
            <a:r>
              <a:rPr lang="en">
                <a:solidFill>
                  <a:schemeClr val="dk1"/>
                </a:solidFill>
              </a:rPr>
              <a:t>ion.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Reverse a singly linked list using recursion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37" name="Google Shape;23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675" y="2465984"/>
            <a:ext cx="3056600" cy="2431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/>
          <p:nvPr>
            <p:ph type="ctrTitle"/>
          </p:nvPr>
        </p:nvSpPr>
        <p:spPr>
          <a:xfrm>
            <a:off x="2826200" y="2369975"/>
            <a:ext cx="4290900" cy="55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Stack and Queue Data Structures</a:t>
            </a:r>
            <a:endParaRPr sz="2200"/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2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0" name="Google Shape;250;p2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Stack Data Structure</a:t>
            </a:r>
            <a:endParaRPr sz="2500"/>
          </a:p>
        </p:txBody>
      </p:sp>
      <p:sp>
        <p:nvSpPr>
          <p:cNvPr id="251" name="Google Shape;251;p29"/>
          <p:cNvSpPr txBox="1"/>
          <p:nvPr/>
        </p:nvSpPr>
        <p:spPr>
          <a:xfrm>
            <a:off x="602450" y="1676750"/>
            <a:ext cx="7454100" cy="1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A </a:t>
            </a:r>
            <a:r>
              <a:rPr lang="en">
                <a:solidFill>
                  <a:schemeClr val="accent1"/>
                </a:solidFill>
              </a:rPr>
              <a:t>linear data structure</a:t>
            </a:r>
            <a:r>
              <a:rPr lang="en">
                <a:solidFill>
                  <a:schemeClr val="dk2"/>
                </a:solidFill>
              </a:rPr>
              <a:t> that follows the </a:t>
            </a:r>
            <a:r>
              <a:rPr lang="en">
                <a:solidFill>
                  <a:srgbClr val="4285F4"/>
                </a:solidFill>
              </a:rPr>
              <a:t>LIFO</a:t>
            </a:r>
            <a:r>
              <a:rPr lang="en">
                <a:solidFill>
                  <a:schemeClr val="dk2"/>
                </a:solidFill>
              </a:rPr>
              <a:t> principle.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LIFO stands for  </a:t>
            </a:r>
            <a:r>
              <a:rPr lang="en">
                <a:solidFill>
                  <a:srgbClr val="4285F4"/>
                </a:solidFill>
              </a:rPr>
              <a:t>Last In, First Out</a:t>
            </a:r>
            <a:r>
              <a:rPr lang="en">
                <a:solidFill>
                  <a:schemeClr val="dk2"/>
                </a:solidFill>
              </a:rPr>
              <a:t>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Elements are </a:t>
            </a:r>
            <a:r>
              <a:rPr lang="en">
                <a:solidFill>
                  <a:schemeClr val="accent1"/>
                </a:solidFill>
              </a:rPr>
              <a:t>added</a:t>
            </a:r>
            <a:r>
              <a:rPr lang="en">
                <a:solidFill>
                  <a:schemeClr val="dk2"/>
                </a:solidFill>
              </a:rPr>
              <a:t> and </a:t>
            </a:r>
            <a:r>
              <a:rPr lang="en">
                <a:solidFill>
                  <a:srgbClr val="4285F4"/>
                </a:solidFill>
              </a:rPr>
              <a:t>removed</a:t>
            </a:r>
            <a:r>
              <a:rPr lang="en">
                <a:solidFill>
                  <a:schemeClr val="dk2"/>
                </a:solidFill>
              </a:rPr>
              <a:t> from the </a:t>
            </a:r>
            <a:r>
              <a:rPr lang="en">
                <a:solidFill>
                  <a:srgbClr val="FF0000"/>
                </a:solidFill>
              </a:rPr>
              <a:t>same end</a:t>
            </a:r>
            <a:r>
              <a:rPr lang="en">
                <a:solidFill>
                  <a:schemeClr val="dk2"/>
                </a:solidFill>
              </a:rPr>
              <a:t>, called the </a:t>
            </a:r>
            <a:r>
              <a:rPr lang="en">
                <a:solidFill>
                  <a:srgbClr val="4285F4"/>
                </a:solidFill>
              </a:rPr>
              <a:t>top</a:t>
            </a:r>
            <a:r>
              <a:rPr lang="en">
                <a:solidFill>
                  <a:schemeClr val="dk2"/>
                </a:solidFill>
              </a:rPr>
              <a:t> of the stack.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52" name="Google Shape;25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0425" y="2701712"/>
            <a:ext cx="1846125" cy="220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8" name="Google Shape;258;p3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9" name="Google Shape;259;p3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Stack Operations</a:t>
            </a:r>
            <a:endParaRPr sz="2500"/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9925" y="1473450"/>
            <a:ext cx="3288825" cy="194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 txBox="1"/>
          <p:nvPr/>
        </p:nvSpPr>
        <p:spPr>
          <a:xfrm>
            <a:off x="169550" y="1630800"/>
            <a:ext cx="4819800" cy="18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Push:</a:t>
            </a:r>
            <a:r>
              <a:rPr lang="en">
                <a:solidFill>
                  <a:schemeClr val="dk1"/>
                </a:solidFill>
              </a:rPr>
              <a:t> Add an element to the top of the stack.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Pop:</a:t>
            </a:r>
            <a:r>
              <a:rPr lang="en">
                <a:solidFill>
                  <a:schemeClr val="dk1"/>
                </a:solidFill>
              </a:rPr>
              <a:t> Remove and return the top element of the stack.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Peek:</a:t>
            </a:r>
            <a:r>
              <a:rPr lang="en">
                <a:solidFill>
                  <a:schemeClr val="dk1"/>
                </a:solidFill>
              </a:rPr>
              <a:t> View the top element without removing it.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IsEmpty:</a:t>
            </a:r>
            <a:r>
              <a:rPr lang="en">
                <a:solidFill>
                  <a:schemeClr val="dk1"/>
                </a:solidFill>
              </a:rPr>
              <a:t> Check if the stack is empty.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IsFull:</a:t>
            </a:r>
            <a:r>
              <a:rPr lang="en">
                <a:solidFill>
                  <a:schemeClr val="dk1"/>
                </a:solidFill>
              </a:rPr>
              <a:t> Check if the stack is full (for fixed-size stacks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Or array implementation).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3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8" name="Google Shape;268;p3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Cond …</a:t>
            </a:r>
            <a:endParaRPr sz="2500"/>
          </a:p>
        </p:txBody>
      </p:sp>
      <p:pic>
        <p:nvPicPr>
          <p:cNvPr id="269" name="Google Shape;269;p31"/>
          <p:cNvPicPr preferRelativeResize="0"/>
          <p:nvPr/>
        </p:nvPicPr>
        <p:blipFill rotWithShape="1">
          <a:blip r:embed="rId4">
            <a:alphaModFix/>
          </a:blip>
          <a:srcRect b="0" l="0" r="66532" t="0"/>
          <a:stretch/>
        </p:blipFill>
        <p:spPr>
          <a:xfrm>
            <a:off x="447800" y="1289775"/>
            <a:ext cx="2577101" cy="19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1"/>
          <p:cNvPicPr preferRelativeResize="0"/>
          <p:nvPr/>
        </p:nvPicPr>
        <p:blipFill rotWithShape="1">
          <a:blip r:embed="rId4">
            <a:alphaModFix/>
          </a:blip>
          <a:srcRect b="0" l="32536" r="32588" t="0"/>
          <a:stretch/>
        </p:blipFill>
        <p:spPr>
          <a:xfrm>
            <a:off x="3024900" y="1289775"/>
            <a:ext cx="2685474" cy="19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1"/>
          <p:cNvPicPr preferRelativeResize="0"/>
          <p:nvPr/>
        </p:nvPicPr>
        <p:blipFill rotWithShape="1">
          <a:blip r:embed="rId4">
            <a:alphaModFix/>
          </a:blip>
          <a:srcRect b="0" l="66532" r="0" t="0"/>
          <a:stretch/>
        </p:blipFill>
        <p:spPr>
          <a:xfrm>
            <a:off x="6025875" y="1289775"/>
            <a:ext cx="2577101" cy="1982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1"/>
          <p:cNvSpPr txBox="1"/>
          <p:nvPr/>
        </p:nvSpPr>
        <p:spPr>
          <a:xfrm>
            <a:off x="763100" y="3617325"/>
            <a:ext cx="605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(b) Stack S after the calls PUSH(S, 17) and PUSH(S, 3).</a:t>
            </a:r>
            <a:endParaRPr/>
          </a:p>
        </p:txBody>
      </p:sp>
      <p:sp>
        <p:nvSpPr>
          <p:cNvPr id="273" name="Google Shape;273;p31"/>
          <p:cNvSpPr txBox="1"/>
          <p:nvPr/>
        </p:nvSpPr>
        <p:spPr>
          <a:xfrm>
            <a:off x="763100" y="4254000"/>
            <a:ext cx="605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(c) Stack S after the calls POP (S).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721375" y="2208550"/>
            <a:ext cx="1796400" cy="55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Linked List</a:t>
            </a:r>
            <a:endParaRPr sz="22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9" name="Google Shape;279;p3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0" name="Google Shape;280;p3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Stack Operations: Algorithms</a:t>
            </a:r>
            <a:endParaRPr sz="2500"/>
          </a:p>
        </p:txBody>
      </p:sp>
      <p:pic>
        <p:nvPicPr>
          <p:cNvPr id="281" name="Google Shape;281;p32"/>
          <p:cNvPicPr preferRelativeResize="0"/>
          <p:nvPr/>
        </p:nvPicPr>
        <p:blipFill rotWithShape="1">
          <a:blip r:embed="rId4">
            <a:alphaModFix/>
          </a:blip>
          <a:srcRect b="34907" l="0" r="0" t="29375"/>
          <a:stretch/>
        </p:blipFill>
        <p:spPr>
          <a:xfrm>
            <a:off x="294875" y="1097075"/>
            <a:ext cx="5290300" cy="120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2"/>
          <p:cNvSpPr/>
          <p:nvPr/>
        </p:nvSpPr>
        <p:spPr>
          <a:xfrm>
            <a:off x="1218200" y="1588650"/>
            <a:ext cx="890400" cy="256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3" name="Google Shape;283;p32"/>
          <p:cNvPicPr preferRelativeResize="0"/>
          <p:nvPr/>
        </p:nvPicPr>
        <p:blipFill rotWithShape="1">
          <a:blip r:embed="rId4">
            <a:alphaModFix/>
          </a:blip>
          <a:srcRect b="0" l="0" r="0" t="65348"/>
          <a:stretch/>
        </p:blipFill>
        <p:spPr>
          <a:xfrm>
            <a:off x="294875" y="2658950"/>
            <a:ext cx="5290300" cy="116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2"/>
          <p:cNvSpPr/>
          <p:nvPr/>
        </p:nvSpPr>
        <p:spPr>
          <a:xfrm>
            <a:off x="1249501" y="3114688"/>
            <a:ext cx="890400" cy="256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32"/>
          <p:cNvPicPr preferRelativeResize="0"/>
          <p:nvPr/>
        </p:nvPicPr>
        <p:blipFill rotWithShape="1">
          <a:blip r:embed="rId4">
            <a:alphaModFix/>
          </a:blip>
          <a:srcRect b="70923" l="0" r="0" t="0"/>
          <a:stretch/>
        </p:blipFill>
        <p:spPr>
          <a:xfrm>
            <a:off x="326150" y="4028075"/>
            <a:ext cx="5290300" cy="9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2"/>
          <p:cNvSpPr txBox="1"/>
          <p:nvPr/>
        </p:nvSpPr>
        <p:spPr>
          <a:xfrm>
            <a:off x="5791775" y="1409100"/>
            <a:ext cx="3284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S.top</a:t>
            </a:r>
            <a:r>
              <a:rPr lang="en">
                <a:solidFill>
                  <a:schemeClr val="dk1"/>
                </a:solidFill>
              </a:rPr>
              <a:t> points to the top element.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S.size </a:t>
            </a:r>
            <a:r>
              <a:rPr lang="en">
                <a:solidFill>
                  <a:schemeClr val="dk1"/>
                </a:solidFill>
              </a:rPr>
              <a:t>max. size of the stack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3"/>
          <p:cNvSpPr txBox="1"/>
          <p:nvPr/>
        </p:nvSpPr>
        <p:spPr>
          <a:xfrm>
            <a:off x="185225" y="1562550"/>
            <a:ext cx="8078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How can you reverse a string using a stack implemented with an array? Write the algorithm.</a:t>
            </a:r>
            <a:br>
              <a:rPr lang="en"/>
            </a:b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Explain how a stack can be used to evaluate a postfix expression. Implement it using an array.</a:t>
            </a:r>
            <a:br>
              <a:rPr lang="en"/>
            </a:br>
            <a:r>
              <a:rPr lang="en"/>
              <a:t>	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Example: 5 2 3 * +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Implement a program to check if a string has balanced parentheses using a stack implemented with an array.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3" name="Google Shape;293;p3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4" name="Google Shape;294;p3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</a:t>
            </a:r>
            <a:endParaRPr sz="2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4"/>
          <p:cNvSpPr txBox="1"/>
          <p:nvPr/>
        </p:nvSpPr>
        <p:spPr>
          <a:xfrm>
            <a:off x="2447800" y="2131700"/>
            <a:ext cx="3322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Queue data structure</a:t>
            </a:r>
            <a:endParaRPr sz="2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3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7" name="Google Shape;307;p3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Queue Data Structure</a:t>
            </a:r>
            <a:endParaRPr sz="2500"/>
          </a:p>
        </p:txBody>
      </p:sp>
      <p:sp>
        <p:nvSpPr>
          <p:cNvPr id="308" name="Google Shape;308;p35"/>
          <p:cNvSpPr txBox="1"/>
          <p:nvPr/>
        </p:nvSpPr>
        <p:spPr>
          <a:xfrm>
            <a:off x="602450" y="1676750"/>
            <a:ext cx="7454100" cy="1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Queue is also </a:t>
            </a:r>
            <a:r>
              <a:rPr lang="en">
                <a:solidFill>
                  <a:schemeClr val="accent1"/>
                </a:solidFill>
              </a:rPr>
              <a:t>linear data structure,</a:t>
            </a:r>
            <a:r>
              <a:rPr lang="en">
                <a:solidFill>
                  <a:schemeClr val="dk2"/>
                </a:solidFill>
              </a:rPr>
              <a:t> but it follows the </a:t>
            </a:r>
            <a:r>
              <a:rPr lang="en">
                <a:solidFill>
                  <a:srgbClr val="4285F4"/>
                </a:solidFill>
              </a:rPr>
              <a:t>FIFO</a:t>
            </a:r>
            <a:r>
              <a:rPr lang="en">
                <a:solidFill>
                  <a:schemeClr val="dk2"/>
                </a:solidFill>
              </a:rPr>
              <a:t> principle.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FIFO stands for  </a:t>
            </a:r>
            <a:r>
              <a:rPr lang="en">
                <a:solidFill>
                  <a:srgbClr val="4285F4"/>
                </a:solidFill>
              </a:rPr>
              <a:t>First In, First Out</a:t>
            </a:r>
            <a:r>
              <a:rPr lang="en">
                <a:solidFill>
                  <a:schemeClr val="dk2"/>
                </a:solidFill>
              </a:rPr>
              <a:t>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Elements are </a:t>
            </a:r>
            <a:r>
              <a:rPr lang="en">
                <a:solidFill>
                  <a:schemeClr val="accent1"/>
                </a:solidFill>
              </a:rPr>
              <a:t>added</a:t>
            </a:r>
            <a:r>
              <a:rPr lang="en">
                <a:solidFill>
                  <a:schemeClr val="dk2"/>
                </a:solidFill>
              </a:rPr>
              <a:t> and </a:t>
            </a:r>
            <a:r>
              <a:rPr lang="en">
                <a:solidFill>
                  <a:srgbClr val="4285F4"/>
                </a:solidFill>
              </a:rPr>
              <a:t>removed</a:t>
            </a:r>
            <a:r>
              <a:rPr lang="en">
                <a:solidFill>
                  <a:schemeClr val="dk2"/>
                </a:solidFill>
              </a:rPr>
              <a:t> from </a:t>
            </a:r>
            <a:r>
              <a:rPr lang="en">
                <a:solidFill>
                  <a:srgbClr val="FF0000"/>
                </a:solidFill>
              </a:rPr>
              <a:t>both ends</a:t>
            </a:r>
            <a:r>
              <a:rPr lang="en">
                <a:solidFill>
                  <a:schemeClr val="dk2"/>
                </a:solidFill>
              </a:rPr>
              <a:t>.</a:t>
            </a:r>
            <a:endParaRPr>
              <a:solidFill>
                <a:schemeClr val="dk2"/>
              </a:solidFill>
            </a:endParaRPr>
          </a:p>
          <a:p>
            <a:pPr indent="-3365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</a:pPr>
            <a:r>
              <a:rPr lang="en">
                <a:solidFill>
                  <a:schemeClr val="dk1"/>
                </a:solidFill>
              </a:rPr>
              <a:t>Elements are added at the </a:t>
            </a:r>
            <a:r>
              <a:rPr b="1" lang="en">
                <a:solidFill>
                  <a:srgbClr val="4285F4"/>
                </a:solidFill>
              </a:rPr>
              <a:t>rear (tail)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365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</a:pPr>
            <a:r>
              <a:rPr lang="en">
                <a:solidFill>
                  <a:schemeClr val="dk1"/>
                </a:solidFill>
              </a:rPr>
              <a:t>Elements are removed from the </a:t>
            </a:r>
            <a:r>
              <a:rPr b="1" lang="en">
                <a:solidFill>
                  <a:srgbClr val="4285F4"/>
                </a:solidFill>
              </a:rPr>
              <a:t>front (head)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309" name="Google Shape;30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5600" y="2347575"/>
            <a:ext cx="2796025" cy="216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Google Shape;315;p3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6" name="Google Shape;316;p3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Queue Operations</a:t>
            </a:r>
            <a:endParaRPr sz="2500"/>
          </a:p>
        </p:txBody>
      </p:sp>
      <p:sp>
        <p:nvSpPr>
          <p:cNvPr id="317" name="Google Shape;317;p36"/>
          <p:cNvSpPr txBox="1"/>
          <p:nvPr/>
        </p:nvSpPr>
        <p:spPr>
          <a:xfrm>
            <a:off x="176675" y="1117875"/>
            <a:ext cx="6149400" cy="18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Enqueue: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FF00FF"/>
                </a:solidFill>
              </a:rPr>
              <a:t>Add</a:t>
            </a:r>
            <a:r>
              <a:rPr lang="en">
                <a:solidFill>
                  <a:schemeClr val="dk1"/>
                </a:solidFill>
              </a:rPr>
              <a:t> an element at the </a:t>
            </a:r>
            <a:r>
              <a:rPr lang="en">
                <a:solidFill>
                  <a:srgbClr val="4285F4"/>
                </a:solidFill>
              </a:rPr>
              <a:t>rear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Dequeue:</a:t>
            </a:r>
            <a:r>
              <a:rPr lang="en">
                <a:solidFill>
                  <a:schemeClr val="dk1"/>
                </a:solidFill>
              </a:rPr>
              <a:t> Remove an element from the front.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Peek/Front:</a:t>
            </a:r>
            <a:r>
              <a:rPr lang="en">
                <a:solidFill>
                  <a:schemeClr val="dk1"/>
                </a:solidFill>
              </a:rPr>
              <a:t> Retrieve the element at the front without removing it.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IsEmpty:</a:t>
            </a:r>
            <a:r>
              <a:rPr lang="en">
                <a:solidFill>
                  <a:schemeClr val="dk1"/>
                </a:solidFill>
              </a:rPr>
              <a:t> Check if the queue is empty.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IsFull: Check if the queue is full (for array implementation).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18" name="Google Shape;31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8175" y="3120300"/>
            <a:ext cx="5040350" cy="153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3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5" name="Google Shape;325;p3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Queue Operations</a:t>
            </a:r>
            <a:endParaRPr sz="2500"/>
          </a:p>
        </p:txBody>
      </p:sp>
      <p:pic>
        <p:nvPicPr>
          <p:cNvPr id="326" name="Google Shape;326;p37"/>
          <p:cNvPicPr preferRelativeResize="0"/>
          <p:nvPr/>
        </p:nvPicPr>
        <p:blipFill rotWithShape="1">
          <a:blip r:embed="rId4">
            <a:alphaModFix/>
          </a:blip>
          <a:srcRect b="69352" l="0" r="0" t="0"/>
          <a:stretch/>
        </p:blipFill>
        <p:spPr>
          <a:xfrm>
            <a:off x="152400" y="1040350"/>
            <a:ext cx="4072100" cy="111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7"/>
          <p:cNvPicPr preferRelativeResize="0"/>
          <p:nvPr/>
        </p:nvPicPr>
        <p:blipFill rotWithShape="1">
          <a:blip r:embed="rId4">
            <a:alphaModFix/>
          </a:blip>
          <a:srcRect b="4220" l="0" r="0" t="62601"/>
          <a:stretch/>
        </p:blipFill>
        <p:spPr>
          <a:xfrm>
            <a:off x="122325" y="3833025"/>
            <a:ext cx="4244675" cy="126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7"/>
          <p:cNvPicPr preferRelativeResize="0"/>
          <p:nvPr/>
        </p:nvPicPr>
        <p:blipFill rotWithShape="1">
          <a:blip r:embed="rId4">
            <a:alphaModFix/>
          </a:blip>
          <a:srcRect b="36024" l="0" r="0" t="31880"/>
          <a:stretch/>
        </p:blipFill>
        <p:spPr>
          <a:xfrm>
            <a:off x="152400" y="2516675"/>
            <a:ext cx="4152801" cy="11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7"/>
          <p:cNvSpPr txBox="1"/>
          <p:nvPr/>
        </p:nvSpPr>
        <p:spPr>
          <a:xfrm>
            <a:off x="4452475" y="2746625"/>
            <a:ext cx="440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(b) Enqueue(Q, 17), </a:t>
            </a:r>
            <a:r>
              <a:rPr lang="en">
                <a:solidFill>
                  <a:schemeClr val="dk1"/>
                </a:solidFill>
              </a:rPr>
              <a:t>Enqueue(Q, 3), Enqueue(Q, 5)</a:t>
            </a:r>
            <a:endParaRPr/>
          </a:p>
        </p:txBody>
      </p:sp>
      <p:sp>
        <p:nvSpPr>
          <p:cNvPr id="330" name="Google Shape;330;p37"/>
          <p:cNvSpPr txBox="1"/>
          <p:nvPr/>
        </p:nvSpPr>
        <p:spPr>
          <a:xfrm>
            <a:off x="4452475" y="4060225"/>
            <a:ext cx="354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(c) Dequeue(Q)</a:t>
            </a:r>
            <a:endParaRPr/>
          </a:p>
        </p:txBody>
      </p:sp>
      <p:sp>
        <p:nvSpPr>
          <p:cNvPr id="331" name="Google Shape;331;p37"/>
          <p:cNvSpPr txBox="1"/>
          <p:nvPr/>
        </p:nvSpPr>
        <p:spPr>
          <a:xfrm>
            <a:off x="4124775" y="1168325"/>
            <a:ext cx="484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4285F4"/>
                </a:solidFill>
              </a:rPr>
              <a:t>wrap around:</a:t>
            </a:r>
            <a:r>
              <a:rPr lang="en"/>
              <a:t> </a:t>
            </a:r>
            <a:r>
              <a:rPr i="1" lang="en">
                <a:solidFill>
                  <a:schemeClr val="accent4"/>
                </a:solidFill>
              </a:rPr>
              <a:t>loc 1</a:t>
            </a:r>
            <a:r>
              <a:rPr lang="en"/>
              <a:t> immediately follows </a:t>
            </a:r>
            <a:r>
              <a:rPr i="1" lang="en">
                <a:solidFill>
                  <a:schemeClr val="accent4"/>
                </a:solidFill>
              </a:rPr>
              <a:t>loc n</a:t>
            </a:r>
            <a:r>
              <a:rPr lang="en"/>
              <a:t> in a circular order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7" name="Google Shape;337;p3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8" name="Google Shape;338;p3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Queue Operations</a:t>
            </a:r>
            <a:endParaRPr sz="2500"/>
          </a:p>
        </p:txBody>
      </p:sp>
      <p:sp>
        <p:nvSpPr>
          <p:cNvPr id="339" name="Google Shape;339;p38"/>
          <p:cNvSpPr txBox="1"/>
          <p:nvPr/>
        </p:nvSpPr>
        <p:spPr>
          <a:xfrm>
            <a:off x="391825" y="1325050"/>
            <a:ext cx="4844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When is the</a:t>
            </a:r>
            <a:r>
              <a:rPr lang="en">
                <a:solidFill>
                  <a:srgbClr val="4285F4"/>
                </a:solidFill>
              </a:rPr>
              <a:t> queue empty?</a:t>
            </a:r>
            <a:endParaRPr>
              <a:solidFill>
                <a:srgbClr val="4285F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Q.head = Q.tail </a:t>
            </a:r>
            <a:endParaRPr/>
          </a:p>
        </p:txBody>
      </p:sp>
      <p:sp>
        <p:nvSpPr>
          <p:cNvPr id="340" name="Google Shape;340;p38"/>
          <p:cNvSpPr txBox="1"/>
          <p:nvPr/>
        </p:nvSpPr>
        <p:spPr>
          <a:xfrm>
            <a:off x="359025" y="2503300"/>
            <a:ext cx="7128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After </a:t>
            </a:r>
            <a:r>
              <a:rPr lang="en">
                <a:solidFill>
                  <a:srgbClr val="4285F4"/>
                </a:solidFill>
              </a:rPr>
              <a:t>enqueuing an element, what would be the Q.head and Q.tail?</a:t>
            </a:r>
            <a:endParaRPr>
              <a:solidFill>
                <a:srgbClr val="4285F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Q.head = Q.head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Q.tail = Q.head + 1 </a:t>
            </a:r>
            <a:endParaRPr/>
          </a:p>
        </p:txBody>
      </p:sp>
      <p:sp>
        <p:nvSpPr>
          <p:cNvPr id="341" name="Google Shape;341;p38"/>
          <p:cNvSpPr txBox="1"/>
          <p:nvPr/>
        </p:nvSpPr>
        <p:spPr>
          <a:xfrm>
            <a:off x="359025" y="3818600"/>
            <a:ext cx="7128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When a</a:t>
            </a:r>
            <a:r>
              <a:rPr lang="en">
                <a:solidFill>
                  <a:srgbClr val="4285F4"/>
                </a:solidFill>
              </a:rPr>
              <a:t> Queue is full?</a:t>
            </a:r>
            <a:endParaRPr>
              <a:solidFill>
                <a:srgbClr val="4285F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Q.head = Q.tail + 1 </a:t>
            </a:r>
            <a:r>
              <a:rPr lang="en">
                <a:solidFill>
                  <a:srgbClr val="FF0000"/>
                </a:solidFill>
              </a:rPr>
              <a:t>or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(Q.head = 1 </a:t>
            </a:r>
            <a:r>
              <a:rPr lang="en">
                <a:solidFill>
                  <a:srgbClr val="FF0000"/>
                </a:solidFill>
              </a:rPr>
              <a:t>and</a:t>
            </a:r>
            <a:r>
              <a:rPr lang="en"/>
              <a:t> Q.tail = Q.size)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7" name="Google Shape;347;p3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8" name="Google Shape;348;p3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Applications of Queue</a:t>
            </a:r>
            <a:endParaRPr sz="2500"/>
          </a:p>
        </p:txBody>
      </p:sp>
      <p:sp>
        <p:nvSpPr>
          <p:cNvPr id="349" name="Google Shape;349;p39"/>
          <p:cNvSpPr txBox="1"/>
          <p:nvPr/>
        </p:nvSpPr>
        <p:spPr>
          <a:xfrm>
            <a:off x="413175" y="1317925"/>
            <a:ext cx="76869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Scheduling: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CPU scheduling.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Disk scheduling.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Data Streaming: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Buffer management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Network: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Packet handling in routers.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Real-life: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Ticket queues.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5" name="Google Shape;355;p4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6" name="Google Shape;356;p4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Abstract Data Types (ADTs)</a:t>
            </a:r>
            <a:endParaRPr sz="2500"/>
          </a:p>
        </p:txBody>
      </p:sp>
      <p:sp>
        <p:nvSpPr>
          <p:cNvPr id="357" name="Google Shape;357;p40"/>
          <p:cNvSpPr txBox="1"/>
          <p:nvPr/>
        </p:nvSpPr>
        <p:spPr>
          <a:xfrm>
            <a:off x="167800" y="1110600"/>
            <a:ext cx="87837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285F4"/>
                </a:solidFill>
              </a:rPr>
              <a:t>Abstract Data Types</a:t>
            </a:r>
            <a:endParaRPr>
              <a:solidFill>
                <a:srgbClr val="4285F4"/>
              </a:solidFill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An ADT defines a logical concept or behavior without specifying the implementation details.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It focuses on </a:t>
            </a:r>
            <a:r>
              <a:rPr lang="en">
                <a:solidFill>
                  <a:schemeClr val="accent1"/>
                </a:solidFill>
              </a:rPr>
              <a:t>what operations can be performed</a:t>
            </a:r>
            <a:r>
              <a:rPr lang="en">
                <a:solidFill>
                  <a:schemeClr val="dk1"/>
                </a:solidFill>
              </a:rPr>
              <a:t> and their expected behavior </a:t>
            </a:r>
            <a:r>
              <a:rPr lang="en" u="sng">
                <a:solidFill>
                  <a:schemeClr val="dk1"/>
                </a:solidFill>
              </a:rPr>
              <a:t>rather than how they are implemented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8" name="Google Shape;358;p40"/>
          <p:cNvSpPr txBox="1"/>
          <p:nvPr/>
        </p:nvSpPr>
        <p:spPr>
          <a:xfrm>
            <a:off x="117375" y="3118375"/>
            <a:ext cx="87837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285F4"/>
                </a:solidFill>
              </a:rPr>
              <a:t>Examples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Stack:</a:t>
            </a:r>
            <a:r>
              <a:rPr lang="en">
                <a:solidFill>
                  <a:schemeClr val="dk1"/>
                </a:solidFill>
              </a:rPr>
              <a:t> Follows the Last-In-First-Out (LIFO) principle. Operations include push, pop, and peek.</a:t>
            </a:r>
            <a:endParaRPr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rgbClr val="4285F4"/>
                </a:solidFill>
              </a:rPr>
              <a:t>Queue:</a:t>
            </a:r>
            <a:r>
              <a:rPr lang="en">
                <a:solidFill>
                  <a:schemeClr val="dk1"/>
                </a:solidFill>
              </a:rPr>
              <a:t> Follows the First-In-First-Out (FIFO) principle. Operations include enqueue, dequeue, and peek.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Introduction to Linked Lists</a:t>
            </a:r>
            <a:endParaRPr sz="2500"/>
          </a:p>
        </p:txBody>
      </p:sp>
      <p:sp>
        <p:nvSpPr>
          <p:cNvPr id="71" name="Google Shape;71;p15"/>
          <p:cNvSpPr txBox="1"/>
          <p:nvPr/>
        </p:nvSpPr>
        <p:spPr>
          <a:xfrm>
            <a:off x="381600" y="1299175"/>
            <a:ext cx="7454100" cy="8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 Linked List is a </a:t>
            </a:r>
            <a:r>
              <a:rPr lang="en">
                <a:solidFill>
                  <a:schemeClr val="accent1"/>
                </a:solidFill>
              </a:rPr>
              <a:t>linear data structure</a:t>
            </a:r>
            <a:r>
              <a:rPr lang="en">
                <a:solidFill>
                  <a:schemeClr val="dk1"/>
                </a:solidFill>
              </a:rPr>
              <a:t> where elements are stored in nodes, and each node points to the next node.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381600" y="2151475"/>
            <a:ext cx="7238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Key Characteristics: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u="sng">
                <a:solidFill>
                  <a:schemeClr val="dk1"/>
                </a:solidFill>
              </a:rPr>
              <a:t>Dynamic size</a:t>
            </a:r>
            <a:r>
              <a:rPr lang="en">
                <a:solidFill>
                  <a:schemeClr val="dk1"/>
                </a:solidFill>
              </a:rPr>
              <a:t>: Easily grows or shrinks.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u="sng">
                <a:solidFill>
                  <a:schemeClr val="dk1"/>
                </a:solidFill>
              </a:rPr>
              <a:t>Memory efficient</a:t>
            </a:r>
            <a:r>
              <a:rPr lang="en">
                <a:solidFill>
                  <a:schemeClr val="dk1"/>
                </a:solidFill>
              </a:rPr>
              <a:t>: No need for contiguous memory allocation.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27725" y="3504975"/>
            <a:ext cx="76653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Types of Linked Lists: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Singly Linked List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Doubly Linked List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Circular Linked List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" name="Google Shape;80;p1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Structure of a Node</a:t>
            </a:r>
            <a:endParaRPr sz="2500"/>
          </a:p>
        </p:txBody>
      </p:sp>
      <p:sp>
        <p:nvSpPr>
          <p:cNvPr id="81" name="Google Shape;81;p16"/>
          <p:cNvSpPr txBox="1"/>
          <p:nvPr/>
        </p:nvSpPr>
        <p:spPr>
          <a:xfrm>
            <a:off x="484325" y="1104250"/>
            <a:ext cx="74541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Each node in a linked list contains: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Data</a:t>
            </a:r>
            <a:r>
              <a:rPr lang="en">
                <a:solidFill>
                  <a:schemeClr val="dk1"/>
                </a:solidFill>
              </a:rPr>
              <a:t>: The value stored in the node.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rgbClr val="4285F4"/>
                </a:solidFill>
              </a:rPr>
              <a:t>Pointer</a:t>
            </a:r>
            <a:r>
              <a:rPr lang="en">
                <a:solidFill>
                  <a:schemeClr val="dk1"/>
                </a:solidFill>
              </a:rPr>
              <a:t>: A address (reference) to the next node (or </a:t>
            </a:r>
            <a:r>
              <a:rPr b="1" lang="en">
                <a:solidFill>
                  <a:srgbClr val="FF0000"/>
                </a:solidFill>
              </a:rPr>
              <a:t>None/NULL/``\0’’</a:t>
            </a:r>
            <a:r>
              <a:rPr lang="en">
                <a:solidFill>
                  <a:schemeClr val="dk1"/>
                </a:solidFill>
              </a:rPr>
              <a:t> for the last node).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b="55476" l="0" r="0" t="0"/>
          <a:stretch/>
        </p:blipFill>
        <p:spPr>
          <a:xfrm>
            <a:off x="2184500" y="2400100"/>
            <a:ext cx="4775000" cy="104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600" y="3812900"/>
            <a:ext cx="4683425" cy="10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6">
            <a:alphaModFix/>
          </a:blip>
          <a:srcRect b="2515" l="0" r="0" t="0"/>
          <a:stretch/>
        </p:blipFill>
        <p:spPr>
          <a:xfrm>
            <a:off x="5386475" y="3618975"/>
            <a:ext cx="2970800" cy="120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1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1" name="Google Shape;91;p1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Singly Linked List Overview</a:t>
            </a:r>
            <a:endParaRPr sz="2500"/>
          </a:p>
        </p:txBody>
      </p:sp>
      <p:sp>
        <p:nvSpPr>
          <p:cNvPr id="92" name="Google Shape;92;p17"/>
          <p:cNvSpPr txBox="1"/>
          <p:nvPr/>
        </p:nvSpPr>
        <p:spPr>
          <a:xfrm>
            <a:off x="227575" y="1105975"/>
            <a:ext cx="74541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Nodes are connected in one direction.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The head pointer references the first node.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The last node’s pointer is None.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4">
            <a:alphaModFix/>
          </a:blip>
          <a:srcRect b="0" l="0" r="0" t="42971"/>
          <a:stretch/>
        </p:blipFill>
        <p:spPr>
          <a:xfrm>
            <a:off x="1567125" y="2998850"/>
            <a:ext cx="4775000" cy="1340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7"/>
          <p:cNvCxnSpPr/>
          <p:nvPr/>
        </p:nvCxnSpPr>
        <p:spPr>
          <a:xfrm flipH="1" rot="10800000">
            <a:off x="699725" y="3580525"/>
            <a:ext cx="1108800" cy="754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5" name="Google Shape;95;p17"/>
          <p:cNvSpPr txBox="1"/>
          <p:nvPr/>
        </p:nvSpPr>
        <p:spPr>
          <a:xfrm>
            <a:off x="288725" y="4257075"/>
            <a:ext cx="71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head</a:t>
            </a:r>
            <a:endParaRPr/>
          </a:p>
        </p:txBody>
      </p:sp>
      <p:cxnSp>
        <p:nvCxnSpPr>
          <p:cNvPr id="96" name="Google Shape;96;p17"/>
          <p:cNvCxnSpPr/>
          <p:nvPr/>
        </p:nvCxnSpPr>
        <p:spPr>
          <a:xfrm rot="10800000">
            <a:off x="6068625" y="3703425"/>
            <a:ext cx="1228800" cy="779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" name="Google Shape;97;p17"/>
          <p:cNvSpPr txBox="1"/>
          <p:nvPr/>
        </p:nvSpPr>
        <p:spPr>
          <a:xfrm>
            <a:off x="7013625" y="4384375"/>
            <a:ext cx="71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None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" name="Google Shape;104;p1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in a Singly Linked List</a:t>
            </a:r>
            <a:endParaRPr sz="2500"/>
          </a:p>
        </p:txBody>
      </p:sp>
      <p:sp>
        <p:nvSpPr>
          <p:cNvPr id="105" name="Google Shape;105;p18"/>
          <p:cNvSpPr txBox="1"/>
          <p:nvPr/>
        </p:nvSpPr>
        <p:spPr>
          <a:xfrm>
            <a:off x="903175" y="2703125"/>
            <a:ext cx="3510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3.     Update the head to the new node.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1537875" y="3668225"/>
            <a:ext cx="799800" cy="42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cxnSp>
        <p:nvCxnSpPr>
          <p:cNvPr id="107" name="Google Shape;107;p18"/>
          <p:cNvCxnSpPr/>
          <p:nvPr/>
        </p:nvCxnSpPr>
        <p:spPr>
          <a:xfrm>
            <a:off x="2036500" y="3668225"/>
            <a:ext cx="0" cy="42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8" name="Google Shape;108;p18"/>
          <p:cNvPicPr preferRelativeResize="0"/>
          <p:nvPr/>
        </p:nvPicPr>
        <p:blipFill rotWithShape="1">
          <a:blip r:embed="rId4">
            <a:alphaModFix/>
          </a:blip>
          <a:srcRect b="19915" l="0" r="0" t="42973"/>
          <a:stretch/>
        </p:blipFill>
        <p:spPr>
          <a:xfrm>
            <a:off x="3582275" y="3371500"/>
            <a:ext cx="4775000" cy="8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/>
        </p:nvSpPr>
        <p:spPr>
          <a:xfrm>
            <a:off x="1622773" y="4094199"/>
            <a:ext cx="63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new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177750" y="1037825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285F4"/>
                </a:solidFill>
              </a:rPr>
              <a:t>Insert at the Front</a:t>
            </a:r>
            <a:endParaRPr sz="1700">
              <a:solidFill>
                <a:srgbClr val="4285F4"/>
              </a:solidFill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365825" y="142840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</a:rPr>
              <a:t>Steps:</a:t>
            </a:r>
            <a:endParaRPr u="sng">
              <a:solidFill>
                <a:schemeClr val="dk1"/>
              </a:solidFill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Create a new node.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365825" y="2234425"/>
            <a:ext cx="53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2.	</a:t>
            </a:r>
            <a:r>
              <a:rPr lang="en">
                <a:solidFill>
                  <a:schemeClr val="dk1"/>
                </a:solidFill>
              </a:rPr>
              <a:t>Point its next to the current head.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13" name="Google Shape;113;p18"/>
          <p:cNvCxnSpPr>
            <a:stCxn id="106" idx="3"/>
          </p:cNvCxnSpPr>
          <p:nvPr/>
        </p:nvCxnSpPr>
        <p:spPr>
          <a:xfrm>
            <a:off x="2337675" y="3881825"/>
            <a:ext cx="1424700" cy="213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" name="Google Shape;114;p18"/>
          <p:cNvCxnSpPr/>
          <p:nvPr/>
        </p:nvCxnSpPr>
        <p:spPr>
          <a:xfrm rot="10800000">
            <a:off x="3940025" y="4028725"/>
            <a:ext cx="0" cy="533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5" name="Google Shape;115;p18"/>
          <p:cNvSpPr txBox="1"/>
          <p:nvPr/>
        </p:nvSpPr>
        <p:spPr>
          <a:xfrm>
            <a:off x="3687500" y="4562125"/>
            <a:ext cx="72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head</a:t>
            </a:r>
            <a:endParaRPr/>
          </a:p>
        </p:txBody>
      </p:sp>
      <p:cxnSp>
        <p:nvCxnSpPr>
          <p:cNvPr id="116" name="Google Shape;116;p18"/>
          <p:cNvCxnSpPr>
            <a:stCxn id="115" idx="1"/>
            <a:endCxn id="109" idx="2"/>
          </p:cNvCxnSpPr>
          <p:nvPr/>
        </p:nvCxnSpPr>
        <p:spPr>
          <a:xfrm rot="10800000">
            <a:off x="1937900" y="4494325"/>
            <a:ext cx="1749600" cy="267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7" name="Google Shape;11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0600" y="1702651"/>
            <a:ext cx="3586675" cy="118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1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1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in a Singly Linked List</a:t>
            </a:r>
            <a:endParaRPr sz="2500"/>
          </a:p>
        </p:txBody>
      </p:sp>
      <p:sp>
        <p:nvSpPr>
          <p:cNvPr id="125" name="Google Shape;125;p19"/>
          <p:cNvSpPr txBox="1"/>
          <p:nvPr/>
        </p:nvSpPr>
        <p:spPr>
          <a:xfrm>
            <a:off x="235647" y="3022625"/>
            <a:ext cx="5134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3.     </a:t>
            </a:r>
            <a:r>
              <a:rPr lang="en">
                <a:solidFill>
                  <a:schemeClr val="dk1"/>
                </a:solidFill>
              </a:rPr>
              <a:t>Update the current node’s next to the new node.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4024825" y="3963150"/>
            <a:ext cx="799800" cy="42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cxnSp>
        <p:nvCxnSpPr>
          <p:cNvPr id="127" name="Google Shape;127;p19"/>
          <p:cNvCxnSpPr/>
          <p:nvPr/>
        </p:nvCxnSpPr>
        <p:spPr>
          <a:xfrm>
            <a:off x="4523450" y="3963150"/>
            <a:ext cx="0" cy="42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8" name="Google Shape;128;p19"/>
          <p:cNvPicPr preferRelativeResize="0"/>
          <p:nvPr/>
        </p:nvPicPr>
        <p:blipFill rotWithShape="1">
          <a:blip r:embed="rId4">
            <a:alphaModFix/>
          </a:blip>
          <a:srcRect b="19915" l="0" r="54456" t="42973"/>
          <a:stretch/>
        </p:blipFill>
        <p:spPr>
          <a:xfrm>
            <a:off x="953300" y="3659525"/>
            <a:ext cx="2174699" cy="8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4109723" y="4389124"/>
            <a:ext cx="63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new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207375" y="1034925"/>
            <a:ext cx="2537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285F4"/>
                </a:solidFill>
              </a:rPr>
              <a:t>Insert in the Middle</a:t>
            </a:r>
            <a:endParaRPr sz="1700">
              <a:solidFill>
                <a:srgbClr val="4285F4"/>
              </a:solidFill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146775" y="1420280"/>
            <a:ext cx="4474500" cy="9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</a:rPr>
              <a:t>Steps:</a:t>
            </a:r>
            <a:endParaRPr u="sng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Traverse to the node just before the desired position.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210175" y="2554925"/>
            <a:ext cx="51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2.	Update the new node’s next to the current    node’s next.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33" name="Google Shape;133;p19"/>
          <p:cNvCxnSpPr/>
          <p:nvPr/>
        </p:nvCxnSpPr>
        <p:spPr>
          <a:xfrm rot="10800000">
            <a:off x="1382475" y="4305225"/>
            <a:ext cx="0" cy="533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4" name="Google Shape;134;p19"/>
          <p:cNvSpPr txBox="1"/>
          <p:nvPr/>
        </p:nvSpPr>
        <p:spPr>
          <a:xfrm>
            <a:off x="1058675" y="4690500"/>
            <a:ext cx="72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head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3875" y="1034925"/>
            <a:ext cx="2815006" cy="129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 rotWithShape="1">
          <a:blip r:embed="rId4">
            <a:alphaModFix/>
          </a:blip>
          <a:srcRect b="19912" l="53560" r="0" t="42974"/>
          <a:stretch/>
        </p:blipFill>
        <p:spPr>
          <a:xfrm>
            <a:off x="5461700" y="3669613"/>
            <a:ext cx="2217551" cy="87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Google Shape;137;p19"/>
          <p:cNvCxnSpPr/>
          <p:nvPr/>
        </p:nvCxnSpPr>
        <p:spPr>
          <a:xfrm>
            <a:off x="4824625" y="4176750"/>
            <a:ext cx="701100" cy="10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19"/>
          <p:cNvCxnSpPr>
            <a:endCxn id="126" idx="1"/>
          </p:cNvCxnSpPr>
          <p:nvPr/>
        </p:nvCxnSpPr>
        <p:spPr>
          <a:xfrm>
            <a:off x="3128125" y="4171650"/>
            <a:ext cx="896700" cy="5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19"/>
          <p:cNvCxnSpPr/>
          <p:nvPr/>
        </p:nvCxnSpPr>
        <p:spPr>
          <a:xfrm rot="10800000">
            <a:off x="2650725" y="4322525"/>
            <a:ext cx="0" cy="533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0" name="Google Shape;140;p19"/>
          <p:cNvSpPr txBox="1"/>
          <p:nvPr/>
        </p:nvSpPr>
        <p:spPr>
          <a:xfrm>
            <a:off x="2287425" y="4735200"/>
            <a:ext cx="107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Current</a:t>
            </a:r>
            <a:endParaRPr/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4">
            <a:alphaModFix/>
          </a:blip>
          <a:srcRect b="19915" l="0" r="0" t="42973"/>
          <a:stretch/>
        </p:blipFill>
        <p:spPr>
          <a:xfrm>
            <a:off x="4572000" y="1213900"/>
            <a:ext cx="4164744" cy="76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" name="Google Shape;147;p2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8" name="Google Shape;148;p2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in a Singly Linked List</a:t>
            </a:r>
            <a:endParaRPr sz="2500"/>
          </a:p>
        </p:txBody>
      </p:sp>
      <p:sp>
        <p:nvSpPr>
          <p:cNvPr id="149" name="Google Shape;149;p20"/>
          <p:cNvSpPr/>
          <p:nvPr/>
        </p:nvSpPr>
        <p:spPr>
          <a:xfrm>
            <a:off x="2170146" y="2644875"/>
            <a:ext cx="551100" cy="393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cxnSp>
        <p:nvCxnSpPr>
          <p:cNvPr id="150" name="Google Shape;150;p20"/>
          <p:cNvCxnSpPr/>
          <p:nvPr/>
        </p:nvCxnSpPr>
        <p:spPr>
          <a:xfrm>
            <a:off x="2513668" y="2644875"/>
            <a:ext cx="0" cy="39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1" name="Google Shape;151;p20"/>
          <p:cNvPicPr preferRelativeResize="0"/>
          <p:nvPr/>
        </p:nvPicPr>
        <p:blipFill rotWithShape="1">
          <a:blip r:embed="rId4">
            <a:alphaModFix/>
          </a:blip>
          <a:srcRect b="19915" l="0" r="54456" t="42973"/>
          <a:stretch/>
        </p:blipFill>
        <p:spPr>
          <a:xfrm>
            <a:off x="54050" y="2365150"/>
            <a:ext cx="1498237" cy="80340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0"/>
          <p:cNvSpPr txBox="1"/>
          <p:nvPr/>
        </p:nvSpPr>
        <p:spPr>
          <a:xfrm>
            <a:off x="2228622" y="3037325"/>
            <a:ext cx="55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new</a:t>
            </a:r>
            <a:endParaRPr/>
          </a:p>
        </p:txBody>
      </p:sp>
      <p:sp>
        <p:nvSpPr>
          <p:cNvPr id="153" name="Google Shape;153;p20"/>
          <p:cNvSpPr txBox="1"/>
          <p:nvPr/>
        </p:nvSpPr>
        <p:spPr>
          <a:xfrm>
            <a:off x="207375" y="1034925"/>
            <a:ext cx="2537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285F4"/>
                </a:solidFill>
              </a:rPr>
              <a:t>Insert in the Middle</a:t>
            </a:r>
            <a:endParaRPr sz="1700">
              <a:solidFill>
                <a:srgbClr val="4285F4"/>
              </a:solidFill>
            </a:endParaRPr>
          </a:p>
        </p:txBody>
      </p:sp>
      <p:cxnSp>
        <p:nvCxnSpPr>
          <p:cNvPr id="154" name="Google Shape;154;p20"/>
          <p:cNvCxnSpPr/>
          <p:nvPr/>
        </p:nvCxnSpPr>
        <p:spPr>
          <a:xfrm rot="10800000">
            <a:off x="349726" y="2960036"/>
            <a:ext cx="0" cy="491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5" name="Google Shape;155;p20"/>
          <p:cNvSpPr txBox="1"/>
          <p:nvPr/>
        </p:nvSpPr>
        <p:spPr>
          <a:xfrm>
            <a:off x="126651" y="3314975"/>
            <a:ext cx="6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head</a:t>
            </a:r>
            <a:endParaRPr/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4">
            <a:alphaModFix/>
          </a:blip>
          <a:srcRect b="19912" l="53560" r="0" t="42974"/>
          <a:stretch/>
        </p:blipFill>
        <p:spPr>
          <a:xfrm>
            <a:off x="3160066" y="2374443"/>
            <a:ext cx="1527759" cy="8034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20"/>
          <p:cNvCxnSpPr/>
          <p:nvPr/>
        </p:nvCxnSpPr>
        <p:spPr>
          <a:xfrm>
            <a:off x="2721160" y="2841661"/>
            <a:ext cx="483000" cy="93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8" name="Google Shape;158;p20"/>
          <p:cNvCxnSpPr>
            <a:endCxn id="149" idx="1"/>
          </p:cNvCxnSpPr>
          <p:nvPr/>
        </p:nvCxnSpPr>
        <p:spPr>
          <a:xfrm>
            <a:off x="1552446" y="2836875"/>
            <a:ext cx="617700" cy="4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" name="Google Shape;159;p20"/>
          <p:cNvCxnSpPr/>
          <p:nvPr/>
        </p:nvCxnSpPr>
        <p:spPr>
          <a:xfrm rot="10800000">
            <a:off x="1223474" y="2975974"/>
            <a:ext cx="0" cy="491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0" name="Google Shape;160;p20"/>
          <p:cNvSpPr txBox="1"/>
          <p:nvPr/>
        </p:nvSpPr>
        <p:spPr>
          <a:xfrm>
            <a:off x="973174" y="3356150"/>
            <a:ext cx="86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Current</a:t>
            </a:r>
            <a:endParaRPr/>
          </a:p>
        </p:txBody>
      </p:sp>
      <p:pic>
        <p:nvPicPr>
          <p:cNvPr id="161" name="Google Shape;16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7650" y="1639300"/>
            <a:ext cx="2696950" cy="27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8" name="Google Shape;168;p2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Insertion in a Singly Linked List</a:t>
            </a:r>
            <a:endParaRPr sz="2500"/>
          </a:p>
        </p:txBody>
      </p:sp>
      <p:sp>
        <p:nvSpPr>
          <p:cNvPr id="169" name="Google Shape;169;p21"/>
          <p:cNvSpPr txBox="1"/>
          <p:nvPr/>
        </p:nvSpPr>
        <p:spPr>
          <a:xfrm>
            <a:off x="356747" y="2506438"/>
            <a:ext cx="5134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</a:t>
            </a:r>
            <a:r>
              <a:rPr lang="en">
                <a:solidFill>
                  <a:schemeClr val="dk1"/>
                </a:solidFill>
              </a:rPr>
              <a:t>.     </a:t>
            </a:r>
            <a:r>
              <a:rPr lang="en">
                <a:solidFill>
                  <a:schemeClr val="dk1"/>
                </a:solidFill>
              </a:rPr>
              <a:t>Update the last node’s next to the new node.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5713200" y="3414613"/>
            <a:ext cx="799800" cy="42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cxnSp>
        <p:nvCxnSpPr>
          <p:cNvPr id="171" name="Google Shape;171;p21"/>
          <p:cNvCxnSpPr/>
          <p:nvPr/>
        </p:nvCxnSpPr>
        <p:spPr>
          <a:xfrm>
            <a:off x="6211825" y="3414613"/>
            <a:ext cx="0" cy="42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2" name="Google Shape;172;p21"/>
          <p:cNvSpPr txBox="1"/>
          <p:nvPr/>
        </p:nvSpPr>
        <p:spPr>
          <a:xfrm>
            <a:off x="5798098" y="3840587"/>
            <a:ext cx="63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new</a:t>
            </a:r>
            <a:endParaRPr/>
          </a:p>
        </p:txBody>
      </p:sp>
      <p:sp>
        <p:nvSpPr>
          <p:cNvPr id="173" name="Google Shape;173;p21"/>
          <p:cNvSpPr txBox="1"/>
          <p:nvPr/>
        </p:nvSpPr>
        <p:spPr>
          <a:xfrm>
            <a:off x="207375" y="1034925"/>
            <a:ext cx="2537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285F4"/>
                </a:solidFill>
              </a:rPr>
              <a:t>Insert in the End</a:t>
            </a:r>
            <a:endParaRPr sz="1700">
              <a:solidFill>
                <a:srgbClr val="4285F4"/>
              </a:solidFill>
            </a:endParaRPr>
          </a:p>
        </p:txBody>
      </p:sp>
      <p:sp>
        <p:nvSpPr>
          <p:cNvPr id="174" name="Google Shape;174;p21"/>
          <p:cNvSpPr txBox="1"/>
          <p:nvPr/>
        </p:nvSpPr>
        <p:spPr>
          <a:xfrm>
            <a:off x="265225" y="1476346"/>
            <a:ext cx="4474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</a:rPr>
              <a:t>Steps: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326900" y="2017088"/>
            <a:ext cx="51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</a:t>
            </a:r>
            <a:r>
              <a:rPr lang="en">
                <a:solidFill>
                  <a:schemeClr val="dk1"/>
                </a:solidFill>
              </a:rPr>
              <a:t>.	</a:t>
            </a:r>
            <a:r>
              <a:rPr lang="en">
                <a:solidFill>
                  <a:schemeClr val="dk1"/>
                </a:solidFill>
              </a:rPr>
              <a:t>Traverse to the last node.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4034125" y="4234300"/>
            <a:ext cx="107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Current</a:t>
            </a:r>
            <a:endParaRPr/>
          </a:p>
        </p:txBody>
      </p:sp>
      <p:pic>
        <p:nvPicPr>
          <p:cNvPr id="177" name="Google Shape;177;p21"/>
          <p:cNvPicPr preferRelativeResize="0"/>
          <p:nvPr/>
        </p:nvPicPr>
        <p:blipFill rotWithShape="1">
          <a:blip r:embed="rId4">
            <a:alphaModFix/>
          </a:blip>
          <a:srcRect b="19915" l="0" r="0" t="42973"/>
          <a:stretch/>
        </p:blipFill>
        <p:spPr>
          <a:xfrm>
            <a:off x="1017150" y="3165000"/>
            <a:ext cx="4164744" cy="760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21"/>
          <p:cNvCxnSpPr/>
          <p:nvPr/>
        </p:nvCxnSpPr>
        <p:spPr>
          <a:xfrm rot="10800000">
            <a:off x="4573963" y="3730400"/>
            <a:ext cx="0" cy="533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9" name="Google Shape;179;p21"/>
          <p:cNvCxnSpPr/>
          <p:nvPr/>
        </p:nvCxnSpPr>
        <p:spPr>
          <a:xfrm>
            <a:off x="4967100" y="3626875"/>
            <a:ext cx="701100" cy="10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80" name="Google Shape;18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7050" y="2332588"/>
            <a:ext cx="1441675" cy="47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