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4"/>
    <p:sldMasterId id="2147483676" r:id="rId5"/>
    <p:sldMasterId id="214748367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y="5143500" cx="9144000"/>
  <p:notesSz cx="6858000" cy="9144000"/>
  <p:embeddedFontLst>
    <p:embeddedFont>
      <p:font typeface="Noto Sans Symbols"/>
      <p:regular r:id="rId46"/>
      <p:bold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20" Type="http://schemas.openxmlformats.org/officeDocument/2006/relationships/slide" Target="slides/slide1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22" Type="http://schemas.openxmlformats.org/officeDocument/2006/relationships/slide" Target="slides/slide15.xml"/><Relationship Id="rId44" Type="http://schemas.openxmlformats.org/officeDocument/2006/relationships/slide" Target="slides/slide37.xml"/><Relationship Id="rId21" Type="http://schemas.openxmlformats.org/officeDocument/2006/relationships/slide" Target="slides/slide14.xml"/><Relationship Id="rId43" Type="http://schemas.openxmlformats.org/officeDocument/2006/relationships/slide" Target="slides/slide36.xml"/><Relationship Id="rId24" Type="http://schemas.openxmlformats.org/officeDocument/2006/relationships/slide" Target="slides/slide17.xml"/><Relationship Id="rId46" Type="http://schemas.openxmlformats.org/officeDocument/2006/relationships/font" Target="fonts/NotoSansSymbols-regular.fntdata"/><Relationship Id="rId23" Type="http://schemas.openxmlformats.org/officeDocument/2006/relationships/slide" Target="slides/slide16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47" Type="http://schemas.openxmlformats.org/officeDocument/2006/relationships/font" Target="fonts/NotoSansSymbols-bold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slide" Target="slides/slide32.xml"/><Relationship Id="rId16" Type="http://schemas.openxmlformats.org/officeDocument/2006/relationships/slide" Target="slides/slide9.xml"/><Relationship Id="rId38" Type="http://schemas.openxmlformats.org/officeDocument/2006/relationships/slide" Target="slides/slide31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9954762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9954762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75a03576b0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75a03576b0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75a03576b0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75a03576b0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75a03576b0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75a03576b0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75a03576b0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75a03576b0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75a03576b0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75a03576b0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75a39b3db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75a39b3db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75be43ac7d_7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75be43ac7d_7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75a03576b0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75a03576b0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75a39b3db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75a39b3db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75be43ac7d_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375be43ac7d_2_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23bc9fab1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23bc9fab1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75be43ac7d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g375be43ac7d_2_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75be43ac7d_2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375be43ac7d_2_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75be43ac7d_2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375be43ac7d_2_8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75be43ac7d_2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g375be43ac7d_2_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75be43ac7d_7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75be43ac7d_7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75be43ac7d_7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75be43ac7d_7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75a39b3dbe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75a39b3db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75a39b3dbe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75a39b3db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75a39b3db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75a39b3db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23bc9fab1a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323bc9fab1a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23bc9fab1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23bc9fab1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23bc9fab1a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23bc9fab1a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23bc9fab1a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323bc9fab1a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23bc9fab1a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23bc9fab1a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2a8c8f63a8_1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32a8c8f63a8_1_8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2a8c8f63a8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g32a8c8f63a8_1_8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2a8c8f63a8_1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g32a8c8f63a8_1_9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2a8c8f63a8_1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g32a8c8f63a8_1_9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2a8c8f63a8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g32a8c8f63a8_1_10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2a8c8f63a8_1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g32a8c8f63a8_1_11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bacd06612a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bacd06612a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23bc9fab1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23bc9fab1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23bc9fab1a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23bc9fab1a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23bc9fab1a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23bc9fab1a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75a03576b0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75a03576b0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23bc9fab1a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23bc9fab1a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2.jp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722313" y="3305175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457200" y="1200150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48200" y="1200150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45025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45025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457200" y="204788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457200" y="1076325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874764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463778" y="1371600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272778" y="-609600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type="title"/>
          </p:nvPr>
        </p:nvSpPr>
        <p:spPr>
          <a:xfrm>
            <a:off x="1526540" y="16192"/>
            <a:ext cx="710310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" type="body"/>
          </p:nvPr>
        </p:nvSpPr>
        <p:spPr>
          <a:xfrm>
            <a:off x="149225" y="835153"/>
            <a:ext cx="87441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1" type="ftr"/>
          </p:nvPr>
        </p:nvSpPr>
        <p:spPr>
          <a:xfrm>
            <a:off x="2554382" y="4892442"/>
            <a:ext cx="487232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1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0" type="dt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12" type="sldNum"/>
          </p:nvPr>
        </p:nvSpPr>
        <p:spPr>
          <a:xfrm>
            <a:off x="7704494" y="4468494"/>
            <a:ext cx="101730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L1.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ctrTitle"/>
          </p:nvPr>
        </p:nvSpPr>
        <p:spPr>
          <a:xfrm>
            <a:off x="1526539" y="16192"/>
            <a:ext cx="720979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0" name="Google Shape;140;p27"/>
          <p:cNvSpPr txBox="1"/>
          <p:nvPr>
            <p:ph idx="1" type="subTitle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1" type="ftr"/>
          </p:nvPr>
        </p:nvSpPr>
        <p:spPr>
          <a:xfrm>
            <a:off x="2554382" y="4892442"/>
            <a:ext cx="487232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1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10" type="dt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3" name="Google Shape;143;p27"/>
          <p:cNvSpPr txBox="1"/>
          <p:nvPr>
            <p:ph idx="12" type="sldNum"/>
          </p:nvPr>
        </p:nvSpPr>
        <p:spPr>
          <a:xfrm>
            <a:off x="7704494" y="4468494"/>
            <a:ext cx="101730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L1.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>
            <p:ph type="title"/>
          </p:nvPr>
        </p:nvSpPr>
        <p:spPr>
          <a:xfrm>
            <a:off x="1526540" y="16192"/>
            <a:ext cx="710310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6" name="Google Shape;146;p28"/>
          <p:cNvSpPr txBox="1"/>
          <p:nvPr>
            <p:ph idx="1" type="body"/>
          </p:nvPr>
        </p:nvSpPr>
        <p:spPr>
          <a:xfrm>
            <a:off x="457200" y="1183005"/>
            <a:ext cx="39776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7" name="Google Shape;147;p28"/>
          <p:cNvSpPr txBox="1"/>
          <p:nvPr>
            <p:ph idx="2" type="body"/>
          </p:nvPr>
        </p:nvSpPr>
        <p:spPr>
          <a:xfrm>
            <a:off x="4977358" y="1273303"/>
            <a:ext cx="30880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1" type="ftr"/>
          </p:nvPr>
        </p:nvSpPr>
        <p:spPr>
          <a:xfrm>
            <a:off x="2554382" y="4892442"/>
            <a:ext cx="487232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1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9" name="Google Shape;149;p28"/>
          <p:cNvSpPr txBox="1"/>
          <p:nvPr>
            <p:ph idx="10" type="dt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0" name="Google Shape;150;p28"/>
          <p:cNvSpPr txBox="1"/>
          <p:nvPr>
            <p:ph idx="12" type="sldNum"/>
          </p:nvPr>
        </p:nvSpPr>
        <p:spPr>
          <a:xfrm>
            <a:off x="7704494" y="4468494"/>
            <a:ext cx="101730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L1.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2113" y="239316"/>
            <a:ext cx="942974" cy="83581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9"/>
          <p:cNvSpPr txBox="1"/>
          <p:nvPr>
            <p:ph type="title"/>
          </p:nvPr>
        </p:nvSpPr>
        <p:spPr>
          <a:xfrm>
            <a:off x="1526540" y="16192"/>
            <a:ext cx="710310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11" type="ftr"/>
          </p:nvPr>
        </p:nvSpPr>
        <p:spPr>
          <a:xfrm>
            <a:off x="2554382" y="4892442"/>
            <a:ext cx="487232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1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10" type="dt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6" name="Google Shape;156;p29"/>
          <p:cNvSpPr txBox="1"/>
          <p:nvPr>
            <p:ph idx="12" type="sldNum"/>
          </p:nvPr>
        </p:nvSpPr>
        <p:spPr>
          <a:xfrm>
            <a:off x="7704494" y="4468494"/>
            <a:ext cx="101730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L1.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1961" y="276616"/>
            <a:ext cx="944867" cy="837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113" y="239316"/>
            <a:ext cx="942974" cy="83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0467" y="2396299"/>
            <a:ext cx="8289795" cy="154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980" y="2318575"/>
            <a:ext cx="8430004" cy="150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0"/>
          <p:cNvSpPr/>
          <p:nvPr/>
        </p:nvSpPr>
        <p:spPr>
          <a:xfrm>
            <a:off x="609599" y="2343152"/>
            <a:ext cx="8279130" cy="1538288"/>
          </a:xfrm>
          <a:custGeom>
            <a:rect b="b" l="l" r="r" t="t"/>
            <a:pathLst>
              <a:path extrusionOk="0" h="2051050" w="8279130">
                <a:moveTo>
                  <a:pt x="7936966" y="0"/>
                </a:moveTo>
                <a:lnTo>
                  <a:pt x="341845" y="0"/>
                </a:lnTo>
                <a:lnTo>
                  <a:pt x="295459" y="3120"/>
                </a:lnTo>
                <a:lnTo>
                  <a:pt x="250969" y="12210"/>
                </a:lnTo>
                <a:lnTo>
                  <a:pt x="208783" y="26863"/>
                </a:lnTo>
                <a:lnTo>
                  <a:pt x="169308" y="46671"/>
                </a:lnTo>
                <a:lnTo>
                  <a:pt x="132953" y="71227"/>
                </a:lnTo>
                <a:lnTo>
                  <a:pt x="100123" y="100123"/>
                </a:lnTo>
                <a:lnTo>
                  <a:pt x="71227" y="132953"/>
                </a:lnTo>
                <a:lnTo>
                  <a:pt x="46671" y="169308"/>
                </a:lnTo>
                <a:lnTo>
                  <a:pt x="26863" y="208783"/>
                </a:lnTo>
                <a:lnTo>
                  <a:pt x="12210" y="250969"/>
                </a:lnTo>
                <a:lnTo>
                  <a:pt x="3120" y="295459"/>
                </a:lnTo>
                <a:lnTo>
                  <a:pt x="0" y="341845"/>
                </a:lnTo>
                <a:lnTo>
                  <a:pt x="0" y="1709191"/>
                </a:lnTo>
                <a:lnTo>
                  <a:pt x="3120" y="1755578"/>
                </a:lnTo>
                <a:lnTo>
                  <a:pt x="12210" y="1800069"/>
                </a:lnTo>
                <a:lnTo>
                  <a:pt x="26863" y="1842256"/>
                </a:lnTo>
                <a:lnTo>
                  <a:pt x="46671" y="1881731"/>
                </a:lnTo>
                <a:lnTo>
                  <a:pt x="71227" y="1918088"/>
                </a:lnTo>
                <a:lnTo>
                  <a:pt x="100123" y="1950920"/>
                </a:lnTo>
                <a:lnTo>
                  <a:pt x="132953" y="1979817"/>
                </a:lnTo>
                <a:lnTo>
                  <a:pt x="169308" y="2004375"/>
                </a:lnTo>
                <a:lnTo>
                  <a:pt x="208783" y="2024184"/>
                </a:lnTo>
                <a:lnTo>
                  <a:pt x="250969" y="2038838"/>
                </a:lnTo>
                <a:lnTo>
                  <a:pt x="295459" y="2047929"/>
                </a:lnTo>
                <a:lnTo>
                  <a:pt x="341845" y="2051049"/>
                </a:lnTo>
                <a:lnTo>
                  <a:pt x="7936966" y="2051049"/>
                </a:lnTo>
                <a:lnTo>
                  <a:pt x="7983353" y="2047929"/>
                </a:lnTo>
                <a:lnTo>
                  <a:pt x="8027843" y="2038838"/>
                </a:lnTo>
                <a:lnTo>
                  <a:pt x="8070029" y="2024184"/>
                </a:lnTo>
                <a:lnTo>
                  <a:pt x="8109503" y="2004375"/>
                </a:lnTo>
                <a:lnTo>
                  <a:pt x="8145859" y="1979817"/>
                </a:lnTo>
                <a:lnTo>
                  <a:pt x="8178688" y="1950920"/>
                </a:lnTo>
                <a:lnTo>
                  <a:pt x="8207585" y="1918088"/>
                </a:lnTo>
                <a:lnTo>
                  <a:pt x="8232140" y="1881731"/>
                </a:lnTo>
                <a:lnTo>
                  <a:pt x="8251948" y="1842256"/>
                </a:lnTo>
                <a:lnTo>
                  <a:pt x="8266601" y="1800069"/>
                </a:lnTo>
                <a:lnTo>
                  <a:pt x="8275691" y="1755578"/>
                </a:lnTo>
                <a:lnTo>
                  <a:pt x="8278812" y="1709191"/>
                </a:lnTo>
                <a:lnTo>
                  <a:pt x="8278812" y="341845"/>
                </a:lnTo>
                <a:lnTo>
                  <a:pt x="8275691" y="295459"/>
                </a:lnTo>
                <a:lnTo>
                  <a:pt x="8266601" y="250969"/>
                </a:lnTo>
                <a:lnTo>
                  <a:pt x="8251948" y="208783"/>
                </a:lnTo>
                <a:lnTo>
                  <a:pt x="8232140" y="169308"/>
                </a:lnTo>
                <a:lnTo>
                  <a:pt x="8207585" y="132953"/>
                </a:lnTo>
                <a:lnTo>
                  <a:pt x="8178688" y="100123"/>
                </a:lnTo>
                <a:lnTo>
                  <a:pt x="8145859" y="71227"/>
                </a:lnTo>
                <a:lnTo>
                  <a:pt x="8109503" y="46671"/>
                </a:lnTo>
                <a:lnTo>
                  <a:pt x="8070029" y="26863"/>
                </a:lnTo>
                <a:lnTo>
                  <a:pt x="8027843" y="12210"/>
                </a:lnTo>
                <a:lnTo>
                  <a:pt x="7983353" y="3120"/>
                </a:lnTo>
                <a:lnTo>
                  <a:pt x="7936966" y="0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0"/>
          <p:cNvSpPr/>
          <p:nvPr/>
        </p:nvSpPr>
        <p:spPr>
          <a:xfrm>
            <a:off x="609599" y="2343152"/>
            <a:ext cx="8279130" cy="1538288"/>
          </a:xfrm>
          <a:custGeom>
            <a:rect b="b" l="l" r="r" t="t"/>
            <a:pathLst>
              <a:path extrusionOk="0" h="2051050" w="8279130">
                <a:moveTo>
                  <a:pt x="0" y="341845"/>
                </a:moveTo>
                <a:lnTo>
                  <a:pt x="3120" y="295459"/>
                </a:lnTo>
                <a:lnTo>
                  <a:pt x="12210" y="250969"/>
                </a:lnTo>
                <a:lnTo>
                  <a:pt x="26863" y="208783"/>
                </a:lnTo>
                <a:lnTo>
                  <a:pt x="46671" y="169308"/>
                </a:lnTo>
                <a:lnTo>
                  <a:pt x="71227" y="132953"/>
                </a:lnTo>
                <a:lnTo>
                  <a:pt x="100123" y="100123"/>
                </a:lnTo>
                <a:lnTo>
                  <a:pt x="132953" y="71227"/>
                </a:lnTo>
                <a:lnTo>
                  <a:pt x="169308" y="46671"/>
                </a:lnTo>
                <a:lnTo>
                  <a:pt x="208783" y="26863"/>
                </a:lnTo>
                <a:lnTo>
                  <a:pt x="250969" y="12210"/>
                </a:lnTo>
                <a:lnTo>
                  <a:pt x="295459" y="3120"/>
                </a:lnTo>
                <a:lnTo>
                  <a:pt x="341845" y="0"/>
                </a:lnTo>
                <a:lnTo>
                  <a:pt x="7936966" y="0"/>
                </a:lnTo>
                <a:lnTo>
                  <a:pt x="7983353" y="3120"/>
                </a:lnTo>
                <a:lnTo>
                  <a:pt x="8027843" y="12210"/>
                </a:lnTo>
                <a:lnTo>
                  <a:pt x="8070029" y="26863"/>
                </a:lnTo>
                <a:lnTo>
                  <a:pt x="8109503" y="46671"/>
                </a:lnTo>
                <a:lnTo>
                  <a:pt x="8145859" y="71227"/>
                </a:lnTo>
                <a:lnTo>
                  <a:pt x="8178688" y="100123"/>
                </a:lnTo>
                <a:lnTo>
                  <a:pt x="8207585" y="132953"/>
                </a:lnTo>
                <a:lnTo>
                  <a:pt x="8232140" y="169308"/>
                </a:lnTo>
                <a:lnTo>
                  <a:pt x="8251948" y="208783"/>
                </a:lnTo>
                <a:lnTo>
                  <a:pt x="8266601" y="250969"/>
                </a:lnTo>
                <a:lnTo>
                  <a:pt x="8275691" y="295459"/>
                </a:lnTo>
                <a:lnTo>
                  <a:pt x="8278812" y="341845"/>
                </a:lnTo>
                <a:lnTo>
                  <a:pt x="8278812" y="1709191"/>
                </a:lnTo>
                <a:lnTo>
                  <a:pt x="8275691" y="1755578"/>
                </a:lnTo>
                <a:lnTo>
                  <a:pt x="8266601" y="1800069"/>
                </a:lnTo>
                <a:lnTo>
                  <a:pt x="8251948" y="1842256"/>
                </a:lnTo>
                <a:lnTo>
                  <a:pt x="8232140" y="1881731"/>
                </a:lnTo>
                <a:lnTo>
                  <a:pt x="8207585" y="1918088"/>
                </a:lnTo>
                <a:lnTo>
                  <a:pt x="8178688" y="1950920"/>
                </a:lnTo>
                <a:lnTo>
                  <a:pt x="8145859" y="1979817"/>
                </a:lnTo>
                <a:lnTo>
                  <a:pt x="8109503" y="2004375"/>
                </a:lnTo>
                <a:lnTo>
                  <a:pt x="8070029" y="2024184"/>
                </a:lnTo>
                <a:lnTo>
                  <a:pt x="8027843" y="2038838"/>
                </a:lnTo>
                <a:lnTo>
                  <a:pt x="7983353" y="2047929"/>
                </a:lnTo>
                <a:lnTo>
                  <a:pt x="7936966" y="2051049"/>
                </a:lnTo>
                <a:lnTo>
                  <a:pt x="341845" y="2051049"/>
                </a:lnTo>
                <a:lnTo>
                  <a:pt x="295459" y="2047929"/>
                </a:lnTo>
                <a:lnTo>
                  <a:pt x="250969" y="2038838"/>
                </a:lnTo>
                <a:lnTo>
                  <a:pt x="208783" y="2024184"/>
                </a:lnTo>
                <a:lnTo>
                  <a:pt x="169308" y="2004375"/>
                </a:lnTo>
                <a:lnTo>
                  <a:pt x="132953" y="1979817"/>
                </a:lnTo>
                <a:lnTo>
                  <a:pt x="100123" y="1950920"/>
                </a:lnTo>
                <a:lnTo>
                  <a:pt x="71227" y="1918088"/>
                </a:lnTo>
                <a:lnTo>
                  <a:pt x="46671" y="1881731"/>
                </a:lnTo>
                <a:lnTo>
                  <a:pt x="26863" y="1842256"/>
                </a:lnTo>
                <a:lnTo>
                  <a:pt x="12210" y="1800069"/>
                </a:lnTo>
                <a:lnTo>
                  <a:pt x="3120" y="1755578"/>
                </a:lnTo>
                <a:lnTo>
                  <a:pt x="0" y="1709191"/>
                </a:lnTo>
                <a:lnTo>
                  <a:pt x="0" y="341845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0"/>
          <p:cNvSpPr txBox="1"/>
          <p:nvPr>
            <p:ph idx="11" type="ftr"/>
          </p:nvPr>
        </p:nvSpPr>
        <p:spPr>
          <a:xfrm>
            <a:off x="2554382" y="4892442"/>
            <a:ext cx="487232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1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5" name="Google Shape;165;p30"/>
          <p:cNvSpPr txBox="1"/>
          <p:nvPr>
            <p:ph idx="10" type="dt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6" name="Google Shape;166;p30"/>
          <p:cNvSpPr txBox="1"/>
          <p:nvPr>
            <p:ph idx="12" type="sldNum"/>
          </p:nvPr>
        </p:nvSpPr>
        <p:spPr>
          <a:xfrm>
            <a:off x="7704494" y="4468494"/>
            <a:ext cx="101730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 marR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L1.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92113" y="125016"/>
            <a:ext cx="942974" cy="83581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5"/>
          <p:cNvSpPr txBox="1"/>
          <p:nvPr>
            <p:ph type="title"/>
          </p:nvPr>
        </p:nvSpPr>
        <p:spPr>
          <a:xfrm>
            <a:off x="1526540" y="16192"/>
            <a:ext cx="710310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28" name="Google Shape;128;p25"/>
          <p:cNvSpPr txBox="1"/>
          <p:nvPr>
            <p:ph idx="1" type="body"/>
          </p:nvPr>
        </p:nvSpPr>
        <p:spPr>
          <a:xfrm>
            <a:off x="149225" y="835153"/>
            <a:ext cx="87441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5"/>
          <p:cNvSpPr txBox="1"/>
          <p:nvPr>
            <p:ph idx="11" type="ftr"/>
          </p:nvPr>
        </p:nvSpPr>
        <p:spPr>
          <a:xfrm>
            <a:off x="2554382" y="4892442"/>
            <a:ext cx="4872322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5"/>
          <p:cNvSpPr txBox="1"/>
          <p:nvPr>
            <p:ph idx="10" type="dt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25"/>
          <p:cNvSpPr txBox="1"/>
          <p:nvPr>
            <p:ph idx="12" type="sldNum"/>
          </p:nvPr>
        </p:nvSpPr>
        <p:spPr>
          <a:xfrm>
            <a:off x="7704494" y="4468494"/>
            <a:ext cx="1017303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177800" marR="0" rtl="0" algn="l">
              <a:lnSpc>
                <a:spcPct val="116071"/>
              </a:lnSpc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L1.</a:t>
            </a: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29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8.png"/><Relationship Id="rId7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30.png"/><Relationship Id="rId5" Type="http://schemas.openxmlformats.org/officeDocument/2006/relationships/image" Target="../media/image24.png"/><Relationship Id="rId6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Relationship Id="rId4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172" name="Google Shape;172;p31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173" name="Google Shape;17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1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4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0" name="Google Shape;330;p4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331" name="Google Shape;331;p40" title="Screenshot 2025-08-03 at 10.09.0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40350"/>
            <a:ext cx="2605175" cy="61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40" title="Screenshot 2025-08-03 at 10.10.40 PM.png"/>
          <p:cNvPicPr preferRelativeResize="0"/>
          <p:nvPr/>
        </p:nvPicPr>
        <p:blipFill rotWithShape="1">
          <a:blip r:embed="rId5">
            <a:alphaModFix/>
          </a:blip>
          <a:srcRect b="71994" l="6235" r="75888" t="0"/>
          <a:stretch/>
        </p:blipFill>
        <p:spPr>
          <a:xfrm>
            <a:off x="223200" y="2050900"/>
            <a:ext cx="514500" cy="4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0" title="Screenshot 2025-08-03 at 10.11.58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0296" y="2156350"/>
            <a:ext cx="3262001" cy="223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0" title="Screenshot 2025-08-03 at 10.12.54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53272" y="1656000"/>
            <a:ext cx="3492503" cy="316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0" title="Screenshot 2025-08-03 at 10.10.40 PM.png"/>
          <p:cNvPicPr preferRelativeResize="0"/>
          <p:nvPr/>
        </p:nvPicPr>
        <p:blipFill rotWithShape="1">
          <a:blip r:embed="rId5">
            <a:alphaModFix/>
          </a:blip>
          <a:srcRect b="0" l="42955" r="0" t="0"/>
          <a:stretch/>
        </p:blipFill>
        <p:spPr>
          <a:xfrm>
            <a:off x="767387" y="2050900"/>
            <a:ext cx="1447200" cy="1408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p40"/>
          <p:cNvCxnSpPr/>
          <p:nvPr/>
        </p:nvCxnSpPr>
        <p:spPr>
          <a:xfrm>
            <a:off x="5342400" y="1663200"/>
            <a:ext cx="7200" cy="3110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stealth"/>
            <a:tailEnd len="med" w="med" type="triangle"/>
          </a:ln>
        </p:spPr>
      </p:cxnSp>
      <p:sp>
        <p:nvSpPr>
          <p:cNvPr id="337" name="Google Shape;337;p40"/>
          <p:cNvSpPr txBox="1"/>
          <p:nvPr/>
        </p:nvSpPr>
        <p:spPr>
          <a:xfrm>
            <a:off x="4864675" y="2952000"/>
            <a:ext cx="667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FF0000"/>
                </a:solidFill>
              </a:rPr>
              <a:t>log n </a:t>
            </a:r>
            <a:endParaRPr i="1" sz="1100">
              <a:solidFill>
                <a:srgbClr val="FF0000"/>
              </a:solidFill>
            </a:endParaRPr>
          </a:p>
        </p:txBody>
      </p:sp>
      <p:pic>
        <p:nvPicPr>
          <p:cNvPr id="338" name="Google Shape;338;p40" title="Screenshot 2025-08-03 at 10.16.17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2475" y="4849800"/>
            <a:ext cx="2578627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 title="Screenshot 2025-08-03 at 10.22.27 P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26575" y="4683475"/>
            <a:ext cx="1939350" cy="37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5" name="Google Shape;345;p4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6" name="Google Shape;346;p4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347" name="Google Shape;347;p41" title="Screenshot 2025-08-03 at 10.25.3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600" y="1105150"/>
            <a:ext cx="2173200" cy="29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1" title="Screenshot 2025-08-03 at 10.26.10 PM.png"/>
          <p:cNvPicPr preferRelativeResize="0"/>
          <p:nvPr/>
        </p:nvPicPr>
        <p:blipFill rotWithShape="1">
          <a:blip r:embed="rId5">
            <a:alphaModFix/>
          </a:blip>
          <a:srcRect b="0" l="33119" r="0" t="0"/>
          <a:stretch/>
        </p:blipFill>
        <p:spPr>
          <a:xfrm>
            <a:off x="367200" y="1763825"/>
            <a:ext cx="2390400" cy="18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1" title="Screenshot 2025-08-03 at 10.26.10 PM.png"/>
          <p:cNvPicPr preferRelativeResize="0"/>
          <p:nvPr/>
        </p:nvPicPr>
        <p:blipFill rotWithShape="1">
          <a:blip r:embed="rId5">
            <a:alphaModFix/>
          </a:blip>
          <a:srcRect b="76651" l="0" r="80290" t="0"/>
          <a:stretch/>
        </p:blipFill>
        <p:spPr>
          <a:xfrm>
            <a:off x="224400" y="1799825"/>
            <a:ext cx="618000" cy="3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1" title="Screenshot 2025-08-03 at 10.27.41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82000" y="1799825"/>
            <a:ext cx="6081601" cy="2748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6" name="Google Shape;356;p4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7" name="Google Shape;357;p4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358" name="Google Shape;358;p42" title="Screenshot 2025-08-03 at 10.25.3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600" y="1105150"/>
            <a:ext cx="2173200" cy="29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2" title="Screenshot 2025-08-03 at 10.29.56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4000" y="1433525"/>
            <a:ext cx="5989201" cy="298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2" title="Screenshot 2025-08-03 at 10.30.30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4675" y="1523950"/>
            <a:ext cx="400125" cy="284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2" title="Screenshot 2025-08-03 at 10.35.06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94000" y="4415150"/>
            <a:ext cx="5989199" cy="679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7" name="Google Shape;367;p4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8" name="Google Shape;368;p4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369" name="Google Shape;369;p43" title="Screenshot 2025-08-03 at 10.38.13 PM.png"/>
          <p:cNvPicPr preferRelativeResize="0"/>
          <p:nvPr/>
        </p:nvPicPr>
        <p:blipFill rotWithShape="1">
          <a:blip r:embed="rId4">
            <a:alphaModFix/>
          </a:blip>
          <a:srcRect b="81865" l="0" r="0" t="0"/>
          <a:stretch/>
        </p:blipFill>
        <p:spPr>
          <a:xfrm>
            <a:off x="152400" y="1040350"/>
            <a:ext cx="7538875" cy="71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3" title="Screenshot 2025-08-03 at 10.38.13 PM.png"/>
          <p:cNvPicPr preferRelativeResize="0"/>
          <p:nvPr/>
        </p:nvPicPr>
        <p:blipFill rotWithShape="1">
          <a:blip r:embed="rId4">
            <a:alphaModFix/>
          </a:blip>
          <a:srcRect b="40707" l="5491" r="0" t="17742"/>
          <a:stretch/>
        </p:blipFill>
        <p:spPr>
          <a:xfrm>
            <a:off x="566650" y="1756800"/>
            <a:ext cx="7124627" cy="164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43" title="Screenshot 2025-08-03 at 10.38.13 PM.png"/>
          <p:cNvPicPr preferRelativeResize="0"/>
          <p:nvPr/>
        </p:nvPicPr>
        <p:blipFill rotWithShape="1">
          <a:blip r:embed="rId4">
            <a:alphaModFix/>
          </a:blip>
          <a:srcRect b="9577" l="5493" r="47601" t="58448"/>
          <a:stretch/>
        </p:blipFill>
        <p:spPr>
          <a:xfrm>
            <a:off x="566650" y="3398400"/>
            <a:ext cx="3536151" cy="126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43" title="Screenshot 2025-08-03 at 10.38.13 PM.png"/>
          <p:cNvPicPr preferRelativeResize="0"/>
          <p:nvPr/>
        </p:nvPicPr>
        <p:blipFill rotWithShape="1">
          <a:blip r:embed="rId4">
            <a:alphaModFix/>
          </a:blip>
          <a:srcRect b="0" l="5492" r="52551" t="89301"/>
          <a:stretch/>
        </p:blipFill>
        <p:spPr>
          <a:xfrm>
            <a:off x="530650" y="4661700"/>
            <a:ext cx="3162951" cy="42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3" title="Screenshot 2025-08-03 at 10.38.13 PM.png"/>
          <p:cNvPicPr preferRelativeResize="0"/>
          <p:nvPr/>
        </p:nvPicPr>
        <p:blipFill rotWithShape="1">
          <a:blip r:embed="rId4">
            <a:alphaModFix/>
          </a:blip>
          <a:srcRect b="0" l="54309" r="0" t="89301"/>
          <a:stretch/>
        </p:blipFill>
        <p:spPr>
          <a:xfrm>
            <a:off x="2849763" y="4661700"/>
            <a:ext cx="3444475" cy="42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9" name="Google Shape;379;p4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0" name="Google Shape;380;p4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381" name="Google Shape;381;p44" title="Screenshot 2025-08-03 at 10.42.3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600" y="1141150"/>
            <a:ext cx="2655600" cy="320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2" name="Google Shape;382;p44"/>
          <p:cNvCxnSpPr/>
          <p:nvPr/>
        </p:nvCxnSpPr>
        <p:spPr>
          <a:xfrm flipH="1">
            <a:off x="3391200" y="1303200"/>
            <a:ext cx="28800" cy="3398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383" name="Google Shape;383;p44"/>
          <p:cNvSpPr txBox="1"/>
          <p:nvPr/>
        </p:nvSpPr>
        <p:spPr>
          <a:xfrm>
            <a:off x="2664550" y="2614950"/>
            <a:ext cx="10224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chemeClr val="dk2"/>
                </a:solidFill>
              </a:rPr>
              <a:t>log </a:t>
            </a:r>
            <a:r>
              <a:rPr baseline="-25000" i="1" lang="en" sz="1300">
                <a:solidFill>
                  <a:schemeClr val="dk2"/>
                </a:solidFill>
              </a:rPr>
              <a:t>3/2</a:t>
            </a:r>
            <a:r>
              <a:rPr i="1" lang="en" sz="1300">
                <a:solidFill>
                  <a:schemeClr val="dk2"/>
                </a:solidFill>
              </a:rPr>
              <a:t> n</a:t>
            </a:r>
            <a:endParaRPr i="1" sz="1300">
              <a:solidFill>
                <a:schemeClr val="dk2"/>
              </a:solidFill>
            </a:endParaRPr>
          </a:p>
        </p:txBody>
      </p:sp>
      <p:pic>
        <p:nvPicPr>
          <p:cNvPr id="384" name="Google Shape;384;p44" title="Screenshot 2025-08-04 at 12.00.19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9600" y="4671900"/>
            <a:ext cx="3758399" cy="4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4" title="Screenshot 2025-08-03 at 10.43.26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86949" y="1234750"/>
            <a:ext cx="4994825" cy="352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4" title="Screenshot 2025-08-04 at 12.04.05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61200" y="4799700"/>
            <a:ext cx="1207989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2" name="Google Shape;392;p4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3" name="Google Shape;393;p4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394" name="Google Shape;394;p45"/>
          <p:cNvSpPr txBox="1"/>
          <p:nvPr/>
        </p:nvSpPr>
        <p:spPr>
          <a:xfrm>
            <a:off x="212150" y="1251725"/>
            <a:ext cx="8740800" cy="8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Write the recurrence relation for the Fibonacci series and solve it using the recursion tree method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0" name="Google Shape;400;p4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1" name="Google Shape;401;p4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402" name="Google Shape;402;p46" title="Screenshot 2025-08-04 at 2.00.27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225" y="1112350"/>
            <a:ext cx="6075250" cy="232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8" name="Google Shape;408;p4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9" name="Google Shape;409;p4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410" name="Google Shape;410;p47" title="Screenshot 2025-08-04 at 12.08.43 AM.png"/>
          <p:cNvPicPr preferRelativeResize="0"/>
          <p:nvPr/>
        </p:nvPicPr>
        <p:blipFill rotWithShape="1">
          <a:blip r:embed="rId4">
            <a:alphaModFix/>
          </a:blip>
          <a:srcRect b="65092" l="0" r="0" t="0"/>
          <a:stretch/>
        </p:blipFill>
        <p:spPr>
          <a:xfrm>
            <a:off x="2713898" y="1077950"/>
            <a:ext cx="6267402" cy="113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7" title="Screenshot 2025-08-04 at 12.08.43 AM.png"/>
          <p:cNvPicPr preferRelativeResize="0"/>
          <p:nvPr/>
        </p:nvPicPr>
        <p:blipFill rotWithShape="1">
          <a:blip r:embed="rId4">
            <a:alphaModFix/>
          </a:blip>
          <a:srcRect b="0" l="0" r="0" t="34662"/>
          <a:stretch/>
        </p:blipFill>
        <p:spPr>
          <a:xfrm>
            <a:off x="2713900" y="2214400"/>
            <a:ext cx="6210277" cy="210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7" title="Screenshot 2025-08-04 at 12.05.48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040350"/>
            <a:ext cx="2050801" cy="356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3" name="Google Shape;413;p47"/>
          <p:cNvCxnSpPr/>
          <p:nvPr/>
        </p:nvCxnSpPr>
        <p:spPr>
          <a:xfrm flipH="1">
            <a:off x="2606400" y="1159200"/>
            <a:ext cx="21600" cy="3139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14" name="Google Shape;414;p47"/>
          <p:cNvSpPr txBox="1"/>
          <p:nvPr/>
        </p:nvSpPr>
        <p:spPr>
          <a:xfrm>
            <a:off x="2011150" y="2517500"/>
            <a:ext cx="10224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rgbClr val="FF0000"/>
                </a:solidFill>
              </a:rPr>
              <a:t>log </a:t>
            </a:r>
            <a:r>
              <a:rPr baseline="-25000" i="1" lang="en" sz="1300">
                <a:solidFill>
                  <a:srgbClr val="FF0000"/>
                </a:solidFill>
              </a:rPr>
              <a:t>b</a:t>
            </a:r>
            <a:r>
              <a:rPr i="1" lang="en" sz="1300">
                <a:solidFill>
                  <a:srgbClr val="FF0000"/>
                </a:solidFill>
              </a:rPr>
              <a:t> n</a:t>
            </a:r>
            <a:endParaRPr i="1" sz="1300">
              <a:solidFill>
                <a:srgbClr val="FF0000"/>
              </a:solidFill>
            </a:endParaRPr>
          </a:p>
        </p:txBody>
      </p:sp>
      <p:sp>
        <p:nvSpPr>
          <p:cNvPr id="415" name="Google Shape;415;p47"/>
          <p:cNvSpPr/>
          <p:nvPr/>
        </p:nvSpPr>
        <p:spPr>
          <a:xfrm rot="5400000">
            <a:off x="5206650" y="1916100"/>
            <a:ext cx="158400" cy="50667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416" name="Google Shape;416;p47"/>
          <p:cNvSpPr txBox="1"/>
          <p:nvPr/>
        </p:nvSpPr>
        <p:spPr>
          <a:xfrm>
            <a:off x="4951950" y="4485600"/>
            <a:ext cx="12084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D9EEB"/>
                </a:solidFill>
              </a:rPr>
              <a:t># leaves </a:t>
            </a:r>
            <a:r>
              <a:rPr lang="en" sz="1000">
                <a:solidFill>
                  <a:srgbClr val="FF0000"/>
                </a:solidFill>
              </a:rPr>
              <a:t>= </a:t>
            </a:r>
            <a:r>
              <a:rPr i="1" lang="en" sz="1000">
                <a:solidFill>
                  <a:srgbClr val="FF0000"/>
                </a:solidFill>
              </a:rPr>
              <a:t>n</a:t>
            </a:r>
            <a:r>
              <a:rPr baseline="30000" i="1" lang="en" sz="1000">
                <a:solidFill>
                  <a:srgbClr val="FF0000"/>
                </a:solidFill>
              </a:rPr>
              <a:t>log</a:t>
            </a:r>
            <a:r>
              <a:rPr i="1" lang="en" sz="1000">
                <a:solidFill>
                  <a:srgbClr val="FF0000"/>
                </a:solidFill>
              </a:rPr>
              <a:t>b</a:t>
            </a:r>
            <a:r>
              <a:rPr baseline="30000" i="1" lang="en" sz="1000">
                <a:solidFill>
                  <a:srgbClr val="FF0000"/>
                </a:solidFill>
              </a:rPr>
              <a:t>a</a:t>
            </a:r>
            <a:endParaRPr baseline="30000" i="1" sz="1000">
              <a:solidFill>
                <a:srgbClr val="FF0000"/>
              </a:solidFill>
            </a:endParaRPr>
          </a:p>
        </p:txBody>
      </p:sp>
      <p:pic>
        <p:nvPicPr>
          <p:cNvPr id="417" name="Google Shape;417;p47" title="Screenshot 2025-08-04 at 12.17.32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13825" y="4528650"/>
            <a:ext cx="2067467" cy="56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8"/>
          <p:cNvSpPr txBox="1"/>
          <p:nvPr>
            <p:ph type="ctrTitle"/>
          </p:nvPr>
        </p:nvSpPr>
        <p:spPr>
          <a:xfrm>
            <a:off x="2314025" y="1658650"/>
            <a:ext cx="3885000" cy="1022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Master Theorem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Recursive functions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9"/>
          <p:cNvSpPr txBox="1"/>
          <p:nvPr>
            <p:ph idx="12" type="sldNum"/>
          </p:nvPr>
        </p:nvSpPr>
        <p:spPr>
          <a:xfrm>
            <a:off x="9990494" y="4468494"/>
            <a:ext cx="1017303" cy="581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3950">
            <a:spAutoFit/>
          </a:bodyPr>
          <a:lstStyle/>
          <a:p>
            <a:pPr indent="0" lvl="0" marL="177800" rtl="0" algn="l">
              <a:lnSpc>
                <a:spcPct val="116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L2.43</a:t>
            </a:r>
            <a:endParaRPr/>
          </a:p>
        </p:txBody>
      </p:sp>
      <p:sp>
        <p:nvSpPr>
          <p:cNvPr id="429" name="Google Shape;429;p49"/>
          <p:cNvSpPr txBox="1"/>
          <p:nvPr/>
        </p:nvSpPr>
        <p:spPr>
          <a:xfrm>
            <a:off x="722700" y="1345548"/>
            <a:ext cx="6927300" cy="17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9525">
            <a:noAutofit/>
          </a:bodyPr>
          <a:lstStyle/>
          <a:p>
            <a:pPr indent="0" lvl="0" marL="25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u="none" cap="none" strike="noStrike">
                <a:solidFill>
                  <a:srgbClr val="000000"/>
                </a:solidFill>
              </a:rPr>
              <a:t>Compare </a:t>
            </a: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with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</a:t>
            </a:r>
            <a:r>
              <a:rPr i="0" lang="en" u="none" cap="none" strike="noStrike">
                <a:solidFill>
                  <a:srgbClr val="000000"/>
                </a:solidFill>
              </a:rPr>
              <a:t>: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-355600" lvl="0" marL="444500" marR="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1400"/>
              <a:buFont typeface="Times New Roman"/>
              <a:buAutoNum type="arabicPeriod"/>
            </a:pP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= </a:t>
            </a:r>
            <a:r>
              <a:rPr i="1" lang="en" u="none" cap="none" strike="noStrike">
                <a:solidFill>
                  <a:srgbClr val="009999"/>
                </a:solidFill>
              </a:rPr>
              <a:t>O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 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– ε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for some constant </a:t>
            </a:r>
            <a:r>
              <a:rPr i="0" lang="en" u="none" cap="none" strike="noStrike">
                <a:solidFill>
                  <a:srgbClr val="009999"/>
                </a:solidFill>
              </a:rPr>
              <a:t>ε &gt; 0</a:t>
            </a:r>
            <a:r>
              <a:rPr i="0" lang="en" u="none" cap="none" strike="noStrike">
                <a:solidFill>
                  <a:srgbClr val="000000"/>
                </a:solidFill>
              </a:rPr>
              <a:t>.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-114300" lvl="1" marL="54610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1400"/>
              <a:buChar char="•"/>
            </a:pP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grows </a:t>
            </a:r>
            <a:r>
              <a:rPr b="1" i="0" lang="en" u="sng" cap="none" strike="noStrike">
                <a:solidFill>
                  <a:srgbClr val="FF0000"/>
                </a:solidFill>
              </a:rPr>
              <a:t>polynomially slower</a:t>
            </a:r>
            <a:r>
              <a:rPr i="0" lang="en" u="none" cap="none" strike="noStrike">
                <a:solidFill>
                  <a:srgbClr val="000000"/>
                </a:solidFill>
              </a:rPr>
              <a:t> than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</a:t>
            </a:r>
            <a:endParaRPr baseline="30000" i="0" u="none" cap="none" strike="noStrike">
              <a:solidFill>
                <a:srgbClr val="000000"/>
              </a:solidFill>
            </a:endParaRPr>
          </a:p>
          <a:p>
            <a:pPr indent="0" lvl="0" marL="546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u="none" cap="none" strike="noStrike">
                <a:solidFill>
                  <a:srgbClr val="000000"/>
                </a:solidFill>
              </a:rPr>
              <a:t>(by an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ε </a:t>
            </a:r>
            <a:r>
              <a:rPr i="0" lang="en" u="none" cap="none" strike="noStrike">
                <a:solidFill>
                  <a:srgbClr val="000000"/>
                </a:solidFill>
              </a:rPr>
              <a:t>factor).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0" lvl="0" marL="368300" marR="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u="none" cap="none" strike="noStrike">
                <a:solidFill>
                  <a:srgbClr val="CC0000"/>
                </a:solidFill>
              </a:rPr>
              <a:t>Solution: </a:t>
            </a:r>
            <a:r>
              <a:rPr i="1" lang="en" u="none" cap="none" strike="noStrike">
                <a:solidFill>
                  <a:srgbClr val="009999"/>
                </a:solidFill>
              </a:rPr>
              <a:t>T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= Θ(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.</a:t>
            </a:r>
            <a:endParaRPr i="0" u="none" cap="none" strike="noStrike">
              <a:solidFill>
                <a:srgbClr val="000000"/>
              </a:solidFill>
            </a:endParaRPr>
          </a:p>
        </p:txBody>
      </p:sp>
      <p:pic>
        <p:nvPicPr>
          <p:cNvPr id="430" name="Google Shape;43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1" name="Google Shape;431;p4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2" name="Google Shape;432;p49"/>
          <p:cNvSpPr txBox="1"/>
          <p:nvPr/>
        </p:nvSpPr>
        <p:spPr>
          <a:xfrm>
            <a:off x="130625" y="2041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Case 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/>
          <p:nvPr>
            <p:ph type="ctrTitle"/>
          </p:nvPr>
        </p:nvSpPr>
        <p:spPr>
          <a:xfrm>
            <a:off x="573625" y="1953600"/>
            <a:ext cx="7660200" cy="123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Introduction to Recursion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and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Divide and Conquer Approach</a:t>
            </a:r>
            <a:endParaRPr sz="2200"/>
          </a:p>
        </p:txBody>
      </p:sp>
      <p:pic>
        <p:nvPicPr>
          <p:cNvPr id="180" name="Google Shape;18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0"/>
          <p:cNvSpPr txBox="1"/>
          <p:nvPr>
            <p:ph idx="12" type="sldNum"/>
          </p:nvPr>
        </p:nvSpPr>
        <p:spPr>
          <a:xfrm>
            <a:off x="9990494" y="4468494"/>
            <a:ext cx="1017303" cy="581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3950">
            <a:spAutoFit/>
          </a:bodyPr>
          <a:lstStyle/>
          <a:p>
            <a:pPr indent="0" lvl="0" marL="177800" rtl="0" algn="l">
              <a:lnSpc>
                <a:spcPct val="116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L2.44</a:t>
            </a:r>
            <a:endParaRPr/>
          </a:p>
        </p:txBody>
      </p:sp>
      <p:sp>
        <p:nvSpPr>
          <p:cNvPr id="438" name="Google Shape;438;p50"/>
          <p:cNvSpPr txBox="1"/>
          <p:nvPr/>
        </p:nvSpPr>
        <p:spPr>
          <a:xfrm>
            <a:off x="1134849" y="1182083"/>
            <a:ext cx="5853000" cy="24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9525">
            <a:spAutoFit/>
          </a:bodyPr>
          <a:lstStyle/>
          <a:p>
            <a:pPr indent="0" lvl="0" marL="25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u="none" cap="none" strike="noStrike">
                <a:solidFill>
                  <a:srgbClr val="000000"/>
                </a:solidFill>
              </a:rPr>
              <a:t>Compare </a:t>
            </a: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with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</a:t>
            </a:r>
            <a:r>
              <a:rPr i="0" lang="en" u="none" cap="none" strike="noStrike">
                <a:solidFill>
                  <a:srgbClr val="000000"/>
                </a:solidFill>
              </a:rPr>
              <a:t>: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i="0" u="none" cap="none" strike="noStrike">
              <a:solidFill>
                <a:srgbClr val="000000"/>
              </a:solidFill>
            </a:endParaRPr>
          </a:p>
          <a:p>
            <a:pPr indent="-355600" lvl="0" marL="444500" marR="0" rtl="0" algn="l">
              <a:lnSpc>
                <a:spcPct val="200000"/>
              </a:lnSpc>
              <a:spcBef>
                <a:spcPts val="1400"/>
              </a:spcBef>
              <a:spcAft>
                <a:spcPts val="0"/>
              </a:spcAft>
              <a:buClr>
                <a:srgbClr val="CC0000"/>
              </a:buClr>
              <a:buSzPts val="1400"/>
              <a:buFont typeface="Times New Roman"/>
              <a:buAutoNum type="arabicPeriod" startAt="2"/>
            </a:pP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= Θ(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 </a:t>
            </a:r>
            <a:r>
              <a:rPr i="0" lang="en" u="none" cap="none" strike="noStrike">
                <a:solidFill>
                  <a:srgbClr val="009999"/>
                </a:solidFill>
              </a:rPr>
              <a:t>lg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k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for some constant </a:t>
            </a:r>
            <a:r>
              <a:rPr i="1" lang="en" u="none" cap="none" strike="noStrike">
                <a:solidFill>
                  <a:srgbClr val="009999"/>
                </a:solidFill>
              </a:rPr>
              <a:t>k </a:t>
            </a:r>
            <a:r>
              <a:rPr i="0" lang="en" u="none" cap="none" strike="noStrike">
                <a:solidFill>
                  <a:srgbClr val="009999"/>
                </a:solidFill>
              </a:rPr>
              <a:t>≥ 0</a:t>
            </a:r>
            <a:r>
              <a:rPr i="0" lang="en" u="none" cap="none" strike="noStrike">
                <a:solidFill>
                  <a:srgbClr val="000000"/>
                </a:solidFill>
              </a:rPr>
              <a:t>.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-114300" lvl="1" marL="546100" marR="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1400"/>
              <a:buChar char="•"/>
            </a:pP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and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 </a:t>
            </a:r>
            <a:r>
              <a:rPr i="0" lang="en" u="none" cap="none" strike="noStrike">
                <a:solidFill>
                  <a:srgbClr val="000000"/>
                </a:solidFill>
              </a:rPr>
              <a:t>grow at similar rates.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0" lvl="0" marL="368300" marR="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u="none" cap="none" strike="noStrike">
                <a:solidFill>
                  <a:srgbClr val="CC0000"/>
                </a:solidFill>
              </a:rPr>
              <a:t>Solution: </a:t>
            </a:r>
            <a:r>
              <a:rPr i="1" lang="en" u="none" cap="none" strike="noStrike">
                <a:solidFill>
                  <a:srgbClr val="009999"/>
                </a:solidFill>
              </a:rPr>
              <a:t>T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= Θ(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ba </a:t>
            </a:r>
            <a:r>
              <a:rPr i="0" lang="en" u="none" cap="none" strike="noStrike">
                <a:solidFill>
                  <a:srgbClr val="009999"/>
                </a:solidFill>
              </a:rPr>
              <a:t>lg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k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+1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.</a:t>
            </a:r>
            <a:endParaRPr i="0" u="none" cap="none" strike="noStrike">
              <a:solidFill>
                <a:srgbClr val="000000"/>
              </a:solidFill>
            </a:endParaRPr>
          </a:p>
        </p:txBody>
      </p:sp>
      <p:pic>
        <p:nvPicPr>
          <p:cNvPr id="439" name="Google Shape;43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0" name="Google Shape;440;p5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1" name="Google Shape;441;p50"/>
          <p:cNvSpPr txBox="1"/>
          <p:nvPr/>
        </p:nvSpPr>
        <p:spPr>
          <a:xfrm>
            <a:off x="130625" y="2041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Case 2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1"/>
          <p:cNvSpPr txBox="1"/>
          <p:nvPr>
            <p:ph idx="12" type="sldNum"/>
          </p:nvPr>
        </p:nvSpPr>
        <p:spPr>
          <a:xfrm>
            <a:off x="9990494" y="4468494"/>
            <a:ext cx="1017303" cy="581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3950">
            <a:spAutoFit/>
          </a:bodyPr>
          <a:lstStyle/>
          <a:p>
            <a:pPr indent="0" lvl="0" marL="177800" rtl="0" algn="l">
              <a:lnSpc>
                <a:spcPct val="116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L2.45</a:t>
            </a:r>
            <a:endParaRPr/>
          </a:p>
        </p:txBody>
      </p:sp>
      <p:sp>
        <p:nvSpPr>
          <p:cNvPr id="447" name="Google Shape;447;p51"/>
          <p:cNvSpPr txBox="1"/>
          <p:nvPr/>
        </p:nvSpPr>
        <p:spPr>
          <a:xfrm>
            <a:off x="1094025" y="1041700"/>
            <a:ext cx="7470300" cy="30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050">
            <a:noAutofit/>
          </a:bodyPr>
          <a:lstStyle/>
          <a:p>
            <a:pPr indent="0" lvl="0" marL="25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u="none" cap="none" strike="noStrike">
                <a:solidFill>
                  <a:srgbClr val="000000"/>
                </a:solidFill>
              </a:rPr>
              <a:t>Compare </a:t>
            </a: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with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</a:t>
            </a:r>
            <a:r>
              <a:rPr i="0" lang="en" u="none" cap="none" strike="noStrike">
                <a:solidFill>
                  <a:srgbClr val="000000"/>
                </a:solidFill>
              </a:rPr>
              <a:t>: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-355600" lvl="0" marL="533400" marR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CC0000"/>
              </a:buClr>
              <a:buSzPts val="1400"/>
              <a:buFont typeface="Times New Roman"/>
              <a:buAutoNum type="arabicPeriod" startAt="3"/>
            </a:pP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= Ω(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 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+ ε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for some constant </a:t>
            </a:r>
            <a:r>
              <a:rPr i="0" lang="en" u="none" cap="none" strike="noStrike">
                <a:solidFill>
                  <a:srgbClr val="009999"/>
                </a:solidFill>
              </a:rPr>
              <a:t>ε &gt; 0</a:t>
            </a:r>
            <a:r>
              <a:rPr i="0" lang="en" u="none" cap="none" strike="noStrike">
                <a:solidFill>
                  <a:srgbClr val="000000"/>
                </a:solidFill>
              </a:rPr>
              <a:t>.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-101600" lvl="1" marL="622300" marR="12700" rtl="0" algn="l">
              <a:lnSpc>
                <a:spcPct val="200000"/>
              </a:lnSpc>
              <a:spcBef>
                <a:spcPts val="900"/>
              </a:spcBef>
              <a:spcAft>
                <a:spcPts val="0"/>
              </a:spcAft>
              <a:buClr>
                <a:srgbClr val="CC0000"/>
              </a:buClr>
              <a:buSzPts val="1400"/>
              <a:buFont typeface="Times New Roman"/>
              <a:buChar char="•"/>
            </a:pP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</a:t>
            </a:r>
            <a:r>
              <a:rPr i="0" lang="en" u="none" cap="none" strike="noStrike">
                <a:solidFill>
                  <a:srgbClr val="000000"/>
                </a:solidFill>
              </a:rPr>
              <a:t>grows </a:t>
            </a:r>
            <a:r>
              <a:rPr b="1" i="1" lang="en" u="none" cap="none" strike="noStrike">
                <a:solidFill>
                  <a:srgbClr val="FF0000"/>
                </a:solidFill>
              </a:rPr>
              <a:t>polynomially faster</a:t>
            </a:r>
            <a:r>
              <a:rPr i="0" lang="en" u="none" cap="none" strike="noStrike">
                <a:solidFill>
                  <a:srgbClr val="000000"/>
                </a:solidFill>
              </a:rPr>
              <a:t> than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log</a:t>
            </a:r>
            <a:r>
              <a:rPr i="1" lang="en" u="none" cap="none" strike="noStrike">
                <a:solidFill>
                  <a:srgbClr val="009999"/>
                </a:solidFill>
              </a:rPr>
              <a:t>b</a:t>
            </a:r>
            <a:r>
              <a:rPr baseline="30000" i="1" lang="en" u="none" cap="none" strike="noStrike">
                <a:solidFill>
                  <a:srgbClr val="009999"/>
                </a:solidFill>
              </a:rPr>
              <a:t>a </a:t>
            </a:r>
            <a:r>
              <a:rPr i="0" lang="en" u="none" cap="none" strike="noStrike">
                <a:solidFill>
                  <a:srgbClr val="000000"/>
                </a:solidFill>
              </a:rPr>
              <a:t>(by an 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baseline="30000" i="0" lang="en" u="none" cap="none" strike="noStrike">
                <a:solidFill>
                  <a:srgbClr val="009999"/>
                </a:solidFill>
              </a:rPr>
              <a:t>ε </a:t>
            </a:r>
            <a:r>
              <a:rPr i="0" lang="en" u="none" cap="none" strike="noStrike">
                <a:solidFill>
                  <a:srgbClr val="000000"/>
                </a:solidFill>
              </a:rPr>
              <a:t>factor),</a:t>
            </a:r>
            <a:endParaRPr i="0" u="none" cap="none" strike="noStrike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1"/>
                </a:solidFill>
              </a:rPr>
              <a:t>and </a:t>
            </a:r>
            <a:r>
              <a:rPr i="1" lang="en">
                <a:solidFill>
                  <a:srgbClr val="009999"/>
                </a:solidFill>
              </a:rPr>
              <a:t>f </a:t>
            </a:r>
            <a:r>
              <a:rPr lang="en">
                <a:solidFill>
                  <a:srgbClr val="009999"/>
                </a:solidFill>
              </a:rPr>
              <a:t>(</a:t>
            </a:r>
            <a:r>
              <a:rPr i="1" lang="en">
                <a:solidFill>
                  <a:srgbClr val="009999"/>
                </a:solidFill>
              </a:rPr>
              <a:t>n</a:t>
            </a:r>
            <a:r>
              <a:rPr lang="en">
                <a:solidFill>
                  <a:srgbClr val="009999"/>
                </a:solidFill>
              </a:rPr>
              <a:t>) </a:t>
            </a:r>
            <a:r>
              <a:rPr lang="en">
                <a:solidFill>
                  <a:schemeClr val="dk1"/>
                </a:solidFill>
              </a:rPr>
              <a:t>satisfies the </a:t>
            </a:r>
            <a:r>
              <a:rPr b="1" i="1" lang="en">
                <a:solidFill>
                  <a:schemeClr val="hlink"/>
                </a:solidFill>
              </a:rPr>
              <a:t>regularity condition </a:t>
            </a:r>
            <a:r>
              <a:rPr lang="en">
                <a:solidFill>
                  <a:schemeClr val="dk1"/>
                </a:solidFill>
              </a:rPr>
              <a:t>that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09999"/>
                </a:solidFill>
              </a:rPr>
              <a:t>a f </a:t>
            </a:r>
            <a:r>
              <a:rPr lang="en">
                <a:solidFill>
                  <a:srgbClr val="009999"/>
                </a:solidFill>
              </a:rPr>
              <a:t>(</a:t>
            </a:r>
            <a:r>
              <a:rPr i="1" lang="en">
                <a:solidFill>
                  <a:srgbClr val="009999"/>
                </a:solidFill>
              </a:rPr>
              <a:t>n/b</a:t>
            </a:r>
            <a:r>
              <a:rPr lang="en">
                <a:solidFill>
                  <a:srgbClr val="009999"/>
                </a:solidFill>
              </a:rPr>
              <a:t>) ≤ </a:t>
            </a:r>
            <a:r>
              <a:rPr i="1" lang="en">
                <a:solidFill>
                  <a:srgbClr val="009999"/>
                </a:solidFill>
              </a:rPr>
              <a:t>c f </a:t>
            </a:r>
            <a:r>
              <a:rPr lang="en">
                <a:solidFill>
                  <a:srgbClr val="009999"/>
                </a:solidFill>
              </a:rPr>
              <a:t>(</a:t>
            </a:r>
            <a:r>
              <a:rPr i="1" lang="en">
                <a:solidFill>
                  <a:srgbClr val="009999"/>
                </a:solidFill>
              </a:rPr>
              <a:t>n</a:t>
            </a:r>
            <a:r>
              <a:rPr lang="en">
                <a:solidFill>
                  <a:srgbClr val="009999"/>
                </a:solidFill>
              </a:rPr>
              <a:t>) </a:t>
            </a:r>
            <a:r>
              <a:rPr lang="en">
                <a:solidFill>
                  <a:schemeClr val="dk1"/>
                </a:solidFill>
              </a:rPr>
              <a:t>for some constant </a:t>
            </a:r>
            <a:r>
              <a:rPr i="1" lang="en">
                <a:solidFill>
                  <a:srgbClr val="009999"/>
                </a:solidFill>
              </a:rPr>
              <a:t>c </a:t>
            </a:r>
            <a:r>
              <a:rPr lang="en">
                <a:solidFill>
                  <a:srgbClr val="009999"/>
                </a:solidFill>
              </a:rPr>
              <a:t>&lt; 1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marR="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u="none" cap="none" strike="noStrike">
                <a:solidFill>
                  <a:srgbClr val="CC0000"/>
                </a:solidFill>
              </a:rPr>
              <a:t>Solution: </a:t>
            </a:r>
            <a:r>
              <a:rPr i="1" lang="en" u="none" cap="none" strike="noStrike">
                <a:solidFill>
                  <a:srgbClr val="009999"/>
                </a:solidFill>
              </a:rPr>
              <a:t>T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= Θ( </a:t>
            </a:r>
            <a:r>
              <a:rPr i="1" lang="en" u="none" cap="none" strike="noStrike">
                <a:solidFill>
                  <a:srgbClr val="009999"/>
                </a:solidFill>
              </a:rPr>
              <a:t>f </a:t>
            </a:r>
            <a:r>
              <a:rPr i="0" lang="en" u="none" cap="none" strike="noStrike">
                <a:solidFill>
                  <a:srgbClr val="009999"/>
                </a:solidFill>
              </a:rPr>
              <a:t>(</a:t>
            </a:r>
            <a:r>
              <a:rPr i="1" lang="en" u="none" cap="none" strike="noStrike">
                <a:solidFill>
                  <a:srgbClr val="009999"/>
                </a:solidFill>
              </a:rPr>
              <a:t>n</a:t>
            </a:r>
            <a:r>
              <a:rPr i="0" lang="en" u="none" cap="none" strike="noStrike">
                <a:solidFill>
                  <a:srgbClr val="009999"/>
                </a:solidFill>
              </a:rPr>
              <a:t>) ) </a:t>
            </a:r>
            <a:r>
              <a:rPr i="0" lang="en" u="none" cap="none" strike="noStrike">
                <a:solidFill>
                  <a:srgbClr val="000000"/>
                </a:solidFill>
              </a:rPr>
              <a:t>.</a:t>
            </a:r>
            <a:endParaRPr i="0" u="none" cap="none" strike="noStrike">
              <a:solidFill>
                <a:srgbClr val="000000"/>
              </a:solidFill>
            </a:endParaRPr>
          </a:p>
        </p:txBody>
      </p:sp>
      <p:pic>
        <p:nvPicPr>
          <p:cNvPr id="448" name="Google Shape;44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9" name="Google Shape;449;p5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0" name="Google Shape;450;p51"/>
          <p:cNvSpPr txBox="1"/>
          <p:nvPr/>
        </p:nvSpPr>
        <p:spPr>
          <a:xfrm>
            <a:off x="130625" y="2041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Case 3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2"/>
          <p:cNvSpPr txBox="1"/>
          <p:nvPr>
            <p:ph idx="12" type="sldNum"/>
          </p:nvPr>
        </p:nvSpPr>
        <p:spPr>
          <a:xfrm>
            <a:off x="9990494" y="4468494"/>
            <a:ext cx="1017303" cy="581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3950">
            <a:spAutoFit/>
          </a:bodyPr>
          <a:lstStyle/>
          <a:p>
            <a:pPr indent="0" lvl="0" marL="177800" rtl="0" algn="l">
              <a:lnSpc>
                <a:spcPct val="116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L2.47</a:t>
            </a:r>
            <a:endParaRPr/>
          </a:p>
        </p:txBody>
      </p:sp>
      <p:sp>
        <p:nvSpPr>
          <p:cNvPr id="456" name="Google Shape;456;p52"/>
          <p:cNvSpPr txBox="1"/>
          <p:nvPr/>
        </p:nvSpPr>
        <p:spPr>
          <a:xfrm>
            <a:off x="896845" y="1573775"/>
            <a:ext cx="55134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050">
            <a:spAutoFit/>
          </a:bodyPr>
          <a:lstStyle/>
          <a:p>
            <a:pPr indent="0" lvl="0" marL="38100" marR="0" rtl="0" algn="l">
              <a:lnSpc>
                <a:spcPct val="1141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u="none" cap="small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</a:t>
            </a:r>
            <a:r>
              <a:rPr b="1" i="1" lang="en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	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4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/2) +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endParaRPr b="0" i="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35000" marR="0" rtl="0" algn="l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 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 </a:t>
            </a:r>
            <a:r>
              <a:rPr b="0" i="0" lang="en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⇒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="0" baseline="3000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1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35000" marR="0" rtl="0" algn="l">
              <a:lnSpc>
                <a:spcPct val="107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u="none" cap="small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 1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– </a:t>
            </a:r>
            <a:r>
              <a:rPr b="0" baseline="30000" i="0" lang="en" u="none" cap="none" strike="noStrike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ε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b="0" i="0" lang="en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ε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35000" marR="0" rtl="0" algn="l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∴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b="0" i="0" lang="en" u="none" cap="none" strike="noStrike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Θ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0" lang="en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7" name="Google Shape;45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8" name="Google Shape;458;p5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9" name="Google Shape;459;p52"/>
          <p:cNvSpPr txBox="1"/>
          <p:nvPr/>
        </p:nvSpPr>
        <p:spPr>
          <a:xfrm>
            <a:off x="130625" y="2041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</a:t>
            </a:r>
            <a:endParaRPr/>
          </a:p>
        </p:txBody>
      </p:sp>
      <p:sp>
        <p:nvSpPr>
          <p:cNvPr id="460" name="Google Shape;460;p52"/>
          <p:cNvSpPr txBox="1"/>
          <p:nvPr/>
        </p:nvSpPr>
        <p:spPr>
          <a:xfrm>
            <a:off x="896850" y="3293100"/>
            <a:ext cx="6947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41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cap="small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</a:t>
            </a:r>
            <a:r>
              <a:rPr b="1" i="1" lang="en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	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4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/2) +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aseline="30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35000" rtl="0" algn="l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p52"/>
          <p:cNvSpPr txBox="1"/>
          <p:nvPr/>
        </p:nvSpPr>
        <p:spPr>
          <a:xfrm>
            <a:off x="1326000" y="3744575"/>
            <a:ext cx="54099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635000" rtl="0" algn="l">
              <a:lnSpc>
                <a:spcPct val="108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 </a:t>
            </a:r>
            <a:r>
              <a:rPr lang="en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⇒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aseline="30000"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i="1"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711200" rtl="0" algn="l">
              <a:lnSpc>
                <a:spcPct val="1079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cap="small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 2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Θ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lg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that is,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35000" rtl="0" algn="l">
              <a:lnSpc>
                <a:spcPct val="114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∴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Θ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lg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3"/>
          <p:cNvSpPr txBox="1"/>
          <p:nvPr>
            <p:ph idx="12" type="sldNum"/>
          </p:nvPr>
        </p:nvSpPr>
        <p:spPr>
          <a:xfrm>
            <a:off x="9990494" y="4468494"/>
            <a:ext cx="1017303" cy="581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3950">
            <a:spAutoFit/>
          </a:bodyPr>
          <a:lstStyle/>
          <a:p>
            <a:pPr indent="0" lvl="0" marL="177800" rtl="0" algn="l">
              <a:lnSpc>
                <a:spcPct val="116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L2.48</a:t>
            </a:r>
            <a:endParaRPr/>
          </a:p>
        </p:txBody>
      </p:sp>
      <p:sp>
        <p:nvSpPr>
          <p:cNvPr id="467" name="Google Shape;467;p53"/>
          <p:cNvSpPr txBox="1"/>
          <p:nvPr/>
        </p:nvSpPr>
        <p:spPr>
          <a:xfrm>
            <a:off x="781475" y="1394499"/>
            <a:ext cx="7411200" cy="2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25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u="none" cap="small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</a:t>
            </a:r>
            <a:r>
              <a:rPr b="1" i="1" lang="en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	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4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/2) + </a:t>
            </a:r>
            <a:r>
              <a:rPr b="0" i="1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" u="none" cap="none" strike="noStrike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0" i="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8" name="Google Shape;46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9" name="Google Shape;469;p5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0" name="Google Shape;470;p53"/>
          <p:cNvSpPr txBox="1"/>
          <p:nvPr/>
        </p:nvSpPr>
        <p:spPr>
          <a:xfrm>
            <a:off x="130625" y="2041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Examples</a:t>
            </a:r>
            <a:endParaRPr/>
          </a:p>
        </p:txBody>
      </p:sp>
      <p:sp>
        <p:nvSpPr>
          <p:cNvPr id="471" name="Google Shape;471;p53"/>
          <p:cNvSpPr txBox="1"/>
          <p:nvPr/>
        </p:nvSpPr>
        <p:spPr>
          <a:xfrm>
            <a:off x="339425" y="1829025"/>
            <a:ext cx="71496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622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 </a:t>
            </a:r>
            <a:r>
              <a:rPr lang="en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⇒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aseline="30000"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i="1"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98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cap="small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 3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Ω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+ </a:t>
            </a:r>
            <a:r>
              <a:rPr baseline="30000"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ε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ε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22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/2)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≤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(reg. cond.) for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1/2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22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∴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Θ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2" name="Google Shape;472;p53"/>
          <p:cNvSpPr txBox="1"/>
          <p:nvPr/>
        </p:nvSpPr>
        <p:spPr>
          <a:xfrm>
            <a:off x="726624" y="3744575"/>
            <a:ext cx="775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rtl="0" algn="l">
              <a:lnSpc>
                <a:spcPct val="115625"/>
              </a:lnSpc>
              <a:spcBef>
                <a:spcPts val="1900"/>
              </a:spcBef>
              <a:spcAft>
                <a:spcPts val="0"/>
              </a:spcAft>
              <a:buNone/>
            </a:pPr>
            <a:r>
              <a:rPr b="1" lang="en" cap="small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</a:t>
            </a:r>
            <a:r>
              <a:rPr b="1" i="1" lang="en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	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4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/2) +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/lg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3" name="Google Shape;473;p53"/>
          <p:cNvSpPr txBox="1"/>
          <p:nvPr/>
        </p:nvSpPr>
        <p:spPr>
          <a:xfrm>
            <a:off x="726625" y="4254325"/>
            <a:ext cx="7149600" cy="5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622300" marR="12700" rtl="0" algn="l">
              <a:lnSpc>
                <a:spcPct val="883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 </a:t>
            </a:r>
            <a:r>
              <a:rPr lang="en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⇒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aseline="30000"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/lg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i="1"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Master method does not apply.	In particular, for every constant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ε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0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we have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aseline="30000"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ε</a:t>
            </a:r>
            <a:r>
              <a:rPr baseline="30000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=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>
                <a:solidFill>
                  <a:srgbClr val="009999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ω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(lg </a:t>
            </a:r>
            <a:r>
              <a:rPr i="1"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>
                <a:solidFill>
                  <a:srgbClr val="0099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9" name="Google Shape;479;p5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0" name="Google Shape;480;p5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481" name="Google Shape;481;p54" title="Screenshot 2025-08-05 at 11.09.1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1875" y="979150"/>
            <a:ext cx="6711849" cy="373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7" name="Google Shape;487;p5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8" name="Google Shape;488;p5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Recursion-tree method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489" name="Google Shape;489;p55" title="Screenshot 2025-08-05 at 11.11.19 PM.png"/>
          <p:cNvPicPr preferRelativeResize="0"/>
          <p:nvPr/>
        </p:nvPicPr>
        <p:blipFill rotWithShape="1">
          <a:blip r:embed="rId4">
            <a:alphaModFix/>
          </a:blip>
          <a:srcRect b="48565" l="0" r="0" t="0"/>
          <a:stretch/>
        </p:blipFill>
        <p:spPr>
          <a:xfrm>
            <a:off x="163000" y="1003075"/>
            <a:ext cx="5271776" cy="170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5" title="Screenshot 2025-08-05 at 11.12.39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625" y="4264375"/>
            <a:ext cx="4757950" cy="38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5" title="Screenshot 2025-08-05 at 11.12.48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088" y="4746550"/>
            <a:ext cx="3897939" cy="3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55"/>
          <p:cNvSpPr txBox="1"/>
          <p:nvPr/>
        </p:nvSpPr>
        <p:spPr>
          <a:xfrm>
            <a:off x="6290475" y="2917175"/>
            <a:ext cx="22701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Cormen Book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PP 111-112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493" name="Google Shape;493;p55" title="Screenshot 2025-08-05 at 11.11.19 PM.png"/>
          <p:cNvPicPr preferRelativeResize="0"/>
          <p:nvPr/>
        </p:nvPicPr>
        <p:blipFill rotWithShape="1">
          <a:blip r:embed="rId4">
            <a:alphaModFix/>
          </a:blip>
          <a:srcRect b="0" l="0" r="0" t="50348"/>
          <a:stretch/>
        </p:blipFill>
        <p:spPr>
          <a:xfrm>
            <a:off x="155518" y="2618576"/>
            <a:ext cx="5271776" cy="1642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9" name="Google Shape;499;p5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0" name="Google Shape;500;p56"/>
          <p:cNvSpPr txBox="1"/>
          <p:nvPr/>
        </p:nvSpPr>
        <p:spPr>
          <a:xfrm>
            <a:off x="152400" y="152400"/>
            <a:ext cx="7001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Master Theorem for decreasing functions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501" name="Google Shape;501;p56"/>
          <p:cNvSpPr txBox="1"/>
          <p:nvPr/>
        </p:nvSpPr>
        <p:spPr>
          <a:xfrm>
            <a:off x="96050" y="1032200"/>
            <a:ext cx="45804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General form of </a:t>
            </a:r>
            <a:r>
              <a:rPr lang="en" u="sng">
                <a:solidFill>
                  <a:schemeClr val="dk1"/>
                </a:solidFill>
              </a:rPr>
              <a:t>decreasing function</a:t>
            </a:r>
            <a:r>
              <a:rPr lang="en">
                <a:solidFill>
                  <a:schemeClr val="dk1"/>
                </a:solidFill>
              </a:rPr>
              <a:t>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T(n) = a T(n-b) + f(n)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Where a &gt; 0, b &gt; 0 and f(n) = O(n</a:t>
            </a:r>
            <a:r>
              <a:rPr baseline="30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), k ≥ 0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2" name="Google Shape;502;p56"/>
          <p:cNvSpPr txBox="1"/>
          <p:nvPr/>
        </p:nvSpPr>
        <p:spPr>
          <a:xfrm>
            <a:off x="152400" y="3061225"/>
            <a:ext cx="23622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Examples: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T(n-1) + 1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T(n-1) + 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T(n-1) + logn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2T(n-1) + 1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3T(n-1) + 1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2T(n-1) + 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503" name="Google Shape;503;p56"/>
          <p:cNvCxnSpPr/>
          <p:nvPr/>
        </p:nvCxnSpPr>
        <p:spPr>
          <a:xfrm>
            <a:off x="2136375" y="3472500"/>
            <a:ext cx="653400" cy="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04" name="Google Shape;504;p56"/>
          <p:cNvSpPr txBox="1"/>
          <p:nvPr/>
        </p:nvSpPr>
        <p:spPr>
          <a:xfrm>
            <a:off x="2705722" y="3275850"/>
            <a:ext cx="594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O(n)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505" name="Google Shape;505;p56"/>
          <p:cNvCxnSpPr>
            <a:endCxn id="506" idx="1"/>
          </p:cNvCxnSpPr>
          <p:nvPr/>
        </p:nvCxnSpPr>
        <p:spPr>
          <a:xfrm>
            <a:off x="2240729" y="3707150"/>
            <a:ext cx="8436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06" name="Google Shape;506;p56"/>
          <p:cNvSpPr txBox="1"/>
          <p:nvPr/>
        </p:nvSpPr>
        <p:spPr>
          <a:xfrm>
            <a:off x="3084329" y="3511850"/>
            <a:ext cx="8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O(n</a:t>
            </a:r>
            <a:r>
              <a:rPr baseline="30000" lang="en">
                <a:solidFill>
                  <a:srgbClr val="FF0000"/>
                </a:solidFill>
              </a:rPr>
              <a:t>2</a:t>
            </a:r>
            <a:r>
              <a:rPr lang="en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507" name="Google Shape;507;p56"/>
          <p:cNvCxnSpPr>
            <a:endCxn id="508" idx="1"/>
          </p:cNvCxnSpPr>
          <p:nvPr/>
        </p:nvCxnSpPr>
        <p:spPr>
          <a:xfrm>
            <a:off x="2352000" y="3928100"/>
            <a:ext cx="8436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08" name="Google Shape;508;p56"/>
          <p:cNvSpPr txBox="1"/>
          <p:nvPr/>
        </p:nvSpPr>
        <p:spPr>
          <a:xfrm>
            <a:off x="3195600" y="3732800"/>
            <a:ext cx="94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O(n logn)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09" name="Google Shape;509;p56"/>
          <p:cNvSpPr txBox="1"/>
          <p:nvPr/>
        </p:nvSpPr>
        <p:spPr>
          <a:xfrm>
            <a:off x="4695375" y="1933000"/>
            <a:ext cx="32559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a = 1: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O(n</a:t>
            </a:r>
            <a:r>
              <a:rPr baseline="30000" lang="en">
                <a:solidFill>
                  <a:schemeClr val="dk2"/>
                </a:solidFill>
              </a:rPr>
              <a:t>k+1</a:t>
            </a:r>
            <a:r>
              <a:rPr lang="en">
                <a:solidFill>
                  <a:schemeClr val="dk2"/>
                </a:solidFill>
              </a:rPr>
              <a:t>) </a:t>
            </a:r>
            <a:r>
              <a:rPr lang="en" u="sng">
                <a:solidFill>
                  <a:schemeClr val="dk2"/>
                </a:solidFill>
              </a:rPr>
              <a:t>or</a:t>
            </a:r>
            <a:r>
              <a:rPr lang="en">
                <a:solidFill>
                  <a:schemeClr val="dk2"/>
                </a:solidFill>
              </a:rPr>
              <a:t> O(n * f(n))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10" name="Google Shape;510;p56"/>
          <p:cNvSpPr txBox="1"/>
          <p:nvPr/>
        </p:nvSpPr>
        <p:spPr>
          <a:xfrm>
            <a:off x="4744950" y="2784575"/>
            <a:ext cx="32559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a &gt; 1: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O(a</a:t>
            </a:r>
            <a:r>
              <a:rPr baseline="30000" lang="en">
                <a:solidFill>
                  <a:schemeClr val="dk2"/>
                </a:solidFill>
              </a:rPr>
              <a:t>n/b </a:t>
            </a:r>
            <a:r>
              <a:rPr lang="en">
                <a:solidFill>
                  <a:schemeClr val="dk2"/>
                </a:solidFill>
              </a:rPr>
              <a:t>n</a:t>
            </a:r>
            <a:r>
              <a:rPr baseline="30000" lang="en">
                <a:solidFill>
                  <a:schemeClr val="dk2"/>
                </a:solidFill>
              </a:rPr>
              <a:t>k</a:t>
            </a:r>
            <a:r>
              <a:rPr lang="en">
                <a:solidFill>
                  <a:schemeClr val="dk2"/>
                </a:solidFill>
              </a:rPr>
              <a:t>) </a:t>
            </a:r>
            <a:r>
              <a:rPr lang="en" u="sng">
                <a:solidFill>
                  <a:schemeClr val="dk2"/>
                </a:solidFill>
              </a:rPr>
              <a:t>or</a:t>
            </a:r>
            <a:r>
              <a:rPr lang="en">
                <a:solidFill>
                  <a:schemeClr val="dk2"/>
                </a:solidFill>
              </a:rPr>
              <a:t> O(a</a:t>
            </a:r>
            <a:r>
              <a:rPr baseline="30000" lang="en">
                <a:solidFill>
                  <a:schemeClr val="dk2"/>
                </a:solidFill>
              </a:rPr>
              <a:t>n/b</a:t>
            </a:r>
            <a:r>
              <a:rPr lang="en">
                <a:solidFill>
                  <a:schemeClr val="dk2"/>
                </a:solidFill>
              </a:rPr>
              <a:t> * f(n))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cxnSp>
        <p:nvCxnSpPr>
          <p:cNvPr id="511" name="Google Shape;511;p56"/>
          <p:cNvCxnSpPr>
            <a:endCxn id="512" idx="1"/>
          </p:cNvCxnSpPr>
          <p:nvPr/>
        </p:nvCxnSpPr>
        <p:spPr>
          <a:xfrm flipH="1" rot="10800000">
            <a:off x="2199600" y="4123982"/>
            <a:ext cx="576600" cy="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12" name="Google Shape;512;p56"/>
          <p:cNvSpPr txBox="1"/>
          <p:nvPr/>
        </p:nvSpPr>
        <p:spPr>
          <a:xfrm>
            <a:off x="2776200" y="3923882"/>
            <a:ext cx="94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O(2</a:t>
            </a:r>
            <a:r>
              <a:rPr baseline="30000" lang="en">
                <a:solidFill>
                  <a:srgbClr val="FF0000"/>
                </a:solidFill>
              </a:rPr>
              <a:t>n</a:t>
            </a:r>
            <a:r>
              <a:rPr lang="en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513" name="Google Shape;513;p56"/>
          <p:cNvCxnSpPr>
            <a:endCxn id="514" idx="1"/>
          </p:cNvCxnSpPr>
          <p:nvPr/>
        </p:nvCxnSpPr>
        <p:spPr>
          <a:xfrm>
            <a:off x="2055654" y="4329664"/>
            <a:ext cx="8436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14" name="Google Shape;514;p56"/>
          <p:cNvSpPr txBox="1"/>
          <p:nvPr/>
        </p:nvSpPr>
        <p:spPr>
          <a:xfrm>
            <a:off x="2899254" y="4134364"/>
            <a:ext cx="94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O(3</a:t>
            </a:r>
            <a:r>
              <a:rPr baseline="30000" lang="en">
                <a:solidFill>
                  <a:srgbClr val="FF0000"/>
                </a:solidFill>
              </a:rPr>
              <a:t>n</a:t>
            </a:r>
            <a:r>
              <a:rPr lang="en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515" name="Google Shape;515;p56"/>
          <p:cNvCxnSpPr>
            <a:endCxn id="516" idx="1"/>
          </p:cNvCxnSpPr>
          <p:nvPr/>
        </p:nvCxnSpPr>
        <p:spPr>
          <a:xfrm>
            <a:off x="2136593" y="4555939"/>
            <a:ext cx="8436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16" name="Google Shape;516;p56"/>
          <p:cNvSpPr txBox="1"/>
          <p:nvPr/>
        </p:nvSpPr>
        <p:spPr>
          <a:xfrm>
            <a:off x="2980193" y="4360639"/>
            <a:ext cx="94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O(n 2</a:t>
            </a:r>
            <a:r>
              <a:rPr baseline="30000" lang="en">
                <a:solidFill>
                  <a:srgbClr val="FF0000"/>
                </a:solidFill>
              </a:rPr>
              <a:t>n</a:t>
            </a:r>
            <a:r>
              <a:rPr lang="en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17" name="Google Shape;517;p56"/>
          <p:cNvSpPr txBox="1"/>
          <p:nvPr/>
        </p:nvSpPr>
        <p:spPr>
          <a:xfrm>
            <a:off x="4780825" y="3752650"/>
            <a:ext cx="32559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a &lt; 1: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O(n</a:t>
            </a:r>
            <a:r>
              <a:rPr baseline="30000" lang="en">
                <a:solidFill>
                  <a:schemeClr val="dk2"/>
                </a:solidFill>
              </a:rPr>
              <a:t>k</a:t>
            </a:r>
            <a:r>
              <a:rPr lang="en">
                <a:solidFill>
                  <a:schemeClr val="dk2"/>
                </a:solidFill>
              </a:rPr>
              <a:t>) </a:t>
            </a:r>
            <a:r>
              <a:rPr lang="en" u="sng">
                <a:solidFill>
                  <a:schemeClr val="dk2"/>
                </a:solidFill>
              </a:rPr>
              <a:t>or</a:t>
            </a:r>
            <a:r>
              <a:rPr lang="en">
                <a:solidFill>
                  <a:schemeClr val="dk2"/>
                </a:solidFill>
              </a:rPr>
              <a:t> O(f(n))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3" name="Google Shape;523;p5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4" name="Google Shape;524;p57"/>
          <p:cNvSpPr txBox="1"/>
          <p:nvPr/>
        </p:nvSpPr>
        <p:spPr>
          <a:xfrm>
            <a:off x="152400" y="152400"/>
            <a:ext cx="7001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Question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525" name="Google Shape;525;p57"/>
          <p:cNvSpPr txBox="1"/>
          <p:nvPr/>
        </p:nvSpPr>
        <p:spPr>
          <a:xfrm>
            <a:off x="96050" y="1032200"/>
            <a:ext cx="7670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Find the complexity of  the program for fibonacci series using master theorem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T(n) = 2T(n-1) + 1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6" name="Google Shape;526;p57"/>
          <p:cNvSpPr txBox="1"/>
          <p:nvPr/>
        </p:nvSpPr>
        <p:spPr>
          <a:xfrm>
            <a:off x="4744950" y="2784575"/>
            <a:ext cx="32559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a &gt; 1: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O(a</a:t>
            </a:r>
            <a:r>
              <a:rPr baseline="30000" lang="en">
                <a:solidFill>
                  <a:schemeClr val="dk2"/>
                </a:solidFill>
              </a:rPr>
              <a:t>n/b </a:t>
            </a:r>
            <a:r>
              <a:rPr lang="en">
                <a:solidFill>
                  <a:schemeClr val="dk2"/>
                </a:solidFill>
              </a:rPr>
              <a:t>n</a:t>
            </a:r>
            <a:r>
              <a:rPr baseline="30000" lang="en">
                <a:solidFill>
                  <a:schemeClr val="dk2"/>
                </a:solidFill>
              </a:rPr>
              <a:t>k</a:t>
            </a:r>
            <a:r>
              <a:rPr lang="en">
                <a:solidFill>
                  <a:schemeClr val="dk2"/>
                </a:solidFill>
              </a:rPr>
              <a:t>) </a:t>
            </a:r>
            <a:r>
              <a:rPr lang="en" u="sng">
                <a:solidFill>
                  <a:schemeClr val="dk2"/>
                </a:solidFill>
              </a:rPr>
              <a:t>or</a:t>
            </a:r>
            <a:r>
              <a:rPr lang="en">
                <a:solidFill>
                  <a:schemeClr val="dk2"/>
                </a:solidFill>
              </a:rPr>
              <a:t> O(a</a:t>
            </a:r>
            <a:r>
              <a:rPr baseline="30000" lang="en">
                <a:solidFill>
                  <a:schemeClr val="dk2"/>
                </a:solidFill>
              </a:rPr>
              <a:t>n/b</a:t>
            </a:r>
            <a:r>
              <a:rPr lang="en">
                <a:solidFill>
                  <a:schemeClr val="dk2"/>
                </a:solidFill>
              </a:rPr>
              <a:t> * f(n))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cxnSp>
        <p:nvCxnSpPr>
          <p:cNvPr id="527" name="Google Shape;527;p57"/>
          <p:cNvCxnSpPr/>
          <p:nvPr/>
        </p:nvCxnSpPr>
        <p:spPr>
          <a:xfrm>
            <a:off x="946075" y="2035782"/>
            <a:ext cx="0" cy="84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28" name="Google Shape;528;p57"/>
          <p:cNvSpPr txBox="1"/>
          <p:nvPr/>
        </p:nvSpPr>
        <p:spPr>
          <a:xfrm>
            <a:off x="582775" y="2885682"/>
            <a:ext cx="94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O(2</a:t>
            </a:r>
            <a:r>
              <a:rPr baseline="30000" lang="en">
                <a:solidFill>
                  <a:srgbClr val="FF0000"/>
                </a:solidFill>
              </a:rPr>
              <a:t>n</a:t>
            </a:r>
            <a:r>
              <a:rPr lang="en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4" name="Google Shape;534;p5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5" name="Google Shape;535;p58"/>
          <p:cNvSpPr txBox="1"/>
          <p:nvPr/>
        </p:nvSpPr>
        <p:spPr>
          <a:xfrm>
            <a:off x="152400" y="152400"/>
            <a:ext cx="7001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Master Theorem for dividing functions 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536" name="Google Shape;536;p58"/>
          <p:cNvSpPr txBox="1"/>
          <p:nvPr/>
        </p:nvSpPr>
        <p:spPr>
          <a:xfrm>
            <a:off x="96050" y="1032200"/>
            <a:ext cx="42429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General form of </a:t>
            </a:r>
            <a:r>
              <a:rPr lang="en" u="sng">
                <a:solidFill>
                  <a:schemeClr val="dk1"/>
                </a:solidFill>
              </a:rPr>
              <a:t>dividing function</a:t>
            </a:r>
            <a:r>
              <a:rPr lang="en">
                <a:solidFill>
                  <a:schemeClr val="dk1"/>
                </a:solidFill>
              </a:rPr>
              <a:t>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T(n) = aT(n/b) + f(n)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Where a ≥ 1 , b &gt; 0 and f(n) = Θ(n</a:t>
            </a:r>
            <a:r>
              <a:rPr baseline="30000" lang="en">
                <a:solidFill>
                  <a:schemeClr val="dk1"/>
                </a:solidFill>
              </a:rPr>
              <a:t>k </a:t>
            </a:r>
            <a:r>
              <a:rPr lang="en">
                <a:solidFill>
                  <a:schemeClr val="dk1"/>
                </a:solidFill>
              </a:rPr>
              <a:t>log </a:t>
            </a:r>
            <a:r>
              <a:rPr baseline="30000" lang="en">
                <a:solidFill>
                  <a:schemeClr val="dk1"/>
                </a:solidFill>
              </a:rPr>
              <a:t>p </a:t>
            </a:r>
            <a:r>
              <a:rPr lang="en">
                <a:solidFill>
                  <a:schemeClr val="dk1"/>
                </a:solidFill>
              </a:rPr>
              <a:t>n), k ≥ 0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37" name="Google Shape;537;p58"/>
          <p:cNvSpPr txBox="1"/>
          <p:nvPr/>
        </p:nvSpPr>
        <p:spPr>
          <a:xfrm>
            <a:off x="152400" y="3061225"/>
            <a:ext cx="2362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Examples: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T(n) = 2T(n/2) + O(n)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538" name="Google Shape;538;p58"/>
          <p:cNvCxnSpPr/>
          <p:nvPr/>
        </p:nvCxnSpPr>
        <p:spPr>
          <a:xfrm flipH="1" rot="10800000">
            <a:off x="2393125" y="3701475"/>
            <a:ext cx="513300" cy="3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39" name="Google Shape;539;p58"/>
          <p:cNvSpPr txBox="1"/>
          <p:nvPr/>
        </p:nvSpPr>
        <p:spPr>
          <a:xfrm>
            <a:off x="2906425" y="3503325"/>
            <a:ext cx="94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O(n logn)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40" name="Google Shape;540;p58"/>
          <p:cNvSpPr txBox="1"/>
          <p:nvPr/>
        </p:nvSpPr>
        <p:spPr>
          <a:xfrm>
            <a:off x="4662700" y="1735100"/>
            <a:ext cx="32559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</a:t>
            </a:r>
            <a:r>
              <a:rPr lang="en" sz="1300">
                <a:solidFill>
                  <a:schemeClr val="accent1"/>
                </a:solidFill>
              </a:rPr>
              <a:t>log</a:t>
            </a:r>
            <a:r>
              <a:rPr baseline="-25000" lang="en" sz="1300">
                <a:solidFill>
                  <a:schemeClr val="accent1"/>
                </a:solidFill>
              </a:rPr>
              <a:t>b</a:t>
            </a:r>
            <a:r>
              <a:rPr lang="en" sz="1300">
                <a:solidFill>
                  <a:schemeClr val="accent1"/>
                </a:solidFill>
              </a:rPr>
              <a:t>a &gt; k</a:t>
            </a:r>
            <a:r>
              <a:rPr lang="en">
                <a:solidFill>
                  <a:schemeClr val="accent1"/>
                </a:solidFill>
              </a:rPr>
              <a:t>: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Θ (n</a:t>
            </a:r>
            <a:r>
              <a:rPr baseline="30000" lang="en">
                <a:solidFill>
                  <a:schemeClr val="dk1"/>
                </a:solidFill>
              </a:rPr>
              <a:t>log</a:t>
            </a:r>
            <a:r>
              <a:rPr lang="en">
                <a:solidFill>
                  <a:schemeClr val="dk1"/>
                </a:solidFill>
              </a:rPr>
              <a:t>b</a:t>
            </a:r>
            <a:r>
              <a:rPr baseline="30000" lang="en">
                <a:solidFill>
                  <a:schemeClr val="dk1"/>
                </a:solidFill>
              </a:rPr>
              <a:t>a</a:t>
            </a:r>
            <a:r>
              <a:rPr lang="en">
                <a:solidFill>
                  <a:schemeClr val="dk1"/>
                </a:solidFill>
              </a:rPr>
              <a:t>)</a:t>
            </a:r>
            <a:r>
              <a:rPr lang="en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41" name="Google Shape;541;p58"/>
          <p:cNvSpPr txBox="1"/>
          <p:nvPr/>
        </p:nvSpPr>
        <p:spPr>
          <a:xfrm>
            <a:off x="4744950" y="2629175"/>
            <a:ext cx="3255900" cy="12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</a:t>
            </a:r>
            <a:r>
              <a:rPr lang="en" sz="1300">
                <a:solidFill>
                  <a:schemeClr val="accent1"/>
                </a:solidFill>
              </a:rPr>
              <a:t>log</a:t>
            </a:r>
            <a:r>
              <a:rPr baseline="-25000" lang="en" sz="1300">
                <a:solidFill>
                  <a:schemeClr val="accent1"/>
                </a:solidFill>
              </a:rPr>
              <a:t>b</a:t>
            </a:r>
            <a:r>
              <a:rPr lang="en" sz="1300">
                <a:solidFill>
                  <a:schemeClr val="accent1"/>
                </a:solidFill>
              </a:rPr>
              <a:t>a = k</a:t>
            </a:r>
            <a:r>
              <a:rPr lang="en">
                <a:solidFill>
                  <a:schemeClr val="accent1"/>
                </a:solidFill>
              </a:rPr>
              <a:t>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p &gt; -1 :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Θ (n</a:t>
            </a:r>
            <a:r>
              <a:rPr baseline="30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 log </a:t>
            </a:r>
            <a:r>
              <a:rPr baseline="30000" lang="en">
                <a:solidFill>
                  <a:schemeClr val="dk1"/>
                </a:solidFill>
              </a:rPr>
              <a:t>p+1</a:t>
            </a:r>
            <a:r>
              <a:rPr lang="en">
                <a:solidFill>
                  <a:schemeClr val="dk1"/>
                </a:solidFill>
              </a:rPr>
              <a:t>n)</a:t>
            </a:r>
            <a:r>
              <a:rPr lang="en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p = -1 :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Θ (n</a:t>
            </a:r>
            <a:r>
              <a:rPr baseline="30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 log log n)</a:t>
            </a:r>
            <a:endParaRPr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p &lt; -1 :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Θ (n</a:t>
            </a:r>
            <a:r>
              <a:rPr baseline="30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)</a:t>
            </a:r>
            <a:r>
              <a:rPr lang="en">
                <a:solidFill>
                  <a:schemeClr val="dk2"/>
                </a:solidFill>
              </a:rPr>
              <a:t>   </a:t>
            </a:r>
            <a:endParaRPr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42" name="Google Shape;542;p58"/>
          <p:cNvSpPr txBox="1"/>
          <p:nvPr/>
        </p:nvSpPr>
        <p:spPr>
          <a:xfrm>
            <a:off x="4744950" y="3937725"/>
            <a:ext cx="32559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If </a:t>
            </a:r>
            <a:r>
              <a:rPr lang="en" sz="1300">
                <a:solidFill>
                  <a:schemeClr val="accent1"/>
                </a:solidFill>
              </a:rPr>
              <a:t>log</a:t>
            </a:r>
            <a:r>
              <a:rPr baseline="-25000" lang="en" sz="1300">
                <a:solidFill>
                  <a:schemeClr val="accent1"/>
                </a:solidFill>
              </a:rPr>
              <a:t>b</a:t>
            </a:r>
            <a:r>
              <a:rPr lang="en" sz="1300">
                <a:solidFill>
                  <a:schemeClr val="accent1"/>
                </a:solidFill>
              </a:rPr>
              <a:t>a &lt; k</a:t>
            </a:r>
            <a:r>
              <a:rPr lang="en">
                <a:solidFill>
                  <a:schemeClr val="accent1"/>
                </a:solidFill>
              </a:rPr>
              <a:t>:</a:t>
            </a:r>
            <a:endParaRPr>
              <a:solidFill>
                <a:schemeClr val="accent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1"/>
                </a:solidFill>
              </a:rPr>
              <a:t>If p </a:t>
            </a:r>
            <a:r>
              <a:rPr lang="en">
                <a:solidFill>
                  <a:schemeClr val="dk1"/>
                </a:solidFill>
              </a:rPr>
              <a:t>≥</a:t>
            </a:r>
            <a:r>
              <a:rPr lang="en">
                <a:solidFill>
                  <a:schemeClr val="accent1"/>
                </a:solidFill>
              </a:rPr>
              <a:t> 0 :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Θ (n</a:t>
            </a:r>
            <a:r>
              <a:rPr baseline="30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 log</a:t>
            </a:r>
            <a:r>
              <a:rPr baseline="30000" lang="en">
                <a:solidFill>
                  <a:schemeClr val="dk1"/>
                </a:solidFill>
              </a:rPr>
              <a:t>p</a:t>
            </a:r>
            <a:r>
              <a:rPr lang="en">
                <a:solidFill>
                  <a:schemeClr val="dk1"/>
                </a:solidFill>
              </a:rPr>
              <a:t>n)</a:t>
            </a:r>
            <a:r>
              <a:rPr lang="en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1"/>
                </a:solidFill>
              </a:rPr>
              <a:t>If p &lt; 0 :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O(n</a:t>
            </a:r>
            <a:r>
              <a:rPr baseline="30000" lang="en">
                <a:solidFill>
                  <a:schemeClr val="dk1"/>
                </a:solidFill>
              </a:rPr>
              <a:t>k</a:t>
            </a:r>
            <a:r>
              <a:rPr lang="en">
                <a:solidFill>
                  <a:schemeClr val="dk1"/>
                </a:solidFill>
              </a:rPr>
              <a:t>)</a:t>
            </a:r>
            <a:r>
              <a:rPr lang="en">
                <a:solidFill>
                  <a:schemeClr val="dk2"/>
                </a:solidFill>
              </a:rPr>
              <a:t>   </a:t>
            </a:r>
            <a:endParaRPr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543" name="Google Shape;543;p58"/>
          <p:cNvSpPr txBox="1"/>
          <p:nvPr/>
        </p:nvSpPr>
        <p:spPr>
          <a:xfrm>
            <a:off x="4662700" y="1125788"/>
            <a:ext cx="304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Step 1. Need to determine </a:t>
            </a:r>
            <a:r>
              <a:rPr lang="en" sz="1300">
                <a:solidFill>
                  <a:schemeClr val="accent1"/>
                </a:solidFill>
              </a:rPr>
              <a:t>log</a:t>
            </a:r>
            <a:r>
              <a:rPr baseline="-25000" lang="en" sz="1300">
                <a:solidFill>
                  <a:schemeClr val="accent1"/>
                </a:solidFill>
              </a:rPr>
              <a:t>b</a:t>
            </a:r>
            <a:r>
              <a:rPr lang="en" sz="1300">
                <a:solidFill>
                  <a:schemeClr val="accent1"/>
                </a:solidFill>
              </a:rPr>
              <a:t>a</a:t>
            </a:r>
            <a:r>
              <a:rPr lang="en" sz="1300">
                <a:solidFill>
                  <a:schemeClr val="dk2"/>
                </a:solidFill>
              </a:rPr>
              <a:t> and </a:t>
            </a:r>
            <a:r>
              <a:rPr lang="en" sz="1300">
                <a:solidFill>
                  <a:schemeClr val="accent1"/>
                </a:solidFill>
              </a:rPr>
              <a:t>k</a:t>
            </a:r>
            <a:endParaRPr sz="13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9" name="Google Shape;549;p5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0" name="Google Shape;550;p5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Iterative Binary Search</a:t>
            </a:r>
            <a:endParaRPr sz="2500"/>
          </a:p>
        </p:txBody>
      </p:sp>
      <p:sp>
        <p:nvSpPr>
          <p:cNvPr id="551" name="Google Shape;551;p59"/>
          <p:cNvSpPr txBox="1"/>
          <p:nvPr/>
        </p:nvSpPr>
        <p:spPr>
          <a:xfrm>
            <a:off x="307200" y="1132625"/>
            <a:ext cx="35670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BinarySearch(array, key):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1. Set low = 0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2. Set high = length(array) - 1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3. </a:t>
            </a:r>
            <a:r>
              <a:rPr lang="en">
                <a:solidFill>
                  <a:srgbClr val="4285F4"/>
                </a:solidFill>
              </a:rPr>
              <a:t>While</a:t>
            </a:r>
            <a:r>
              <a:rPr lang="en">
                <a:solidFill>
                  <a:srgbClr val="000000"/>
                </a:solidFill>
              </a:rPr>
              <a:t> low &lt;= high: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a. Set mid = low + (high - low) // 2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b. </a:t>
            </a:r>
            <a:r>
              <a:rPr lang="en">
                <a:solidFill>
                  <a:srgbClr val="4285F4"/>
                </a:solidFill>
              </a:rPr>
              <a:t>if</a:t>
            </a:r>
            <a:r>
              <a:rPr lang="en">
                <a:solidFill>
                  <a:srgbClr val="000000"/>
                </a:solidFill>
              </a:rPr>
              <a:t> array[mid] == key: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    	</a:t>
            </a:r>
            <a:r>
              <a:rPr lang="en">
                <a:solidFill>
                  <a:srgbClr val="FFAB40"/>
                </a:solidFill>
              </a:rPr>
              <a:t>return</a:t>
            </a:r>
            <a:r>
              <a:rPr lang="en">
                <a:solidFill>
                  <a:srgbClr val="000000"/>
                </a:solidFill>
              </a:rPr>
              <a:t> mid </a:t>
            </a:r>
            <a:endParaRPr/>
          </a:p>
        </p:txBody>
      </p:sp>
      <p:sp>
        <p:nvSpPr>
          <p:cNvPr id="552" name="Google Shape;552;p59"/>
          <p:cNvSpPr txBox="1"/>
          <p:nvPr/>
        </p:nvSpPr>
        <p:spPr>
          <a:xfrm>
            <a:off x="4688650" y="1132625"/>
            <a:ext cx="35670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c. </a:t>
            </a:r>
            <a:r>
              <a:rPr lang="en">
                <a:solidFill>
                  <a:srgbClr val="4285F4"/>
                </a:solidFill>
              </a:rPr>
              <a:t>Else If</a:t>
            </a:r>
            <a:r>
              <a:rPr lang="en">
                <a:solidFill>
                  <a:srgbClr val="000000"/>
                </a:solidFill>
              </a:rPr>
              <a:t> array[mid] &lt; key: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    	Set low = mid + 1 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d. </a:t>
            </a:r>
            <a:r>
              <a:rPr lang="en">
                <a:solidFill>
                  <a:srgbClr val="4285F4"/>
                </a:solidFill>
              </a:rPr>
              <a:t>Else</a:t>
            </a:r>
            <a:r>
              <a:rPr lang="en"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    	Set high = mid - 1 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4. </a:t>
            </a:r>
            <a:r>
              <a:rPr lang="en">
                <a:solidFill>
                  <a:srgbClr val="FFAB40"/>
                </a:solidFill>
              </a:rPr>
              <a:t>return</a:t>
            </a:r>
            <a:r>
              <a:rPr lang="en">
                <a:solidFill>
                  <a:srgbClr val="000000"/>
                </a:solidFill>
              </a:rPr>
              <a:t> -1  // Target not found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3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3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Function</a:t>
            </a:r>
            <a:endParaRPr sz="2500"/>
          </a:p>
        </p:txBody>
      </p:sp>
      <p:sp>
        <p:nvSpPr>
          <p:cNvPr id="188" name="Google Shape;188;p33"/>
          <p:cNvSpPr txBox="1"/>
          <p:nvPr/>
        </p:nvSpPr>
        <p:spPr>
          <a:xfrm>
            <a:off x="198100" y="1124250"/>
            <a:ext cx="7687500" cy="16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What is a function?</a:t>
            </a:r>
            <a:endParaRPr sz="1800">
              <a:solidFill>
                <a:schemeClr val="accent1"/>
              </a:solidFill>
            </a:endParaRPr>
          </a:p>
          <a:p>
            <a:pPr indent="-317500" lvl="0" marL="9144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b="1" lang="en">
                <a:solidFill>
                  <a:schemeClr val="accent1"/>
                </a:solidFill>
              </a:rPr>
              <a:t>Reusable block of code</a:t>
            </a:r>
            <a:r>
              <a:rPr lang="en">
                <a:solidFill>
                  <a:schemeClr val="dk1"/>
                </a:solidFill>
              </a:rPr>
              <a:t> that performs a </a:t>
            </a:r>
            <a:r>
              <a:rPr b="1" lang="en">
                <a:solidFill>
                  <a:schemeClr val="accent1"/>
                </a:solidFill>
              </a:rPr>
              <a:t>specific task</a:t>
            </a:r>
            <a:r>
              <a:rPr lang="en">
                <a:solidFill>
                  <a:schemeClr val="dk1"/>
                </a:solidFill>
              </a:rPr>
              <a:t>, takes input, processes it, and may return an output</a:t>
            </a:r>
            <a:endParaRPr>
              <a:solidFill>
                <a:schemeClr val="dk2"/>
              </a:solidFill>
            </a:endParaRPr>
          </a:p>
          <a:p>
            <a:pPr indent="0" lvl="0" marL="13716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89" name="Google Shape;189;p33"/>
          <p:cNvSpPr txBox="1"/>
          <p:nvPr/>
        </p:nvSpPr>
        <p:spPr>
          <a:xfrm>
            <a:off x="4786550" y="3645450"/>
            <a:ext cx="3164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def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function</a:t>
            </a: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(arguments):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Steps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90" name="Google Shape;190;p33"/>
          <p:cNvSpPr txBox="1"/>
          <p:nvPr/>
        </p:nvSpPr>
        <p:spPr>
          <a:xfrm>
            <a:off x="129800" y="2661000"/>
            <a:ext cx="4900200" cy="19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</a:rPr>
              <a:t>Why functions are used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Code reusability</a:t>
            </a:r>
            <a:r>
              <a:rPr lang="en" sz="1100">
                <a:solidFill>
                  <a:schemeClr val="dk1"/>
                </a:solidFill>
              </a:rPr>
              <a:t> (write once, use many times)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Modularity</a:t>
            </a:r>
            <a:r>
              <a:rPr lang="en" sz="1100">
                <a:solidFill>
                  <a:schemeClr val="dk1"/>
                </a:solidFill>
              </a:rPr>
              <a:t> (break a large problem into smaller parts)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Readability</a:t>
            </a:r>
            <a:r>
              <a:rPr lang="en" sz="1100">
                <a:solidFill>
                  <a:schemeClr val="dk1"/>
                </a:solidFill>
              </a:rPr>
              <a:t> (program becomes easier to understand)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Maintainability</a:t>
            </a:r>
            <a:r>
              <a:rPr lang="en" sz="1100">
                <a:solidFill>
                  <a:schemeClr val="dk1"/>
                </a:solidFill>
              </a:rPr>
              <a:t> (easy to debug and modify)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8" name="Google Shape;558;p6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9" name="Google Shape;559;p6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Recursive Binary Search</a:t>
            </a:r>
            <a:endParaRPr sz="2500"/>
          </a:p>
        </p:txBody>
      </p:sp>
      <p:sp>
        <p:nvSpPr>
          <p:cNvPr id="560" name="Google Shape;560;p60"/>
          <p:cNvSpPr txBox="1"/>
          <p:nvPr/>
        </p:nvSpPr>
        <p:spPr>
          <a:xfrm>
            <a:off x="285200" y="1367425"/>
            <a:ext cx="75804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def binary_search_recursive(arr, low, high, target):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lang="en" sz="12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# </a:t>
            </a:r>
            <a:r>
              <a:rPr b="1" lang="en" sz="12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Base case:</a:t>
            </a:r>
            <a:r>
              <a:rPr b="1" lang="en" sz="12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 If the range is invalid, the target is not found</a:t>
            </a:r>
            <a:endParaRPr b="1" sz="1200">
              <a:solidFill>
                <a:schemeClr val="accen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lang="en" sz="12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if low &gt; high:</a:t>
            </a:r>
            <a:endParaRPr b="1" sz="1200">
              <a:solidFill>
                <a:srgbClr val="FF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-1</a:t>
            </a:r>
            <a:endParaRPr b="1" sz="1200">
              <a:solidFill>
                <a:srgbClr val="FF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mid = (low + high) // 2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if arr[mid] == target: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mid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elif target &lt; arr[mid]: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</a:t>
            </a:r>
            <a:r>
              <a:rPr b="1" lang="en" sz="12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binary_search_recursive(arr, low, mid - 1, target)</a:t>
            </a:r>
            <a:endParaRPr b="1" sz="1200">
              <a:solidFill>
                <a:schemeClr val="accen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else: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</a:t>
            </a:r>
            <a:r>
              <a:rPr b="1" lang="en" sz="12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binary_search_recursive(arr, mid + 1, high, target)</a:t>
            </a:r>
            <a:endParaRPr b="1" sz="1200">
              <a:solidFill>
                <a:schemeClr val="accent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6" name="Google Shape;566;p6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7" name="Google Shape;567;p6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Recursion Problems</a:t>
            </a:r>
            <a:endParaRPr sz="2500"/>
          </a:p>
        </p:txBody>
      </p:sp>
      <p:sp>
        <p:nvSpPr>
          <p:cNvPr id="568" name="Google Shape;568;p61"/>
          <p:cNvSpPr txBox="1"/>
          <p:nvPr/>
        </p:nvSpPr>
        <p:spPr>
          <a:xfrm>
            <a:off x="819500" y="1367425"/>
            <a:ext cx="75804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Fibonacci Sequence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Sum of  ‘</a:t>
            </a:r>
            <a:r>
              <a:rPr i="1" lang="en" sz="1600">
                <a:solidFill>
                  <a:schemeClr val="dk1"/>
                </a:solidFill>
              </a:rPr>
              <a:t>n</a:t>
            </a:r>
            <a:r>
              <a:rPr lang="en" sz="1600">
                <a:solidFill>
                  <a:schemeClr val="dk1"/>
                </a:solidFill>
              </a:rPr>
              <a:t>’ Natural Numbers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Reverse a String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Check if a String is Palindrome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Count Digits in a Number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Print All Elements of an Array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62"/>
          <p:cNvSpPr txBox="1"/>
          <p:nvPr/>
        </p:nvSpPr>
        <p:spPr>
          <a:xfrm>
            <a:off x="2219875" y="1623125"/>
            <a:ext cx="454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Divide and Conquer Approach</a:t>
            </a:r>
            <a:endParaRPr sz="2500"/>
          </a:p>
        </p:txBody>
      </p:sp>
      <p:sp>
        <p:nvSpPr>
          <p:cNvPr id="575" name="Google Shape;575;p62"/>
          <p:cNvSpPr txBox="1"/>
          <p:nvPr/>
        </p:nvSpPr>
        <p:spPr>
          <a:xfrm>
            <a:off x="420325" y="2571750"/>
            <a:ext cx="8142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Breaking Down Problems for Efficient Solutions</a:t>
            </a:r>
            <a:endParaRPr sz="3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63"/>
          <p:cNvSpPr txBox="1"/>
          <p:nvPr>
            <p:ph type="title"/>
          </p:nvPr>
        </p:nvSpPr>
        <p:spPr>
          <a:xfrm>
            <a:off x="44000" y="171975"/>
            <a:ext cx="40380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6000"/>
              <a:buFont typeface="Calibri"/>
              <a:buNone/>
            </a:pPr>
            <a:r>
              <a:rPr lang="en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Divide and Conquer?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63"/>
          <p:cNvSpPr txBox="1"/>
          <p:nvPr>
            <p:ph idx="1" type="body"/>
          </p:nvPr>
        </p:nvSpPr>
        <p:spPr>
          <a:xfrm>
            <a:off x="457200" y="1200150"/>
            <a:ext cx="8229600" cy="36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Definition: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strategy to solve problems by</a:t>
            </a: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12001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breaking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them into </a:t>
            </a: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smaller subproblems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12001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solving these subproblems recursively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12001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combining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their solutions.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Steps: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Divide: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Split the problem into smaller, </a:t>
            </a: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independent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subproblems.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Conquer: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Solve the subproblems recursively.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Combine: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Merge the solutions of subproblems to get the solution to the original problem.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2" name="Google Shape;58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3" name="Google Shape;583;p6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4"/>
          <p:cNvSpPr txBox="1"/>
          <p:nvPr>
            <p:ph type="title"/>
          </p:nvPr>
        </p:nvSpPr>
        <p:spPr>
          <a:xfrm>
            <a:off x="86750" y="211125"/>
            <a:ext cx="5013900" cy="48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6000"/>
              <a:buFont typeface="Calibri"/>
              <a:buNone/>
            </a:pPr>
            <a:r>
              <a:rPr lang="en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Characteristics of Divide and Conquer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64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Problems must exhibit:</a:t>
            </a:r>
            <a:endParaRPr sz="1600" u="sng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8001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Subproblem Optimality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Subproblems are </a:t>
            </a: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simpler versions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the original.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41300" lvl="0" marL="8001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Independent Subproblems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Subproblems can be solved separately.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41300" lvl="0" marL="8001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Merge Step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 way to combine the solutions effectively.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8001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Binary Search, Merge Sort, Quick Sort.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0" name="Google Shape;59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1" name="Google Shape;591;p6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65"/>
          <p:cNvSpPr txBox="1"/>
          <p:nvPr>
            <p:ph type="title"/>
          </p:nvPr>
        </p:nvSpPr>
        <p:spPr>
          <a:xfrm>
            <a:off x="159275" y="196875"/>
            <a:ext cx="54057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" sz="24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Algorithmic Template</a:t>
            </a:r>
            <a:endParaRPr sz="24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65"/>
          <p:cNvSpPr txBox="1"/>
          <p:nvPr>
            <p:ph idx="1" type="body"/>
          </p:nvPr>
        </p:nvSpPr>
        <p:spPr>
          <a:xfrm>
            <a:off x="194325" y="1147575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Pseudocode: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def </a:t>
            </a:r>
            <a:r>
              <a:rPr b="1" lang="en" sz="1400">
                <a:solidFill>
                  <a:srgbClr val="4285F4"/>
                </a:solidFill>
                <a:latin typeface="Courier New"/>
                <a:ea typeface="Courier New"/>
                <a:cs typeface="Courier New"/>
                <a:sym typeface="Courier New"/>
              </a:rPr>
              <a:t>divide_and_conquer</a:t>
            </a: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(problem):</a:t>
            </a:r>
            <a:endParaRPr b="1" sz="1400">
              <a:solidFill>
                <a:schemeClr val="accent6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114300" lvl="0" marL="8001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if base_case(problem):</a:t>
            </a:r>
            <a:endParaRPr b="1" sz="1400">
              <a:solidFill>
                <a:schemeClr val="accent6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base_solution(problem)</a:t>
            </a:r>
            <a:endParaRPr b="1" sz="1400">
              <a:solidFill>
                <a:schemeClr val="accent6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b="1" sz="1400">
              <a:solidFill>
                <a:schemeClr val="accent6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subproblems = divide(problem)</a:t>
            </a:r>
            <a:endParaRPr b="1" sz="1400">
              <a:solidFill>
                <a:srgbClr val="FF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   	subresults = [</a:t>
            </a:r>
            <a:r>
              <a:rPr b="1" lang="en" sz="1400">
                <a:solidFill>
                  <a:srgbClr val="4285F4"/>
                </a:solidFill>
                <a:latin typeface="Courier New"/>
                <a:ea typeface="Courier New"/>
                <a:cs typeface="Courier New"/>
                <a:sym typeface="Courier New"/>
              </a:rPr>
              <a:t>divide_and_conquer(sub)</a:t>
            </a: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4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for sub in subproblems</a:t>
            </a: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]</a:t>
            </a:r>
            <a:endParaRPr b="1" sz="1400">
              <a:solidFill>
                <a:schemeClr val="accent6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accent6"/>
                </a:solidFill>
                <a:latin typeface="Courier New"/>
                <a:ea typeface="Courier New"/>
                <a:cs typeface="Courier New"/>
                <a:sym typeface="Courier New"/>
              </a:rPr>
              <a:t>    	return combine(subresults)</a:t>
            </a:r>
            <a:endParaRPr b="1" sz="1400">
              <a:solidFill>
                <a:schemeClr val="accent6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8" name="Google Shape;59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9" name="Google Shape;599;p6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66"/>
          <p:cNvSpPr txBox="1"/>
          <p:nvPr>
            <p:ph type="title"/>
          </p:nvPr>
        </p:nvSpPr>
        <p:spPr>
          <a:xfrm>
            <a:off x="158000" y="161326"/>
            <a:ext cx="41733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Binary Search Example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66"/>
          <p:cNvSpPr txBox="1"/>
          <p:nvPr>
            <p:ph idx="1" type="body"/>
          </p:nvPr>
        </p:nvSpPr>
        <p:spPr>
          <a:xfrm>
            <a:off x="457200" y="1200150"/>
            <a:ext cx="8229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Problem: 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 for an element in a sorted array.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6" name="Google Shape;60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7" name="Google Shape;607;p6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8" name="Google Shape;608;p66"/>
          <p:cNvSpPr txBox="1"/>
          <p:nvPr/>
        </p:nvSpPr>
        <p:spPr>
          <a:xfrm>
            <a:off x="368025" y="2400900"/>
            <a:ext cx="8131500" cy="17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</a:rPr>
              <a:t>Steps:</a:t>
            </a:r>
            <a:endParaRPr sz="1600">
              <a:solidFill>
                <a:srgbClr val="4285F4"/>
              </a:solidFill>
            </a:endParaRPr>
          </a:p>
          <a:p>
            <a:pPr indent="114300" lvl="0" marL="8001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</a:rPr>
              <a:t>Divide:</a:t>
            </a:r>
            <a:r>
              <a:rPr lang="en" sz="1600">
                <a:solidFill>
                  <a:schemeClr val="dk1"/>
                </a:solidFill>
              </a:rPr>
              <a:t> Split the array into two halves.</a:t>
            </a:r>
            <a:endParaRPr sz="1600">
              <a:solidFill>
                <a:schemeClr val="dk1"/>
              </a:solidFill>
            </a:endParaRPr>
          </a:p>
          <a:p>
            <a:pPr indent="114300" lvl="0" marL="8001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</a:rPr>
              <a:t>Conquer:</a:t>
            </a:r>
            <a:r>
              <a:rPr lang="en" sz="1600">
                <a:solidFill>
                  <a:schemeClr val="dk1"/>
                </a:solidFill>
              </a:rPr>
              <a:t> Recursively search in the relevant half.</a:t>
            </a:r>
            <a:endParaRPr sz="1600">
              <a:solidFill>
                <a:schemeClr val="dk1"/>
              </a:solidFill>
            </a:endParaRPr>
          </a:p>
          <a:p>
            <a:pPr indent="114300" lvl="0" marL="8001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285F4"/>
                </a:solidFill>
              </a:rPr>
              <a:t>Combine:</a:t>
            </a:r>
            <a:r>
              <a:rPr lang="en" sz="1600">
                <a:solidFill>
                  <a:schemeClr val="dk1"/>
                </a:solidFill>
              </a:rPr>
              <a:t> No explicit combination is needed; the result is returned directly.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 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67"/>
          <p:cNvSpPr txBox="1"/>
          <p:nvPr>
            <p:ph type="title"/>
          </p:nvPr>
        </p:nvSpPr>
        <p:spPr>
          <a:xfrm>
            <a:off x="158000" y="123676"/>
            <a:ext cx="5676600" cy="6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Advantages of Divide and Conquer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67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Efficiency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Reduces problem size </a:t>
            </a: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logarithmically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Takes advantage of parallelism.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Simplicity: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 structure for problem-solving.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Examples in Algorithms: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Sorting: Merge Sort, Quick Sort.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Searching: Binary Search.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Matrix Multiplication: Strassen’s Algorithm.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5" name="Google Shape;61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6" name="Google Shape;616;p6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68"/>
          <p:cNvSpPr txBox="1"/>
          <p:nvPr>
            <p:ph type="title"/>
          </p:nvPr>
        </p:nvSpPr>
        <p:spPr>
          <a:xfrm>
            <a:off x="108125" y="139725"/>
            <a:ext cx="62679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Disadvantages of Divide and Conquer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68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Arial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Overhead: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Char char="–"/>
            </a:pPr>
            <a:r>
              <a:rPr lang="en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Recursive calls use extra stack memory.</a:t>
            </a:r>
            <a:endParaRPr sz="1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Arial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Combine Step Complexity: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Arial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merging process can sometimes be inefficient.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Arial"/>
              <a:buChar char="•"/>
            </a:pPr>
            <a:r>
              <a:rPr lang="en" sz="1600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Not Always Ideal:</a:t>
            </a:r>
            <a:endParaRPr sz="1600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3050" lvl="1" marL="742950" rtl="0" algn="l">
              <a:spcBef>
                <a:spcPts val="0"/>
              </a:spcBef>
              <a:spcAft>
                <a:spcPts val="0"/>
              </a:spcAft>
              <a:buClr>
                <a:srgbClr val="4285F4"/>
              </a:buClr>
              <a:buSzPts val="1600"/>
              <a:buFont typeface="Arial"/>
              <a:buChar char="–"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problems without optimal substructure or overlapping subproblems.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3" name="Google Shape;62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4" name="Google Shape;624;p6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6" name="Google Shape;196;p3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7" name="Google Shape;197;p3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Recursive function</a:t>
            </a:r>
            <a:endParaRPr sz="2500"/>
          </a:p>
        </p:txBody>
      </p:sp>
      <p:sp>
        <p:nvSpPr>
          <p:cNvPr id="198" name="Google Shape;198;p34"/>
          <p:cNvSpPr txBox="1"/>
          <p:nvPr/>
        </p:nvSpPr>
        <p:spPr>
          <a:xfrm>
            <a:off x="198100" y="1124250"/>
            <a:ext cx="3442200" cy="9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What is a Recursive function?</a:t>
            </a:r>
            <a:endParaRPr sz="1800">
              <a:solidFill>
                <a:schemeClr val="accent1"/>
              </a:solidFill>
            </a:endParaRPr>
          </a:p>
          <a:p>
            <a:pPr indent="-317500" lvl="0" marL="9144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A function that calls itself.</a:t>
            </a:r>
            <a:endParaRPr>
              <a:solidFill>
                <a:schemeClr val="dk2"/>
              </a:solidFill>
            </a:endParaRPr>
          </a:p>
          <a:p>
            <a:pPr indent="0" lvl="0" marL="13716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99" name="Google Shape;199;p34"/>
          <p:cNvSpPr txBox="1"/>
          <p:nvPr/>
        </p:nvSpPr>
        <p:spPr>
          <a:xfrm>
            <a:off x="4226350" y="1089750"/>
            <a:ext cx="47325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Key Features:</a:t>
            </a:r>
            <a:endParaRPr sz="1600"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u="sng">
                <a:solidFill>
                  <a:schemeClr val="accent1"/>
                </a:solidFill>
              </a:rPr>
              <a:t>Base case(s):</a:t>
            </a:r>
            <a:r>
              <a:rPr lang="en">
                <a:solidFill>
                  <a:schemeClr val="dk1"/>
                </a:solidFill>
              </a:rPr>
              <a:t> To terminate recursion.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u="sng">
                <a:solidFill>
                  <a:schemeClr val="accent1"/>
                </a:solidFill>
              </a:rPr>
              <a:t>Recursive case(s):</a:t>
            </a:r>
            <a:r>
              <a:rPr lang="en">
                <a:solidFill>
                  <a:schemeClr val="dk1"/>
                </a:solidFill>
              </a:rPr>
              <a:t> To break the problem into smaller instances.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Applications:</a:t>
            </a:r>
            <a:endParaRPr sz="1600"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Solving problems like factorial computation, Fibonacci sequence, tree traversals, etc.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0" name="Google Shape;200;p34"/>
          <p:cNvSpPr txBox="1"/>
          <p:nvPr/>
        </p:nvSpPr>
        <p:spPr>
          <a:xfrm>
            <a:off x="557700" y="3621100"/>
            <a:ext cx="57042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def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recursive_function</a:t>
            </a: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(parameters):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if base_case_condition: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return result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else: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Return </a:t>
            </a:r>
            <a:r>
              <a:rPr b="1" lang="en" sz="1300">
                <a:solidFill>
                  <a:srgbClr val="4285F4"/>
                </a:solidFill>
                <a:latin typeface="Courier New"/>
                <a:ea typeface="Courier New"/>
                <a:cs typeface="Courier New"/>
                <a:sym typeface="Courier New"/>
              </a:rPr>
              <a:t>recursive_function</a:t>
            </a: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(smaller_problem)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3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7" name="Google Shape;207;p3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Example: </a:t>
            </a:r>
            <a:r>
              <a:rPr lang="en" sz="2500">
                <a:solidFill>
                  <a:schemeClr val="dk1"/>
                </a:solidFill>
              </a:rPr>
              <a:t>Recursive Function</a:t>
            </a:r>
            <a:endParaRPr sz="2500"/>
          </a:p>
        </p:txBody>
      </p:sp>
      <p:sp>
        <p:nvSpPr>
          <p:cNvPr id="208" name="Google Shape;208;p35"/>
          <p:cNvSpPr txBox="1"/>
          <p:nvPr/>
        </p:nvSpPr>
        <p:spPr>
          <a:xfrm>
            <a:off x="7650" y="1100300"/>
            <a:ext cx="3184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def fact(n):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if n &lt; = 1: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return 1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else: 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return n * fact(n-1)</a:t>
            </a:r>
            <a:endParaRPr b="1" sz="1300">
              <a:solidFill>
                <a:srgbClr val="FF99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09" name="Google Shape;209;p35"/>
          <p:cNvSpPr txBox="1"/>
          <p:nvPr/>
        </p:nvSpPr>
        <p:spPr>
          <a:xfrm>
            <a:off x="3787675" y="961225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fact(5)</a:t>
            </a:r>
            <a:endParaRPr/>
          </a:p>
        </p:txBody>
      </p:sp>
      <p:cxnSp>
        <p:nvCxnSpPr>
          <p:cNvPr id="210" name="Google Shape;210;p35"/>
          <p:cNvCxnSpPr/>
          <p:nvPr/>
        </p:nvCxnSpPr>
        <p:spPr>
          <a:xfrm flipH="1">
            <a:off x="3635225" y="1322400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1" name="Google Shape;211;p35"/>
          <p:cNvCxnSpPr>
            <a:stCxn id="209" idx="2"/>
            <a:endCxn id="212" idx="0"/>
          </p:cNvCxnSpPr>
          <p:nvPr/>
        </p:nvCxnSpPr>
        <p:spPr>
          <a:xfrm>
            <a:off x="4294825" y="1346125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3" name="Google Shape;213;p35"/>
          <p:cNvCxnSpPr/>
          <p:nvPr/>
        </p:nvCxnSpPr>
        <p:spPr>
          <a:xfrm>
            <a:off x="4596450" y="1315075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4" name="Google Shape;214;p35"/>
          <p:cNvSpPr txBox="1"/>
          <p:nvPr/>
        </p:nvSpPr>
        <p:spPr>
          <a:xfrm>
            <a:off x="3463013" y="182135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5</a:t>
            </a:r>
            <a:endParaRPr/>
          </a:p>
        </p:txBody>
      </p:sp>
      <p:sp>
        <p:nvSpPr>
          <p:cNvPr id="212" name="Google Shape;212;p35"/>
          <p:cNvSpPr txBox="1"/>
          <p:nvPr/>
        </p:nvSpPr>
        <p:spPr>
          <a:xfrm>
            <a:off x="4122275" y="185070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15" name="Google Shape;215;p35"/>
          <p:cNvSpPr txBox="1"/>
          <p:nvPr/>
        </p:nvSpPr>
        <p:spPr>
          <a:xfrm>
            <a:off x="4703150" y="1821350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fact(4)</a:t>
            </a:r>
            <a:endParaRPr/>
          </a:p>
        </p:txBody>
      </p:sp>
      <p:cxnSp>
        <p:nvCxnSpPr>
          <p:cNvPr id="216" name="Google Shape;216;p35"/>
          <p:cNvCxnSpPr/>
          <p:nvPr/>
        </p:nvCxnSpPr>
        <p:spPr>
          <a:xfrm flipH="1">
            <a:off x="4445175" y="2198075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7" name="Google Shape;217;p35"/>
          <p:cNvCxnSpPr>
            <a:endCxn id="218" idx="0"/>
          </p:cNvCxnSpPr>
          <p:nvPr/>
        </p:nvCxnSpPr>
        <p:spPr>
          <a:xfrm>
            <a:off x="5104725" y="2221775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9" name="Google Shape;219;p35"/>
          <p:cNvCxnSpPr/>
          <p:nvPr/>
        </p:nvCxnSpPr>
        <p:spPr>
          <a:xfrm>
            <a:off x="5406400" y="2190750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0" name="Google Shape;220;p35"/>
          <p:cNvSpPr txBox="1"/>
          <p:nvPr/>
        </p:nvSpPr>
        <p:spPr>
          <a:xfrm>
            <a:off x="4272963" y="2697025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4</a:t>
            </a:r>
            <a:endParaRPr/>
          </a:p>
        </p:txBody>
      </p:sp>
      <p:sp>
        <p:nvSpPr>
          <p:cNvPr id="218" name="Google Shape;218;p35"/>
          <p:cNvSpPr txBox="1"/>
          <p:nvPr/>
        </p:nvSpPr>
        <p:spPr>
          <a:xfrm>
            <a:off x="4932225" y="2726375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21" name="Google Shape;221;p35"/>
          <p:cNvSpPr txBox="1"/>
          <p:nvPr/>
        </p:nvSpPr>
        <p:spPr>
          <a:xfrm>
            <a:off x="5513100" y="2697025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fact(3)</a:t>
            </a:r>
            <a:endParaRPr/>
          </a:p>
        </p:txBody>
      </p:sp>
      <p:cxnSp>
        <p:nvCxnSpPr>
          <p:cNvPr id="222" name="Google Shape;222;p35"/>
          <p:cNvCxnSpPr/>
          <p:nvPr/>
        </p:nvCxnSpPr>
        <p:spPr>
          <a:xfrm flipH="1">
            <a:off x="5250100" y="3030976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3" name="Google Shape;223;p35"/>
          <p:cNvCxnSpPr>
            <a:endCxn id="224" idx="0"/>
          </p:cNvCxnSpPr>
          <p:nvPr/>
        </p:nvCxnSpPr>
        <p:spPr>
          <a:xfrm>
            <a:off x="5909650" y="3054676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5" name="Google Shape;225;p35"/>
          <p:cNvCxnSpPr/>
          <p:nvPr/>
        </p:nvCxnSpPr>
        <p:spPr>
          <a:xfrm>
            <a:off x="6211325" y="3023651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6" name="Google Shape;226;p35"/>
          <p:cNvSpPr txBox="1"/>
          <p:nvPr/>
        </p:nvSpPr>
        <p:spPr>
          <a:xfrm>
            <a:off x="5077887" y="3529926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3</a:t>
            </a:r>
            <a:endParaRPr/>
          </a:p>
        </p:txBody>
      </p:sp>
      <p:sp>
        <p:nvSpPr>
          <p:cNvPr id="224" name="Google Shape;224;p35"/>
          <p:cNvSpPr txBox="1"/>
          <p:nvPr/>
        </p:nvSpPr>
        <p:spPr>
          <a:xfrm>
            <a:off x="5737150" y="3559276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27" name="Google Shape;227;p35"/>
          <p:cNvSpPr txBox="1"/>
          <p:nvPr/>
        </p:nvSpPr>
        <p:spPr>
          <a:xfrm>
            <a:off x="6318025" y="3529926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fact(2)</a:t>
            </a:r>
            <a:endParaRPr/>
          </a:p>
        </p:txBody>
      </p:sp>
      <p:cxnSp>
        <p:nvCxnSpPr>
          <p:cNvPr id="228" name="Google Shape;228;p35"/>
          <p:cNvCxnSpPr/>
          <p:nvPr/>
        </p:nvCxnSpPr>
        <p:spPr>
          <a:xfrm flipH="1">
            <a:off x="6073625" y="3913200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9" name="Google Shape;229;p35"/>
          <p:cNvCxnSpPr>
            <a:endCxn id="230" idx="0"/>
          </p:cNvCxnSpPr>
          <p:nvPr/>
        </p:nvCxnSpPr>
        <p:spPr>
          <a:xfrm>
            <a:off x="6733175" y="3936900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1" name="Google Shape;231;p35"/>
          <p:cNvCxnSpPr/>
          <p:nvPr/>
        </p:nvCxnSpPr>
        <p:spPr>
          <a:xfrm>
            <a:off x="7034850" y="3905875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2" name="Google Shape;232;p35"/>
          <p:cNvSpPr txBox="1"/>
          <p:nvPr/>
        </p:nvSpPr>
        <p:spPr>
          <a:xfrm>
            <a:off x="5901413" y="441215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2</a:t>
            </a:r>
            <a:endParaRPr/>
          </a:p>
        </p:txBody>
      </p:sp>
      <p:sp>
        <p:nvSpPr>
          <p:cNvPr id="230" name="Google Shape;230;p35"/>
          <p:cNvSpPr txBox="1"/>
          <p:nvPr/>
        </p:nvSpPr>
        <p:spPr>
          <a:xfrm>
            <a:off x="6560675" y="444150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33" name="Google Shape;233;p35"/>
          <p:cNvSpPr txBox="1"/>
          <p:nvPr/>
        </p:nvSpPr>
        <p:spPr>
          <a:xfrm>
            <a:off x="7141550" y="4412150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fact(1)</a:t>
            </a:r>
            <a:endParaRPr/>
          </a:p>
        </p:txBody>
      </p:sp>
      <p:cxnSp>
        <p:nvCxnSpPr>
          <p:cNvPr id="234" name="Google Shape;234;p35"/>
          <p:cNvCxnSpPr/>
          <p:nvPr/>
        </p:nvCxnSpPr>
        <p:spPr>
          <a:xfrm>
            <a:off x="7595575" y="4725926"/>
            <a:ext cx="13200" cy="19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5" name="Google Shape;235;p35"/>
          <p:cNvSpPr txBox="1"/>
          <p:nvPr/>
        </p:nvSpPr>
        <p:spPr>
          <a:xfrm>
            <a:off x="7595575" y="4725925"/>
            <a:ext cx="317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endParaRPr/>
          </a:p>
        </p:txBody>
      </p:sp>
      <p:pic>
        <p:nvPicPr>
          <p:cNvPr id="236" name="Google Shape;236;p35" title="Screenshot 2026-08-09 at 5.07.3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3646" y="1019496"/>
            <a:ext cx="1729550" cy="2909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5" title="Screenshot 2026-08-09 at 5.10.08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373" y="2465850"/>
            <a:ext cx="192660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3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4" name="Google Shape;244;p3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Time complexity:</a:t>
            </a:r>
            <a:r>
              <a:rPr lang="en" sz="2500">
                <a:solidFill>
                  <a:schemeClr val="dk1"/>
                </a:solidFill>
              </a:rPr>
              <a:t> Recursive function</a:t>
            </a:r>
            <a:endParaRPr sz="2500"/>
          </a:p>
        </p:txBody>
      </p:sp>
      <p:sp>
        <p:nvSpPr>
          <p:cNvPr id="245" name="Google Shape;245;p36"/>
          <p:cNvSpPr txBox="1"/>
          <p:nvPr/>
        </p:nvSpPr>
        <p:spPr>
          <a:xfrm>
            <a:off x="587275" y="961225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fact(5)</a:t>
            </a:r>
            <a:endParaRPr/>
          </a:p>
        </p:txBody>
      </p:sp>
      <p:cxnSp>
        <p:nvCxnSpPr>
          <p:cNvPr id="246" name="Google Shape;246;p36"/>
          <p:cNvCxnSpPr/>
          <p:nvPr/>
        </p:nvCxnSpPr>
        <p:spPr>
          <a:xfrm flipH="1">
            <a:off x="434825" y="1322400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7" name="Google Shape;247;p36"/>
          <p:cNvCxnSpPr>
            <a:stCxn id="245" idx="2"/>
            <a:endCxn id="248" idx="0"/>
          </p:cNvCxnSpPr>
          <p:nvPr/>
        </p:nvCxnSpPr>
        <p:spPr>
          <a:xfrm>
            <a:off x="1094425" y="1346125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9" name="Google Shape;249;p36"/>
          <p:cNvCxnSpPr/>
          <p:nvPr/>
        </p:nvCxnSpPr>
        <p:spPr>
          <a:xfrm>
            <a:off x="1396050" y="1315075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0" name="Google Shape;250;p36"/>
          <p:cNvSpPr txBox="1"/>
          <p:nvPr/>
        </p:nvSpPr>
        <p:spPr>
          <a:xfrm>
            <a:off x="262613" y="182135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5</a:t>
            </a:r>
            <a:endParaRPr/>
          </a:p>
        </p:txBody>
      </p:sp>
      <p:sp>
        <p:nvSpPr>
          <p:cNvPr id="248" name="Google Shape;248;p36"/>
          <p:cNvSpPr txBox="1"/>
          <p:nvPr/>
        </p:nvSpPr>
        <p:spPr>
          <a:xfrm>
            <a:off x="921875" y="185070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51" name="Google Shape;251;p36"/>
          <p:cNvSpPr txBox="1"/>
          <p:nvPr/>
        </p:nvSpPr>
        <p:spPr>
          <a:xfrm>
            <a:off x="1502750" y="1821350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fact(4)</a:t>
            </a:r>
            <a:endParaRPr/>
          </a:p>
        </p:txBody>
      </p:sp>
      <p:cxnSp>
        <p:nvCxnSpPr>
          <p:cNvPr id="252" name="Google Shape;252;p36"/>
          <p:cNvCxnSpPr/>
          <p:nvPr/>
        </p:nvCxnSpPr>
        <p:spPr>
          <a:xfrm flipH="1">
            <a:off x="1244775" y="2198075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3" name="Google Shape;253;p36"/>
          <p:cNvCxnSpPr>
            <a:endCxn id="254" idx="0"/>
          </p:cNvCxnSpPr>
          <p:nvPr/>
        </p:nvCxnSpPr>
        <p:spPr>
          <a:xfrm>
            <a:off x="1904325" y="2221775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5" name="Google Shape;255;p36"/>
          <p:cNvCxnSpPr/>
          <p:nvPr/>
        </p:nvCxnSpPr>
        <p:spPr>
          <a:xfrm>
            <a:off x="2206000" y="2190750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6" name="Google Shape;256;p36"/>
          <p:cNvSpPr txBox="1"/>
          <p:nvPr/>
        </p:nvSpPr>
        <p:spPr>
          <a:xfrm>
            <a:off x="1072563" y="2697025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4</a:t>
            </a:r>
            <a:endParaRPr/>
          </a:p>
        </p:txBody>
      </p:sp>
      <p:sp>
        <p:nvSpPr>
          <p:cNvPr id="254" name="Google Shape;254;p36"/>
          <p:cNvSpPr txBox="1"/>
          <p:nvPr/>
        </p:nvSpPr>
        <p:spPr>
          <a:xfrm>
            <a:off x="1731825" y="2726375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57" name="Google Shape;257;p36"/>
          <p:cNvSpPr txBox="1"/>
          <p:nvPr/>
        </p:nvSpPr>
        <p:spPr>
          <a:xfrm>
            <a:off x="2312700" y="2697025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fact(3)</a:t>
            </a:r>
            <a:endParaRPr/>
          </a:p>
        </p:txBody>
      </p:sp>
      <p:cxnSp>
        <p:nvCxnSpPr>
          <p:cNvPr id="258" name="Google Shape;258;p36"/>
          <p:cNvCxnSpPr/>
          <p:nvPr/>
        </p:nvCxnSpPr>
        <p:spPr>
          <a:xfrm flipH="1">
            <a:off x="2049700" y="3030976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9" name="Google Shape;259;p36"/>
          <p:cNvCxnSpPr>
            <a:endCxn id="260" idx="0"/>
          </p:cNvCxnSpPr>
          <p:nvPr/>
        </p:nvCxnSpPr>
        <p:spPr>
          <a:xfrm>
            <a:off x="2709250" y="3054676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1" name="Google Shape;261;p36"/>
          <p:cNvCxnSpPr/>
          <p:nvPr/>
        </p:nvCxnSpPr>
        <p:spPr>
          <a:xfrm>
            <a:off x="3010925" y="3023651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2" name="Google Shape;262;p36"/>
          <p:cNvSpPr txBox="1"/>
          <p:nvPr/>
        </p:nvSpPr>
        <p:spPr>
          <a:xfrm>
            <a:off x="1877487" y="3529926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3</a:t>
            </a:r>
            <a:endParaRPr/>
          </a:p>
        </p:txBody>
      </p:sp>
      <p:sp>
        <p:nvSpPr>
          <p:cNvPr id="260" name="Google Shape;260;p36"/>
          <p:cNvSpPr txBox="1"/>
          <p:nvPr/>
        </p:nvSpPr>
        <p:spPr>
          <a:xfrm>
            <a:off x="2536750" y="3559276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63" name="Google Shape;263;p36"/>
          <p:cNvSpPr txBox="1"/>
          <p:nvPr/>
        </p:nvSpPr>
        <p:spPr>
          <a:xfrm>
            <a:off x="3117625" y="3529926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fact(2)</a:t>
            </a:r>
            <a:endParaRPr/>
          </a:p>
        </p:txBody>
      </p:sp>
      <p:cxnSp>
        <p:nvCxnSpPr>
          <p:cNvPr id="264" name="Google Shape;264;p36"/>
          <p:cNvCxnSpPr/>
          <p:nvPr/>
        </p:nvCxnSpPr>
        <p:spPr>
          <a:xfrm flipH="1">
            <a:off x="2873225" y="3913200"/>
            <a:ext cx="366900" cy="5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5" name="Google Shape;265;p36"/>
          <p:cNvCxnSpPr>
            <a:endCxn id="266" idx="0"/>
          </p:cNvCxnSpPr>
          <p:nvPr/>
        </p:nvCxnSpPr>
        <p:spPr>
          <a:xfrm>
            <a:off x="3532775" y="3936900"/>
            <a:ext cx="4500" cy="5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7" name="Google Shape;267;p36"/>
          <p:cNvCxnSpPr/>
          <p:nvPr/>
        </p:nvCxnSpPr>
        <p:spPr>
          <a:xfrm>
            <a:off x="3834450" y="3905875"/>
            <a:ext cx="408000" cy="57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8" name="Google Shape;268;p36"/>
          <p:cNvSpPr txBox="1"/>
          <p:nvPr/>
        </p:nvSpPr>
        <p:spPr>
          <a:xfrm>
            <a:off x="2701013" y="441215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2</a:t>
            </a:r>
            <a:endParaRPr/>
          </a:p>
        </p:txBody>
      </p:sp>
      <p:sp>
        <p:nvSpPr>
          <p:cNvPr id="266" name="Google Shape;266;p36"/>
          <p:cNvSpPr txBox="1"/>
          <p:nvPr/>
        </p:nvSpPr>
        <p:spPr>
          <a:xfrm>
            <a:off x="3360275" y="4441500"/>
            <a:ext cx="35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endParaRPr/>
          </a:p>
        </p:txBody>
      </p:sp>
      <p:sp>
        <p:nvSpPr>
          <p:cNvPr id="269" name="Google Shape;269;p36"/>
          <p:cNvSpPr txBox="1"/>
          <p:nvPr/>
        </p:nvSpPr>
        <p:spPr>
          <a:xfrm>
            <a:off x="3941150" y="4412150"/>
            <a:ext cx="1014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fact(1)</a:t>
            </a:r>
            <a:endParaRPr/>
          </a:p>
        </p:txBody>
      </p:sp>
      <p:cxnSp>
        <p:nvCxnSpPr>
          <p:cNvPr id="270" name="Google Shape;270;p36"/>
          <p:cNvCxnSpPr/>
          <p:nvPr/>
        </p:nvCxnSpPr>
        <p:spPr>
          <a:xfrm>
            <a:off x="4395175" y="4725926"/>
            <a:ext cx="13200" cy="19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1" name="Google Shape;271;p36"/>
          <p:cNvSpPr txBox="1"/>
          <p:nvPr/>
        </p:nvSpPr>
        <p:spPr>
          <a:xfrm>
            <a:off x="4395175" y="4725925"/>
            <a:ext cx="317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9900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endParaRPr/>
          </a:p>
        </p:txBody>
      </p:sp>
      <p:cxnSp>
        <p:nvCxnSpPr>
          <p:cNvPr id="272" name="Google Shape;272;p36"/>
          <p:cNvCxnSpPr/>
          <p:nvPr/>
        </p:nvCxnSpPr>
        <p:spPr>
          <a:xfrm flipH="1" rot="10800000">
            <a:off x="2120500" y="1159275"/>
            <a:ext cx="2832300" cy="1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3" name="Google Shape;273;p36"/>
          <p:cNvSpPr txBox="1"/>
          <p:nvPr/>
        </p:nvSpPr>
        <p:spPr>
          <a:xfrm>
            <a:off x="5032050" y="953575"/>
            <a:ext cx="207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T(5); for </a:t>
            </a:r>
            <a:r>
              <a:rPr i="1" lang="en">
                <a:solidFill>
                  <a:schemeClr val="dk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 time is T(n)</a:t>
            </a:r>
            <a:endParaRPr/>
          </a:p>
        </p:txBody>
      </p:sp>
      <p:cxnSp>
        <p:nvCxnSpPr>
          <p:cNvPr id="274" name="Google Shape;274;p36"/>
          <p:cNvCxnSpPr/>
          <p:nvPr/>
        </p:nvCxnSpPr>
        <p:spPr>
          <a:xfrm flipH="1" rot="10800000">
            <a:off x="2416600" y="2018050"/>
            <a:ext cx="2832300" cy="1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5" name="Google Shape;275;p36"/>
          <p:cNvSpPr txBox="1"/>
          <p:nvPr/>
        </p:nvSpPr>
        <p:spPr>
          <a:xfrm>
            <a:off x="5281250" y="1790550"/>
            <a:ext cx="165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T(n-1)+ c</a:t>
            </a:r>
            <a:endParaRPr/>
          </a:p>
        </p:txBody>
      </p:sp>
      <p:cxnSp>
        <p:nvCxnSpPr>
          <p:cNvPr id="276" name="Google Shape;276;p36"/>
          <p:cNvCxnSpPr/>
          <p:nvPr/>
        </p:nvCxnSpPr>
        <p:spPr>
          <a:xfrm flipH="1" rot="10800000">
            <a:off x="3155850" y="2890288"/>
            <a:ext cx="2832300" cy="1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7" name="Google Shape;277;p36"/>
          <p:cNvSpPr txBox="1"/>
          <p:nvPr/>
        </p:nvSpPr>
        <p:spPr>
          <a:xfrm>
            <a:off x="6042650" y="2627525"/>
            <a:ext cx="165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T(n-2)+ c + c</a:t>
            </a:r>
            <a:endParaRPr/>
          </a:p>
        </p:txBody>
      </p:sp>
      <p:cxnSp>
        <p:nvCxnSpPr>
          <p:cNvPr id="278" name="Google Shape;278;p36"/>
          <p:cNvCxnSpPr/>
          <p:nvPr/>
        </p:nvCxnSpPr>
        <p:spPr>
          <a:xfrm flipH="1" rot="10800000">
            <a:off x="4988500" y="4607738"/>
            <a:ext cx="1791300" cy="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9" name="Google Shape;279;p36"/>
          <p:cNvSpPr txBox="1"/>
          <p:nvPr/>
        </p:nvSpPr>
        <p:spPr>
          <a:xfrm>
            <a:off x="6899425" y="4409750"/>
            <a:ext cx="1861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T(1)+ … + c + c + c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5" name="Google Shape;285;p3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6" name="Google Shape;286;p3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Recurrence</a:t>
            </a:r>
            <a:endParaRPr sz="2500"/>
          </a:p>
        </p:txBody>
      </p:sp>
      <p:sp>
        <p:nvSpPr>
          <p:cNvPr id="287" name="Google Shape;287;p37"/>
          <p:cNvSpPr txBox="1"/>
          <p:nvPr/>
        </p:nvSpPr>
        <p:spPr>
          <a:xfrm>
            <a:off x="430325" y="1525475"/>
            <a:ext cx="66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T(n) = </a:t>
            </a:r>
            <a:endParaRPr/>
          </a:p>
        </p:txBody>
      </p:sp>
      <p:sp>
        <p:nvSpPr>
          <p:cNvPr id="288" name="Google Shape;288;p37"/>
          <p:cNvSpPr/>
          <p:nvPr/>
        </p:nvSpPr>
        <p:spPr>
          <a:xfrm>
            <a:off x="1098125" y="1277650"/>
            <a:ext cx="124800" cy="10272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7"/>
          <p:cNvSpPr txBox="1"/>
          <p:nvPr/>
        </p:nvSpPr>
        <p:spPr>
          <a:xfrm>
            <a:off x="1323000" y="13273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1; when n ≤ 1 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0" name="Google Shape;290;p37"/>
          <p:cNvSpPr txBox="1"/>
          <p:nvPr/>
        </p:nvSpPr>
        <p:spPr>
          <a:xfrm>
            <a:off x="1323000" y="18099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T(n-1) + 1</a:t>
            </a:r>
            <a:r>
              <a:rPr lang="en">
                <a:solidFill>
                  <a:schemeClr val="dk1"/>
                </a:solidFill>
              </a:rPr>
              <a:t>; when n &gt; 1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1" name="Google Shape;291;p37"/>
          <p:cNvSpPr txBox="1"/>
          <p:nvPr/>
        </p:nvSpPr>
        <p:spPr>
          <a:xfrm>
            <a:off x="4780425" y="2443400"/>
            <a:ext cx="30000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Substitution Method</a:t>
            </a:r>
            <a:endParaRPr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Recursion-tree method</a:t>
            </a:r>
            <a:endParaRPr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Master Method</a:t>
            </a:r>
            <a:endParaRPr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Akra-Bazzi method </a:t>
            </a:r>
            <a:endParaRPr/>
          </a:p>
        </p:txBody>
      </p:sp>
      <p:sp>
        <p:nvSpPr>
          <p:cNvPr id="292" name="Google Shape;292;p37"/>
          <p:cNvSpPr txBox="1"/>
          <p:nvPr/>
        </p:nvSpPr>
        <p:spPr>
          <a:xfrm>
            <a:off x="4423075" y="1697138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Solving recurrences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3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9" name="Google Shape;299;p38"/>
          <p:cNvSpPr txBox="1"/>
          <p:nvPr/>
        </p:nvSpPr>
        <p:spPr>
          <a:xfrm>
            <a:off x="51350" y="205450"/>
            <a:ext cx="688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</a:t>
            </a:r>
            <a:r>
              <a:rPr lang="en">
                <a:solidFill>
                  <a:schemeClr val="dk1"/>
                </a:solidFill>
              </a:rPr>
              <a:t>ubstitution Method</a:t>
            </a:r>
            <a:endParaRPr sz="2500"/>
          </a:p>
        </p:txBody>
      </p:sp>
      <p:sp>
        <p:nvSpPr>
          <p:cNvPr id="300" name="Google Shape;300;p38"/>
          <p:cNvSpPr txBox="1"/>
          <p:nvPr/>
        </p:nvSpPr>
        <p:spPr>
          <a:xfrm>
            <a:off x="525225" y="1826200"/>
            <a:ext cx="262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T(n) = T (n-1) + c</a:t>
            </a:r>
            <a:endParaRPr/>
          </a:p>
        </p:txBody>
      </p:sp>
      <p:sp>
        <p:nvSpPr>
          <p:cNvPr id="301" name="Google Shape;301;p38"/>
          <p:cNvSpPr txBox="1"/>
          <p:nvPr/>
        </p:nvSpPr>
        <p:spPr>
          <a:xfrm>
            <a:off x="906512" y="2274300"/>
            <a:ext cx="165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= T(n-2) + c + c</a:t>
            </a:r>
            <a:endParaRPr/>
          </a:p>
        </p:txBody>
      </p:sp>
      <p:sp>
        <p:nvSpPr>
          <p:cNvPr id="302" name="Google Shape;302;p38"/>
          <p:cNvSpPr txBox="1"/>
          <p:nvPr/>
        </p:nvSpPr>
        <p:spPr>
          <a:xfrm>
            <a:off x="4572000" y="1766113"/>
            <a:ext cx="1659900" cy="8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Say, n- k = 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	k = n - 1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3" name="Google Shape;303;p38"/>
          <p:cNvSpPr txBox="1"/>
          <p:nvPr/>
        </p:nvSpPr>
        <p:spPr>
          <a:xfrm>
            <a:off x="897504" y="2778900"/>
            <a:ext cx="216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= T(n-3) + c + c + c</a:t>
            </a:r>
            <a:endParaRPr/>
          </a:p>
        </p:txBody>
      </p:sp>
      <p:sp>
        <p:nvSpPr>
          <p:cNvPr id="304" name="Google Shape;304;p38"/>
          <p:cNvSpPr txBox="1"/>
          <p:nvPr/>
        </p:nvSpPr>
        <p:spPr>
          <a:xfrm>
            <a:off x="880042" y="3643025"/>
            <a:ext cx="216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= T(n-k) + kc </a:t>
            </a:r>
            <a:endParaRPr/>
          </a:p>
        </p:txBody>
      </p:sp>
      <p:cxnSp>
        <p:nvCxnSpPr>
          <p:cNvPr id="305" name="Google Shape;305;p38"/>
          <p:cNvCxnSpPr/>
          <p:nvPr/>
        </p:nvCxnSpPr>
        <p:spPr>
          <a:xfrm>
            <a:off x="1385075" y="3227900"/>
            <a:ext cx="0" cy="34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306" name="Google Shape;306;p38"/>
          <p:cNvSpPr txBox="1"/>
          <p:nvPr/>
        </p:nvSpPr>
        <p:spPr>
          <a:xfrm>
            <a:off x="4572000" y="2932550"/>
            <a:ext cx="3381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As T(1) = 1; so, total time is: nc = O(n)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307" name="Google Shape;307;p38"/>
          <p:cNvCxnSpPr/>
          <p:nvPr/>
        </p:nvCxnSpPr>
        <p:spPr>
          <a:xfrm flipH="1">
            <a:off x="2104225" y="2458025"/>
            <a:ext cx="2943900" cy="137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3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4" name="Google Shape;314;p3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Exercises</a:t>
            </a:r>
            <a:endParaRPr sz="2500"/>
          </a:p>
        </p:txBody>
      </p:sp>
      <p:sp>
        <p:nvSpPr>
          <p:cNvPr id="315" name="Google Shape;315;p39"/>
          <p:cNvSpPr txBox="1"/>
          <p:nvPr/>
        </p:nvSpPr>
        <p:spPr>
          <a:xfrm>
            <a:off x="989675" y="2204650"/>
            <a:ext cx="66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T(n) = </a:t>
            </a:r>
            <a:endParaRPr/>
          </a:p>
        </p:txBody>
      </p:sp>
      <p:sp>
        <p:nvSpPr>
          <p:cNvPr id="316" name="Google Shape;316;p39"/>
          <p:cNvSpPr/>
          <p:nvPr/>
        </p:nvSpPr>
        <p:spPr>
          <a:xfrm>
            <a:off x="1657475" y="1956825"/>
            <a:ext cx="124800" cy="10272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9"/>
          <p:cNvSpPr txBox="1"/>
          <p:nvPr/>
        </p:nvSpPr>
        <p:spPr>
          <a:xfrm>
            <a:off x="1882350" y="2006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1; when n ≤ 1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18" name="Google Shape;318;p39"/>
          <p:cNvSpPr txBox="1"/>
          <p:nvPr/>
        </p:nvSpPr>
        <p:spPr>
          <a:xfrm>
            <a:off x="1882350" y="24891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T(n-1) + n; when n &gt; 1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19" name="Google Shape;319;p39"/>
          <p:cNvSpPr txBox="1"/>
          <p:nvPr/>
        </p:nvSpPr>
        <p:spPr>
          <a:xfrm>
            <a:off x="218450" y="1094738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Solve using </a:t>
            </a:r>
            <a:r>
              <a:rPr lang="en">
                <a:solidFill>
                  <a:schemeClr val="dk1"/>
                </a:solidFill>
              </a:rPr>
              <a:t>substitution</a:t>
            </a:r>
            <a:r>
              <a:rPr lang="en">
                <a:solidFill>
                  <a:schemeClr val="dk1"/>
                </a:solidFill>
              </a:rPr>
              <a:t> method.</a:t>
            </a:r>
            <a:endParaRPr/>
          </a:p>
        </p:txBody>
      </p:sp>
      <p:sp>
        <p:nvSpPr>
          <p:cNvPr id="320" name="Google Shape;320;p39"/>
          <p:cNvSpPr txBox="1"/>
          <p:nvPr/>
        </p:nvSpPr>
        <p:spPr>
          <a:xfrm>
            <a:off x="989675" y="3511150"/>
            <a:ext cx="66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T(n) = </a:t>
            </a:r>
            <a:endParaRPr/>
          </a:p>
        </p:txBody>
      </p:sp>
      <p:sp>
        <p:nvSpPr>
          <p:cNvPr id="321" name="Google Shape;321;p39"/>
          <p:cNvSpPr/>
          <p:nvPr/>
        </p:nvSpPr>
        <p:spPr>
          <a:xfrm>
            <a:off x="1657475" y="3263325"/>
            <a:ext cx="124800" cy="10272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9"/>
          <p:cNvSpPr txBox="1"/>
          <p:nvPr/>
        </p:nvSpPr>
        <p:spPr>
          <a:xfrm>
            <a:off x="1882350" y="33130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1; when n ≤ 1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3" name="Google Shape;323;p39"/>
          <p:cNvSpPr txBox="1"/>
          <p:nvPr/>
        </p:nvSpPr>
        <p:spPr>
          <a:xfrm>
            <a:off x="1882350" y="37956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T(n-1) + log n; when n &gt; 1 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C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