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98be802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98be802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721868d31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721868d31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232cf7a5e6_0_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232cf7a5e6_0_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721868d316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721868d316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232cf7a5e6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232cf7a5e6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232cf7a5e6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232cf7a5e6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232cf7a5e6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232cf7a5e6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721868d316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721868d316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232cf7a5e6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232cf7a5e6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75a00f50e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75a00f50e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32cf7a5e6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32cf7a5e6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32cf7a5e6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32cf7a5e6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32cf7a5e6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32cf7a5e6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232cf7a5e6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232cf7a5e6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21868d31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721868d31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232cf7a5e6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232cf7a5e6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232cf7a5e6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232cf7a5e6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232cf7a5e6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232cf7a5e6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22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0" name="Google Shape;140;p22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Precise notation</a:t>
            </a:r>
            <a:endParaRPr sz="2500"/>
          </a:p>
        </p:txBody>
      </p:sp>
      <p:sp>
        <p:nvSpPr>
          <p:cNvPr id="141" name="Google Shape;141;p22"/>
          <p:cNvSpPr txBox="1"/>
          <p:nvPr/>
        </p:nvSpPr>
        <p:spPr>
          <a:xfrm>
            <a:off x="374200" y="1313400"/>
            <a:ext cx="7491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if a function </a:t>
            </a:r>
            <a:r>
              <a:rPr i="1" lang="en">
                <a:solidFill>
                  <a:schemeClr val="accent1"/>
                </a:solidFill>
              </a:rPr>
              <a:t>f(n), </a:t>
            </a:r>
            <a:r>
              <a:rPr lang="en">
                <a:solidFill>
                  <a:schemeClr val="accent1"/>
                </a:solidFill>
              </a:rPr>
              <a:t>is both </a:t>
            </a:r>
            <a:r>
              <a:rPr i="1" lang="en">
                <a:solidFill>
                  <a:schemeClr val="accent1"/>
                </a:solidFill>
              </a:rPr>
              <a:t>O(g(n))</a:t>
            </a:r>
            <a:r>
              <a:rPr lang="en">
                <a:solidFill>
                  <a:schemeClr val="accent1"/>
                </a:solidFill>
              </a:rPr>
              <a:t> and </a:t>
            </a:r>
            <a:r>
              <a:rPr i="1" lang="en">
                <a:solidFill>
                  <a:schemeClr val="accent1"/>
                </a:solidFill>
              </a:rPr>
              <a:t>𝝮(g(n))</a:t>
            </a:r>
            <a:r>
              <a:rPr lang="en">
                <a:solidFill>
                  <a:schemeClr val="accent1"/>
                </a:solidFill>
              </a:rPr>
              <a:t> for some function </a:t>
            </a:r>
            <a:r>
              <a:rPr i="1" lang="en">
                <a:solidFill>
                  <a:schemeClr val="accent1"/>
                </a:solidFill>
              </a:rPr>
              <a:t>g(n)</a:t>
            </a:r>
            <a:r>
              <a:rPr lang="en">
                <a:solidFill>
                  <a:schemeClr val="accent1"/>
                </a:solidFill>
              </a:rPr>
              <a:t>, then </a:t>
            </a:r>
            <a:r>
              <a:rPr i="1" lang="en">
                <a:solidFill>
                  <a:schemeClr val="accent1"/>
                </a:solidFill>
              </a:rPr>
              <a:t>f(n) </a:t>
            </a:r>
            <a:r>
              <a:rPr lang="en">
                <a:solidFill>
                  <a:schemeClr val="accent1"/>
                </a:solidFill>
              </a:rPr>
              <a:t>is also </a:t>
            </a:r>
            <a:r>
              <a:rPr i="1" lang="en">
                <a:solidFill>
                  <a:schemeClr val="accent1"/>
                </a:solidFill>
              </a:rPr>
              <a:t>𝚹(g(n))</a:t>
            </a:r>
            <a:r>
              <a:rPr lang="en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FF0000"/>
                </a:solidFill>
              </a:rPr>
              <a:t>E.g.</a:t>
            </a:r>
            <a:r>
              <a:rPr lang="en">
                <a:solidFill>
                  <a:schemeClr val="dk1"/>
                </a:solidFill>
              </a:rPr>
              <a:t> 7n</a:t>
            </a:r>
            <a:r>
              <a:rPr baseline="30000" lang="en">
                <a:solidFill>
                  <a:schemeClr val="dk1"/>
                </a:solidFill>
              </a:rPr>
              <a:t>3 </a:t>
            </a:r>
            <a:r>
              <a:rPr lang="en">
                <a:solidFill>
                  <a:schemeClr val="dk1"/>
                </a:solidFill>
              </a:rPr>
              <a:t>+ 100n</a:t>
            </a:r>
            <a:r>
              <a:rPr baseline="30000" lang="en">
                <a:solidFill>
                  <a:schemeClr val="dk1"/>
                </a:solidFill>
              </a:rPr>
              <a:t>2 </a:t>
            </a:r>
            <a:r>
              <a:rPr lang="en">
                <a:solidFill>
                  <a:schemeClr val="dk1"/>
                </a:solidFill>
              </a:rPr>
              <a:t>- 20n + 6 is both O(n</a:t>
            </a:r>
            <a:r>
              <a:rPr baseline="30000" lang="en">
                <a:solidFill>
                  <a:schemeClr val="dk1"/>
                </a:solidFill>
              </a:rPr>
              <a:t>3</a:t>
            </a:r>
            <a:r>
              <a:rPr lang="en">
                <a:solidFill>
                  <a:schemeClr val="dk1"/>
                </a:solidFill>
              </a:rPr>
              <a:t>) and 𝝮(n</a:t>
            </a:r>
            <a:r>
              <a:rPr baseline="30000" lang="en">
                <a:solidFill>
                  <a:schemeClr val="dk1"/>
                </a:solidFill>
              </a:rPr>
              <a:t>3</a:t>
            </a:r>
            <a:r>
              <a:rPr lang="en">
                <a:solidFill>
                  <a:schemeClr val="dk1"/>
                </a:solidFill>
              </a:rPr>
              <a:t>), it is also </a:t>
            </a:r>
            <a:r>
              <a:rPr i="1" lang="en">
                <a:solidFill>
                  <a:schemeClr val="dk1"/>
                </a:solidFill>
              </a:rPr>
              <a:t>𝚹(</a:t>
            </a:r>
            <a:r>
              <a:rPr lang="en">
                <a:solidFill>
                  <a:schemeClr val="dk1"/>
                </a:solidFill>
              </a:rPr>
              <a:t>n</a:t>
            </a:r>
            <a:r>
              <a:rPr baseline="30000" lang="en">
                <a:solidFill>
                  <a:schemeClr val="dk1"/>
                </a:solidFill>
              </a:rPr>
              <a:t>3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290700" y="3178675"/>
            <a:ext cx="8562600" cy="16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F</a:t>
            </a:r>
            <a:r>
              <a:rPr lang="en" sz="1600">
                <a:solidFill>
                  <a:schemeClr val="dk1"/>
                </a:solidFill>
              </a:rPr>
              <a:t>inding the largest/smallest element in an array,  time complexities are </a:t>
            </a:r>
            <a:endParaRPr sz="1600">
              <a:solidFill>
                <a:schemeClr val="dk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Upper bound: O(n)</a:t>
            </a:r>
            <a:endParaRPr sz="1600">
              <a:solidFill>
                <a:schemeClr val="dk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Lower bound: 𝝮(n), so we can write</a:t>
            </a:r>
            <a:endParaRPr sz="1600">
              <a:solidFill>
                <a:schemeClr val="dk1"/>
              </a:solidFill>
            </a:endParaRPr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Running time of the above problem is  𝚹(n)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" name="Google Shape;148;p23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9" name="Google Shape;149;p23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Precise notation</a:t>
            </a:r>
            <a:endParaRPr sz="2500"/>
          </a:p>
        </p:txBody>
      </p:sp>
      <p:sp>
        <p:nvSpPr>
          <p:cNvPr id="150" name="Google Shape;150;p23"/>
          <p:cNvSpPr txBox="1"/>
          <p:nvPr/>
        </p:nvSpPr>
        <p:spPr>
          <a:xfrm>
            <a:off x="249900" y="1284150"/>
            <a:ext cx="87405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Is this </a:t>
            </a:r>
            <a:r>
              <a:rPr lang="en" sz="1800">
                <a:solidFill>
                  <a:schemeClr val="dk1"/>
                </a:solidFill>
              </a:rPr>
              <a:t>statement</a:t>
            </a:r>
            <a:r>
              <a:rPr lang="en" sz="1800">
                <a:solidFill>
                  <a:schemeClr val="dk1"/>
                </a:solidFill>
              </a:rPr>
              <a:t> true? </a:t>
            </a:r>
            <a:r>
              <a:rPr i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 sort running time: Θ(n²)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Is this statement true? </a:t>
            </a:r>
            <a:r>
              <a:rPr i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 sort worst-case running time: Θ(n²)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299450" y="2459450"/>
            <a:ext cx="6393600" cy="1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Incorrect to say Θ(n²) for all cases because: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Best-case running time is O(n)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Θ(n²) covers all cases, which is not correct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299450" y="3860400"/>
            <a:ext cx="651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Is this statement true? </a:t>
            </a:r>
            <a:r>
              <a:rPr i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 sort running time: Ω(n)</a:t>
            </a:r>
            <a:endParaRPr i="1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4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24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Notes</a:t>
            </a:r>
            <a:endParaRPr sz="2500"/>
          </a:p>
        </p:txBody>
      </p:sp>
      <p:sp>
        <p:nvSpPr>
          <p:cNvPr id="160" name="Google Shape;160;p24"/>
          <p:cNvSpPr txBox="1"/>
          <p:nvPr/>
        </p:nvSpPr>
        <p:spPr>
          <a:xfrm>
            <a:off x="165600" y="1051200"/>
            <a:ext cx="846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 a random algorithm has running time: 3n² + 20n in all cases, then running time of the algorithm is?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4"/>
          <p:cNvSpPr txBox="1"/>
          <p:nvPr/>
        </p:nvSpPr>
        <p:spPr>
          <a:xfrm>
            <a:off x="165600" y="1831500"/>
            <a:ext cx="8006400" cy="15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running time is: Θ(n²)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Technically, we can also say: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O(n³) → Less precise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Θ(3n² + 20n) → Unnecessarily complex</a:t>
            </a:r>
            <a:endParaRPr/>
          </a:p>
        </p:txBody>
      </p:sp>
      <p:sp>
        <p:nvSpPr>
          <p:cNvPr id="162" name="Google Shape;162;p24"/>
          <p:cNvSpPr txBox="1"/>
          <p:nvPr/>
        </p:nvSpPr>
        <p:spPr>
          <a:xfrm>
            <a:off x="244800" y="3708000"/>
            <a:ext cx="7178400" cy="12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Sometimes, we can write: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2n² + 3n + 1 as: 2n² + O(n), </a:t>
            </a:r>
            <a:r>
              <a:rPr lang="en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where 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O(n) denotes as anonymous function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2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9" name="Google Shape;169;p2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</a:t>
            </a:r>
            <a:endParaRPr sz="2500"/>
          </a:p>
        </p:txBody>
      </p:sp>
      <p:sp>
        <p:nvSpPr>
          <p:cNvPr id="170" name="Google Shape;170;p25"/>
          <p:cNvSpPr txBox="1"/>
          <p:nvPr/>
        </p:nvSpPr>
        <p:spPr>
          <a:xfrm>
            <a:off x="733750" y="1408775"/>
            <a:ext cx="6684300" cy="20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“</a:t>
            </a:r>
            <a:r>
              <a:rPr lang="en" sz="1800">
                <a:solidFill>
                  <a:schemeClr val="accent1"/>
                </a:solidFill>
              </a:rPr>
              <a:t>The running time of algorithm A is at least O(n</a:t>
            </a:r>
            <a:r>
              <a:rPr baseline="30000" lang="en" sz="1800">
                <a:solidFill>
                  <a:schemeClr val="accent1"/>
                </a:solidFill>
              </a:rPr>
              <a:t>2</a:t>
            </a:r>
            <a:r>
              <a:rPr lang="en" sz="1800">
                <a:solidFill>
                  <a:schemeClr val="accent1"/>
                </a:solidFill>
              </a:rPr>
              <a:t>)</a:t>
            </a:r>
            <a:r>
              <a:rPr lang="en" sz="1800">
                <a:solidFill>
                  <a:schemeClr val="dk2"/>
                </a:solidFill>
              </a:rPr>
              <a:t>”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	Is this statement asymptotically correct 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7" name="Google Shape;177;p2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</a:t>
            </a:r>
            <a:endParaRPr sz="2500"/>
          </a:p>
        </p:txBody>
      </p:sp>
      <p:sp>
        <p:nvSpPr>
          <p:cNvPr id="178" name="Google Shape;178;p26"/>
          <p:cNvSpPr txBox="1"/>
          <p:nvPr/>
        </p:nvSpPr>
        <p:spPr>
          <a:xfrm>
            <a:off x="1291375" y="2098500"/>
            <a:ext cx="6684300" cy="6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Is 2</a:t>
            </a:r>
            <a:r>
              <a:rPr baseline="30000" lang="en" sz="1800">
                <a:solidFill>
                  <a:schemeClr val="dk2"/>
                </a:solidFill>
              </a:rPr>
              <a:t>n+1</a:t>
            </a:r>
            <a:r>
              <a:rPr lang="en" sz="1800">
                <a:solidFill>
                  <a:schemeClr val="dk2"/>
                </a:solidFill>
              </a:rPr>
              <a:t> = O (2</a:t>
            </a:r>
            <a:r>
              <a:rPr baseline="30000" lang="en" sz="1800">
                <a:solidFill>
                  <a:schemeClr val="dk2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)? Is 2</a:t>
            </a:r>
            <a:r>
              <a:rPr baseline="30000" lang="en" sz="1800">
                <a:solidFill>
                  <a:schemeClr val="dk2"/>
                </a:solidFill>
              </a:rPr>
              <a:t>2n</a:t>
            </a:r>
            <a:r>
              <a:rPr lang="en" sz="1800">
                <a:solidFill>
                  <a:schemeClr val="dk2"/>
                </a:solidFill>
              </a:rPr>
              <a:t> = O (2</a:t>
            </a:r>
            <a:r>
              <a:rPr baseline="30000" lang="en" sz="1800">
                <a:solidFill>
                  <a:schemeClr val="dk2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)?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			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9" name="Google Shape;179;p26"/>
          <p:cNvSpPr txBox="1"/>
          <p:nvPr/>
        </p:nvSpPr>
        <p:spPr>
          <a:xfrm>
            <a:off x="1260325" y="2933275"/>
            <a:ext cx="6684300" cy="6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(n+k)</a:t>
            </a:r>
            <a:r>
              <a:rPr baseline="30000" lang="en" sz="1800">
                <a:solidFill>
                  <a:schemeClr val="dk2"/>
                </a:solidFill>
              </a:rPr>
              <a:t>m</a:t>
            </a:r>
            <a:r>
              <a:rPr lang="en" sz="1800">
                <a:solidFill>
                  <a:schemeClr val="dk2"/>
                </a:solidFill>
              </a:rPr>
              <a:t> = O (</a:t>
            </a:r>
            <a:r>
              <a:rPr lang="en" sz="1800">
                <a:solidFill>
                  <a:srgbClr val="FF0000"/>
                </a:solidFill>
              </a:rPr>
              <a:t>?</a:t>
            </a:r>
            <a:r>
              <a:rPr lang="en" sz="1800">
                <a:solidFill>
                  <a:schemeClr val="dk2"/>
                </a:solidFill>
              </a:rPr>
              <a:t>), if n &gt; k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			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5" name="Google Shape;185;p2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6" name="Google Shape;186;p2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Small</a:t>
            </a:r>
            <a:r>
              <a:rPr lang="en" sz="2500">
                <a:solidFill>
                  <a:schemeClr val="dk1"/>
                </a:solidFill>
              </a:rPr>
              <a:t> o-notation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187" name="Google Shape;187;p27"/>
          <p:cNvSpPr txBox="1"/>
          <p:nvPr/>
        </p:nvSpPr>
        <p:spPr>
          <a:xfrm>
            <a:off x="227450" y="1383525"/>
            <a:ext cx="5422200" cy="13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Small</a:t>
            </a:r>
            <a:r>
              <a:rPr b="1" lang="en">
                <a:solidFill>
                  <a:schemeClr val="accent1"/>
                </a:solidFill>
              </a:rPr>
              <a:t> o-</a:t>
            </a:r>
            <a:r>
              <a:rPr b="1" lang="en">
                <a:solidFill>
                  <a:schemeClr val="accent1"/>
                </a:solidFill>
              </a:rPr>
              <a:t>notation</a:t>
            </a:r>
            <a:r>
              <a:rPr b="1" lang="en">
                <a:solidFill>
                  <a:schemeClr val="accent1"/>
                </a:solidFill>
              </a:rPr>
              <a:t>:</a:t>
            </a:r>
            <a:r>
              <a:rPr lang="en">
                <a:solidFill>
                  <a:schemeClr val="dk1"/>
                </a:solidFill>
              </a:rPr>
              <a:t> The function </a:t>
            </a:r>
            <a:r>
              <a:rPr i="1" lang="en">
                <a:solidFill>
                  <a:schemeClr val="dk1"/>
                </a:solidFill>
              </a:rPr>
              <a:t>f(n)= </a:t>
            </a:r>
            <a:r>
              <a:rPr lang="en">
                <a:solidFill>
                  <a:schemeClr val="dk1"/>
                </a:solidFill>
              </a:rPr>
              <a:t>o</a:t>
            </a:r>
            <a:r>
              <a:rPr lang="en">
                <a:solidFill>
                  <a:schemeClr val="dk1"/>
                </a:solidFill>
              </a:rPr>
              <a:t>(</a:t>
            </a:r>
            <a:r>
              <a:rPr i="1" lang="en">
                <a:solidFill>
                  <a:schemeClr val="dk1"/>
                </a:solidFill>
              </a:rPr>
              <a:t>g(n)</a:t>
            </a:r>
            <a:r>
              <a:rPr lang="en">
                <a:solidFill>
                  <a:schemeClr val="dk1"/>
                </a:solidFill>
              </a:rPr>
              <a:t>) (pronounced, f of n is small-o of g of n.) </a:t>
            </a:r>
            <a:r>
              <a:rPr i="1" lang="en">
                <a:solidFill>
                  <a:schemeClr val="dk1"/>
                </a:solidFill>
              </a:rPr>
              <a:t>iff   </a:t>
            </a:r>
            <a:r>
              <a:rPr lang="en">
                <a:solidFill>
                  <a:schemeClr val="dk1"/>
                </a:solidFill>
              </a:rPr>
              <a:t>there is a positive constant </a:t>
            </a:r>
            <a:r>
              <a:rPr i="1" lang="en">
                <a:solidFill>
                  <a:schemeClr val="dk1"/>
                </a:solidFill>
              </a:rPr>
              <a:t>C </a:t>
            </a:r>
            <a:r>
              <a:rPr lang="en">
                <a:solidFill>
                  <a:schemeClr val="dk1"/>
                </a:solidFill>
              </a:rPr>
              <a:t>such that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		     </a:t>
            </a:r>
            <a:r>
              <a:rPr i="1" lang="en">
                <a:solidFill>
                  <a:schemeClr val="accent1"/>
                </a:solidFill>
              </a:rPr>
              <a:t>f(n)  &lt; C. g(n)  </a:t>
            </a:r>
            <a:r>
              <a:rPr lang="en">
                <a:solidFill>
                  <a:schemeClr val="accent1"/>
                </a:solidFill>
              </a:rPr>
              <a:t>∀ n ≥ n</a:t>
            </a:r>
            <a:r>
              <a:rPr baseline="-25000" lang="en">
                <a:solidFill>
                  <a:schemeClr val="accent1"/>
                </a:solidFill>
              </a:rPr>
              <a:t>o </a:t>
            </a:r>
            <a:r>
              <a:rPr lang="en">
                <a:solidFill>
                  <a:schemeClr val="accent1"/>
                </a:solidFill>
              </a:rPr>
              <a:t>and C &gt; 0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8" name="Google Shape;188;p27"/>
          <p:cNvSpPr txBox="1"/>
          <p:nvPr/>
        </p:nvSpPr>
        <p:spPr>
          <a:xfrm>
            <a:off x="4189575" y="3203125"/>
            <a:ext cx="4835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o(g(n))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asymptotically</a:t>
            </a:r>
            <a:r>
              <a:rPr lang="en">
                <a:solidFill>
                  <a:schemeClr val="accent1"/>
                </a:solidFill>
              </a:rPr>
              <a:t> tighter than O(g(n)).</a:t>
            </a:r>
            <a:endParaRPr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For example, 2n = o (n</a:t>
            </a:r>
            <a:r>
              <a:rPr baseline="30000" lang="en">
                <a:solidFill>
                  <a:schemeClr val="accent1"/>
                </a:solidFill>
              </a:rPr>
              <a:t>2</a:t>
            </a:r>
            <a:r>
              <a:rPr lang="en">
                <a:solidFill>
                  <a:schemeClr val="accent1"/>
                </a:solidFill>
              </a:rPr>
              <a:t>), but 2 n</a:t>
            </a:r>
            <a:r>
              <a:rPr baseline="30000" lang="en">
                <a:solidFill>
                  <a:schemeClr val="accent1"/>
                </a:solidFill>
              </a:rPr>
              <a:t>2</a:t>
            </a:r>
            <a:r>
              <a:rPr lang="en">
                <a:solidFill>
                  <a:schemeClr val="accent1"/>
                </a:solidFill>
              </a:rPr>
              <a:t> ≠ o(n</a:t>
            </a:r>
            <a:r>
              <a:rPr baseline="30000" lang="en">
                <a:solidFill>
                  <a:schemeClr val="accent1"/>
                </a:solidFill>
              </a:rPr>
              <a:t>2</a:t>
            </a:r>
            <a:r>
              <a:rPr lang="en">
                <a:solidFill>
                  <a:schemeClr val="accent1"/>
                </a:solidFill>
              </a:rPr>
              <a:t>).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9" name="Google Shape;189;p27"/>
          <p:cNvSpPr txBox="1"/>
          <p:nvPr/>
        </p:nvSpPr>
        <p:spPr>
          <a:xfrm>
            <a:off x="269800" y="4430075"/>
            <a:ext cx="525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Same</a:t>
            </a:r>
            <a:r>
              <a:rPr i="1" lang="en">
                <a:solidFill>
                  <a:schemeClr val="accent1"/>
                </a:solidFill>
              </a:rPr>
              <a:t> for  ω(g(n)) </a:t>
            </a:r>
            <a:r>
              <a:rPr lang="en">
                <a:solidFill>
                  <a:schemeClr val="accent1"/>
                </a:solidFill>
              </a:rPr>
              <a:t>and</a:t>
            </a:r>
            <a:r>
              <a:rPr i="1" lang="en">
                <a:solidFill>
                  <a:schemeClr val="accent1"/>
                </a:solidFill>
              </a:rPr>
              <a:t> 𝝮 (g(n)), </a:t>
            </a:r>
            <a:r>
              <a:rPr i="1" lang="en">
                <a:solidFill>
                  <a:schemeClr val="accent1"/>
                </a:solidFill>
              </a:rPr>
              <a:t>ω(g(n)) </a:t>
            </a:r>
            <a:r>
              <a:rPr lang="en">
                <a:solidFill>
                  <a:schemeClr val="accent1"/>
                </a:solidFill>
              </a:rPr>
              <a:t>is tighter</a:t>
            </a:r>
            <a:r>
              <a:rPr i="1" lang="en">
                <a:solidFill>
                  <a:schemeClr val="accent1"/>
                </a:solidFill>
              </a:rPr>
              <a:t>.</a:t>
            </a:r>
            <a:r>
              <a:rPr i="1" lang="en">
                <a:solidFill>
                  <a:schemeClr val="accent1"/>
                </a:solidFill>
              </a:rPr>
              <a:t> 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5" name="Google Shape;195;p2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6" name="Google Shape;196;p2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Properties</a:t>
            </a:r>
            <a:r>
              <a:rPr lang="en" sz="2500">
                <a:solidFill>
                  <a:schemeClr val="dk1"/>
                </a:solidFill>
              </a:rPr>
              <a:t> of </a:t>
            </a:r>
            <a:r>
              <a:rPr lang="en" sz="2500">
                <a:solidFill>
                  <a:schemeClr val="dk1"/>
                </a:solidFill>
              </a:rPr>
              <a:t>asymptotic</a:t>
            </a:r>
            <a:r>
              <a:rPr lang="en" sz="2500">
                <a:solidFill>
                  <a:schemeClr val="dk1"/>
                </a:solidFill>
              </a:rPr>
              <a:t> </a:t>
            </a:r>
            <a:r>
              <a:rPr lang="en" sz="2500">
                <a:solidFill>
                  <a:schemeClr val="dk1"/>
                </a:solidFill>
              </a:rPr>
              <a:t>notations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197" name="Google Shape;197;p28" title="Screenshot 2025-07-31 at 8.34.41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600" y="921550"/>
            <a:ext cx="5001632" cy="320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 title="Screenshot 2025-07-31 at 8.35.24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600" y="4161950"/>
            <a:ext cx="3959999" cy="81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2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5" name="Google Shape;205;p2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Exercise: Find the </a:t>
            </a:r>
            <a:r>
              <a:rPr lang="en" sz="2500">
                <a:solidFill>
                  <a:schemeClr val="dk1"/>
                </a:solidFill>
              </a:rPr>
              <a:t>asymptotic</a:t>
            </a:r>
            <a:r>
              <a:rPr lang="en" sz="2500">
                <a:solidFill>
                  <a:schemeClr val="dk1"/>
                </a:solidFill>
              </a:rPr>
              <a:t> relations</a:t>
            </a:r>
            <a:endParaRPr sz="2500"/>
          </a:p>
        </p:txBody>
      </p:sp>
      <p:sp>
        <p:nvSpPr>
          <p:cNvPr id="206" name="Google Shape;206;p29"/>
          <p:cNvSpPr txBox="1"/>
          <p:nvPr/>
        </p:nvSpPr>
        <p:spPr>
          <a:xfrm>
            <a:off x="733750" y="1408775"/>
            <a:ext cx="5586300" cy="20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arenR"/>
            </a:pPr>
            <a:r>
              <a:rPr lang="en">
                <a:solidFill>
                  <a:schemeClr val="dk2"/>
                </a:solidFill>
              </a:rPr>
              <a:t>f(n) = n</a:t>
            </a:r>
            <a:r>
              <a:rPr baseline="30000" lang="en">
                <a:solidFill>
                  <a:schemeClr val="dk2"/>
                </a:solidFill>
              </a:rPr>
              <a:t>20</a:t>
            </a:r>
            <a:r>
              <a:rPr lang="en">
                <a:solidFill>
                  <a:schemeClr val="dk2"/>
                </a:solidFill>
              </a:rPr>
              <a:t> log n					g(n) = n log n</a:t>
            </a:r>
            <a:r>
              <a:rPr baseline="30000" lang="en">
                <a:solidFill>
                  <a:schemeClr val="dk2"/>
                </a:solidFill>
              </a:rPr>
              <a:t>10</a:t>
            </a:r>
            <a:endParaRPr baseline="300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arenR"/>
            </a:pPr>
            <a:r>
              <a:rPr lang="en">
                <a:solidFill>
                  <a:schemeClr val="dk2"/>
                </a:solidFill>
              </a:rPr>
              <a:t>f(n) = 3 n</a:t>
            </a:r>
            <a:r>
              <a:rPr baseline="30000" lang="en">
                <a:solidFill>
                  <a:schemeClr val="dk2"/>
                </a:solidFill>
              </a:rPr>
              <a:t>√n</a:t>
            </a:r>
            <a:r>
              <a:rPr lang="en">
                <a:solidFill>
                  <a:schemeClr val="dk2"/>
                </a:solidFill>
              </a:rPr>
              <a:t>     					g(n) = 2</a:t>
            </a:r>
            <a:r>
              <a:rPr baseline="30000" lang="en">
                <a:solidFill>
                  <a:schemeClr val="dk2"/>
                </a:solidFill>
              </a:rPr>
              <a:t>√n log n</a:t>
            </a:r>
            <a:endParaRPr baseline="300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arenR"/>
            </a:pPr>
            <a:r>
              <a:rPr lang="en">
                <a:solidFill>
                  <a:schemeClr val="dk2"/>
                </a:solidFill>
              </a:rPr>
              <a:t>f(n) = n </a:t>
            </a:r>
            <a:r>
              <a:rPr baseline="30000" lang="en">
                <a:solidFill>
                  <a:schemeClr val="dk2"/>
                </a:solidFill>
              </a:rPr>
              <a:t>logn</a:t>
            </a:r>
            <a:r>
              <a:rPr lang="en">
                <a:solidFill>
                  <a:schemeClr val="dk2"/>
                </a:solidFill>
              </a:rPr>
              <a:t>						g(n) = 2</a:t>
            </a:r>
            <a:r>
              <a:rPr baseline="30000" lang="en">
                <a:solidFill>
                  <a:schemeClr val="dk2"/>
                </a:solidFill>
              </a:rPr>
              <a:t>√n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2"/>
                </a:solidFill>
              </a:rPr>
              <a:t>	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5871875" y="2364025"/>
            <a:ext cx="3023028" cy="135010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we write worst/general case  running time of binary search is </a:t>
            </a:r>
            <a:r>
              <a:rPr lang="en" sz="1600">
                <a:solidFill>
                  <a:schemeClr val="dk1"/>
                </a:solidFill>
              </a:rPr>
              <a:t> 𝚹(logn)</a:t>
            </a:r>
            <a:r>
              <a:rPr lang="en"/>
              <a:t> 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p3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4" name="Google Shape;214;p3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Exercise: Find the asymptotic relations</a:t>
            </a:r>
            <a:endParaRPr sz="2500"/>
          </a:p>
        </p:txBody>
      </p:sp>
      <p:sp>
        <p:nvSpPr>
          <p:cNvPr id="215" name="Google Shape;215;p30"/>
          <p:cNvSpPr txBox="1"/>
          <p:nvPr/>
        </p:nvSpPr>
        <p:spPr>
          <a:xfrm>
            <a:off x="268925" y="1337975"/>
            <a:ext cx="824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 </a:t>
            </a:r>
            <a:r>
              <a:rPr lang="en"/>
              <a:t>Suppose that for inputs of size </a:t>
            </a:r>
            <a:r>
              <a:rPr i="1" lang="en"/>
              <a:t>n</a:t>
            </a:r>
            <a:r>
              <a:rPr lang="en"/>
              <a:t> on a particular computer, insertion sort runs in </a:t>
            </a:r>
            <a:r>
              <a:rPr i="1" lang="en"/>
              <a:t>8n</a:t>
            </a:r>
            <a:r>
              <a:rPr baseline="30000" i="1" lang="en"/>
              <a:t>2</a:t>
            </a:r>
            <a:r>
              <a:rPr lang="en"/>
              <a:t> steps and merge sort runs in </a:t>
            </a:r>
            <a:r>
              <a:rPr i="1" lang="en"/>
              <a:t>64 n lg⁡ n</a:t>
            </a:r>
            <a:r>
              <a:rPr lang="en"/>
              <a:t> steps. For which values of </a:t>
            </a:r>
            <a:r>
              <a:rPr i="1" lang="en"/>
              <a:t>n</a:t>
            </a:r>
            <a:r>
              <a:rPr lang="en"/>
              <a:t> does insertion sort beat merge sort?</a:t>
            </a:r>
            <a:endParaRPr/>
          </a:p>
        </p:txBody>
      </p:sp>
      <p:sp>
        <p:nvSpPr>
          <p:cNvPr id="216" name="Google Shape;216;p30"/>
          <p:cNvSpPr txBox="1"/>
          <p:nvPr/>
        </p:nvSpPr>
        <p:spPr>
          <a:xfrm>
            <a:off x="329450" y="2615450"/>
            <a:ext cx="806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 </a:t>
            </a:r>
            <a:r>
              <a:rPr lang="en"/>
              <a:t>What is the smallest value of </a:t>
            </a:r>
            <a:r>
              <a:rPr i="1" lang="en"/>
              <a:t>n</a:t>
            </a:r>
            <a:r>
              <a:rPr lang="en"/>
              <a:t> such that an algorithm whose running time is 100n</a:t>
            </a:r>
            <a:r>
              <a:rPr baseline="30000" lang="en"/>
              <a:t>2</a:t>
            </a:r>
            <a:r>
              <a:rPr lang="en"/>
              <a:t> runs faster than an algorithm whose running time is 2</a:t>
            </a:r>
            <a:r>
              <a:rPr baseline="30000" lang="en"/>
              <a:t>n</a:t>
            </a:r>
            <a:r>
              <a:rPr lang="en"/>
              <a:t> on the same machine?</a:t>
            </a:r>
            <a:endParaRPr/>
          </a:p>
        </p:txBody>
      </p:sp>
      <p:sp>
        <p:nvSpPr>
          <p:cNvPr id="217" name="Google Shape;217;p30"/>
          <p:cNvSpPr txBox="1"/>
          <p:nvPr/>
        </p:nvSpPr>
        <p:spPr>
          <a:xfrm>
            <a:off x="302550" y="3771925"/>
            <a:ext cx="7496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Q. </a:t>
            </a:r>
            <a:r>
              <a:rPr lang="en">
                <a:solidFill>
                  <a:schemeClr val="accent1"/>
                </a:solidFill>
              </a:rPr>
              <a:t>Determine the worst-case running time of the insertion sort algorithm in </a:t>
            </a:r>
            <a:r>
              <a:rPr i="1" lang="en">
                <a:solidFill>
                  <a:schemeClr val="accent1"/>
                </a:solidFill>
              </a:rPr>
              <a:t>small‑o</a:t>
            </a:r>
            <a:r>
              <a:rPr lang="en">
                <a:solidFill>
                  <a:schemeClr val="accent1"/>
                </a:solidFill>
              </a:rPr>
              <a:t> notation</a:t>
            </a:r>
            <a:r>
              <a:rPr lang="en"/>
              <a:t>.</a:t>
            </a:r>
            <a:endParaRPr/>
          </a:p>
        </p:txBody>
      </p:sp>
      <p:sp>
        <p:nvSpPr>
          <p:cNvPr id="218" name="Google Shape;218;p30"/>
          <p:cNvSpPr txBox="1"/>
          <p:nvPr/>
        </p:nvSpPr>
        <p:spPr>
          <a:xfrm>
            <a:off x="369800" y="431650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O (n</a:t>
            </a:r>
            <a:r>
              <a:rPr baseline="30000" lang="en" sz="1100">
                <a:solidFill>
                  <a:schemeClr val="dk1"/>
                </a:solidFill>
              </a:rPr>
              <a:t>k</a:t>
            </a:r>
            <a:r>
              <a:rPr lang="en" sz="1100">
                <a:solidFill>
                  <a:schemeClr val="dk1"/>
                </a:solidFill>
              </a:rPr>
              <a:t>), k &gt; 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616350" y="176297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Asymptotic Notations</a:t>
            </a:r>
            <a:endParaRPr sz="22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5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Asymptotic Notation</a:t>
            </a:r>
            <a:endParaRPr sz="2500"/>
          </a:p>
        </p:txBody>
      </p:sp>
      <p:sp>
        <p:nvSpPr>
          <p:cNvPr id="71" name="Google Shape;71;p15"/>
          <p:cNvSpPr txBox="1"/>
          <p:nvPr/>
        </p:nvSpPr>
        <p:spPr>
          <a:xfrm>
            <a:off x="198100" y="1124250"/>
            <a:ext cx="7895100" cy="11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What is Asymptotic Notation?</a:t>
            </a:r>
            <a:endParaRPr sz="1800">
              <a:solidFill>
                <a:schemeClr val="accent1"/>
              </a:solidFill>
            </a:endParaRPr>
          </a:p>
          <a:p>
            <a:pPr indent="-3175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In Mathematics, it describes the growth rate of a function.</a:t>
            </a:r>
            <a:endParaRPr>
              <a:solidFill>
                <a:schemeClr val="dk2"/>
              </a:solidFill>
            </a:endParaRPr>
          </a:p>
          <a:p>
            <a:pPr indent="0" lvl="0" marL="13716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653050" y="2157300"/>
            <a:ext cx="67725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en">
                <a:solidFill>
                  <a:schemeClr val="dk1"/>
                </a:solidFill>
              </a:rPr>
              <a:t>f(n)</a:t>
            </a:r>
            <a:r>
              <a:rPr lang="en">
                <a:solidFill>
                  <a:schemeClr val="dk1"/>
                </a:solidFill>
              </a:rPr>
              <a:t> = 2n + 3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How the </a:t>
            </a:r>
            <a:r>
              <a:rPr i="1" lang="en">
                <a:solidFill>
                  <a:schemeClr val="dk1"/>
                </a:solidFill>
              </a:rPr>
              <a:t>f(n) </a:t>
            </a:r>
            <a:r>
              <a:rPr lang="en">
                <a:solidFill>
                  <a:schemeClr val="dk1"/>
                </a:solidFill>
              </a:rPr>
              <a:t> is growing w.r.t the value of </a:t>
            </a:r>
            <a:r>
              <a:rPr i="1" lang="en">
                <a:solidFill>
                  <a:schemeClr val="dk1"/>
                </a:solidFill>
              </a:rPr>
              <a:t>n</a:t>
            </a:r>
            <a:endParaRPr i="1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The term  </a:t>
            </a:r>
            <a:r>
              <a:rPr lang="en">
                <a:solidFill>
                  <a:schemeClr val="accent1"/>
                </a:solidFill>
              </a:rPr>
              <a:t>2𝑛 dominates the growth</a:t>
            </a:r>
            <a:r>
              <a:rPr lang="en">
                <a:solidFill>
                  <a:schemeClr val="dk1"/>
                </a:solidFill>
              </a:rPr>
              <a:t>; constant 3 becomes negligible when n is very large.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05250" y="4147250"/>
            <a:ext cx="8533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Asymptotic notation</a:t>
            </a:r>
            <a:r>
              <a:rPr lang="en">
                <a:solidFill>
                  <a:schemeClr val="dk1"/>
                </a:solidFill>
              </a:rPr>
              <a:t> is used in computer science to </a:t>
            </a:r>
            <a:r>
              <a:rPr lang="en">
                <a:solidFill>
                  <a:schemeClr val="accent1"/>
                </a:solidFill>
              </a:rPr>
              <a:t>describe the running time </a:t>
            </a:r>
            <a:r>
              <a:rPr lang="en">
                <a:solidFill>
                  <a:schemeClr val="dk1"/>
                </a:solidFill>
              </a:rPr>
              <a:t>or </a:t>
            </a:r>
            <a:r>
              <a:rPr lang="en">
                <a:solidFill>
                  <a:schemeClr val="accent1"/>
                </a:solidFill>
              </a:rPr>
              <a:t>space</a:t>
            </a:r>
            <a:r>
              <a:rPr lang="en">
                <a:solidFill>
                  <a:schemeClr val="dk1"/>
                </a:solidFill>
              </a:rPr>
              <a:t> requirements of an algorithm in terms of </a:t>
            </a:r>
            <a:r>
              <a:rPr lang="en">
                <a:solidFill>
                  <a:schemeClr val="accent1"/>
                </a:solidFill>
              </a:rPr>
              <a:t>input size </a:t>
            </a:r>
            <a:r>
              <a:rPr i="1" lang="en">
                <a:solidFill>
                  <a:schemeClr val="accent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, as the size </a:t>
            </a:r>
            <a:r>
              <a:rPr i="1" lang="en">
                <a:solidFill>
                  <a:schemeClr val="dk1"/>
                </a:solidFill>
              </a:rPr>
              <a:t>n</a:t>
            </a:r>
            <a:r>
              <a:rPr lang="en">
                <a:solidFill>
                  <a:schemeClr val="dk1"/>
                </a:solidFill>
              </a:rPr>
              <a:t> approaches infinity.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" name="Google Shape;80;p16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Big O notation</a:t>
            </a:r>
            <a:endParaRPr sz="2500"/>
          </a:p>
        </p:txBody>
      </p:sp>
      <p:sp>
        <p:nvSpPr>
          <p:cNvPr id="81" name="Google Shape;81;p16"/>
          <p:cNvSpPr txBox="1"/>
          <p:nvPr/>
        </p:nvSpPr>
        <p:spPr>
          <a:xfrm>
            <a:off x="198100" y="1124250"/>
            <a:ext cx="4982100" cy="10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Suppose, there are two functions as follows:</a:t>
            </a:r>
            <a:endParaRPr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f(n)</a:t>
            </a:r>
            <a:r>
              <a:rPr lang="en">
                <a:solidFill>
                  <a:schemeClr val="dk1"/>
                </a:solidFill>
              </a:rPr>
              <a:t> = 2n + 1			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5482" y="1177650"/>
            <a:ext cx="2850569" cy="210973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4189650" y="3760775"/>
            <a:ext cx="48354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f(n)</a:t>
            </a:r>
            <a:r>
              <a:rPr lang="en">
                <a:solidFill>
                  <a:schemeClr val="accent1"/>
                </a:solidFill>
              </a:rPr>
              <a:t> will not grow faster than </a:t>
            </a:r>
            <a:r>
              <a:rPr i="1" lang="en">
                <a:solidFill>
                  <a:schemeClr val="accent1"/>
                </a:solidFill>
              </a:rPr>
              <a:t>g(n)</a:t>
            </a:r>
            <a:r>
              <a:rPr lang="en">
                <a:solidFill>
                  <a:schemeClr val="accent1"/>
                </a:solidFill>
              </a:rPr>
              <a:t>,</a:t>
            </a:r>
            <a:endParaRPr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g(n) </a:t>
            </a:r>
            <a:r>
              <a:rPr lang="en">
                <a:solidFill>
                  <a:schemeClr val="accent1"/>
                </a:solidFill>
              </a:rPr>
              <a:t>is the upper bound of </a:t>
            </a:r>
            <a:r>
              <a:rPr i="1" lang="en">
                <a:solidFill>
                  <a:schemeClr val="accent1"/>
                </a:solidFill>
              </a:rPr>
              <a:t>f(n)</a:t>
            </a:r>
            <a:endParaRPr i="1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g(n) </a:t>
            </a:r>
            <a:r>
              <a:rPr lang="en">
                <a:solidFill>
                  <a:schemeClr val="accent1"/>
                </a:solidFill>
              </a:rPr>
              <a:t>should be </a:t>
            </a:r>
            <a:r>
              <a:rPr lang="en">
                <a:solidFill>
                  <a:schemeClr val="accent1"/>
                </a:solidFill>
              </a:rPr>
              <a:t>closest</a:t>
            </a:r>
            <a:r>
              <a:rPr lang="en">
                <a:solidFill>
                  <a:schemeClr val="accent1"/>
                </a:solidFill>
              </a:rPr>
              <a:t> to </a:t>
            </a:r>
            <a:r>
              <a:rPr i="1" lang="en">
                <a:solidFill>
                  <a:schemeClr val="accent1"/>
                </a:solidFill>
              </a:rPr>
              <a:t>f(n), </a:t>
            </a:r>
            <a:r>
              <a:rPr lang="en">
                <a:solidFill>
                  <a:schemeClr val="accent1"/>
                </a:solidFill>
              </a:rPr>
              <a:t>i.e., usually</a:t>
            </a:r>
            <a:r>
              <a:rPr i="1" lang="en">
                <a:solidFill>
                  <a:schemeClr val="accent1"/>
                </a:solidFill>
              </a:rPr>
              <a:t> g(n) = n</a:t>
            </a:r>
            <a:r>
              <a:rPr baseline="30000" i="1" lang="en">
                <a:solidFill>
                  <a:schemeClr val="accent1"/>
                </a:solidFill>
              </a:rPr>
              <a:t>c</a:t>
            </a:r>
            <a:r>
              <a:rPr i="1"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is not considered where c ≥ 2 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54100" y="2396075"/>
            <a:ext cx="5422200" cy="13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Big O:</a:t>
            </a:r>
            <a:r>
              <a:rPr lang="en">
                <a:solidFill>
                  <a:schemeClr val="dk1"/>
                </a:solidFill>
              </a:rPr>
              <a:t> The function </a:t>
            </a:r>
            <a:r>
              <a:rPr i="1" lang="en">
                <a:solidFill>
                  <a:schemeClr val="dk1"/>
                </a:solidFill>
              </a:rPr>
              <a:t>f(n)= </a:t>
            </a:r>
            <a:r>
              <a:rPr lang="en">
                <a:solidFill>
                  <a:schemeClr val="dk1"/>
                </a:solidFill>
              </a:rPr>
              <a:t>O(</a:t>
            </a:r>
            <a:r>
              <a:rPr i="1" lang="en">
                <a:solidFill>
                  <a:schemeClr val="dk1"/>
                </a:solidFill>
              </a:rPr>
              <a:t>g(n)</a:t>
            </a:r>
            <a:r>
              <a:rPr lang="en">
                <a:solidFill>
                  <a:schemeClr val="dk1"/>
                </a:solidFill>
              </a:rPr>
              <a:t>) (pronounced, f of n is Big-O of g of n.) </a:t>
            </a:r>
            <a:r>
              <a:rPr i="1" lang="en">
                <a:solidFill>
                  <a:schemeClr val="dk1"/>
                </a:solidFill>
              </a:rPr>
              <a:t>iff  </a:t>
            </a:r>
            <a:r>
              <a:rPr lang="en">
                <a:solidFill>
                  <a:schemeClr val="dk1"/>
                </a:solidFill>
              </a:rPr>
              <a:t>for some +ve constants C and n</a:t>
            </a:r>
            <a:r>
              <a:rPr baseline="-25000" lang="en">
                <a:solidFill>
                  <a:schemeClr val="dk1"/>
                </a:solidFill>
              </a:rPr>
              <a:t>0</a:t>
            </a:r>
            <a:r>
              <a:rPr baseline="-25000" i="1" lang="en">
                <a:solidFill>
                  <a:schemeClr val="dk1"/>
                </a:solidFill>
              </a:rPr>
              <a:t>, </a:t>
            </a:r>
            <a:r>
              <a:rPr lang="en">
                <a:solidFill>
                  <a:schemeClr val="dk1"/>
                </a:solidFill>
              </a:rPr>
              <a:t>such that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		     </a:t>
            </a:r>
            <a:r>
              <a:rPr i="1" lang="en">
                <a:solidFill>
                  <a:schemeClr val="accent1"/>
                </a:solidFill>
              </a:rPr>
              <a:t>f(n)  ≤  C. g(n)  </a:t>
            </a:r>
            <a:r>
              <a:rPr lang="en">
                <a:solidFill>
                  <a:schemeClr val="accent1"/>
                </a:solidFill>
              </a:rPr>
              <a:t>∀ n ≥ n</a:t>
            </a:r>
            <a:r>
              <a:rPr baseline="-25000" lang="en">
                <a:solidFill>
                  <a:schemeClr val="accent1"/>
                </a:solidFill>
              </a:rPr>
              <a:t>o</a:t>
            </a:r>
            <a:endParaRPr baseline="-25000">
              <a:solidFill>
                <a:schemeClr val="accent1"/>
              </a:solidFill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774575" y="16387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0000"/>
                </a:solidFill>
              </a:rPr>
              <a:t>g(n) </a:t>
            </a:r>
            <a:r>
              <a:rPr lang="en">
                <a:solidFill>
                  <a:srgbClr val="FF0000"/>
                </a:solidFill>
              </a:rPr>
              <a:t>= 3n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7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p17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Big O notation</a:t>
            </a:r>
            <a:endParaRPr sz="2500"/>
          </a:p>
        </p:txBody>
      </p:sp>
      <p:sp>
        <p:nvSpPr>
          <p:cNvPr id="93" name="Google Shape;93;p17"/>
          <p:cNvSpPr txBox="1"/>
          <p:nvPr/>
        </p:nvSpPr>
        <p:spPr>
          <a:xfrm>
            <a:off x="1702275" y="979150"/>
            <a:ext cx="4982100" cy="16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f(n)</a:t>
            </a:r>
            <a:r>
              <a:rPr lang="en">
                <a:solidFill>
                  <a:schemeClr val="dk1"/>
                </a:solidFill>
              </a:rPr>
              <a:t> = 2n</a:t>
            </a:r>
            <a:r>
              <a:rPr baseline="30000" lang="en">
                <a:solidFill>
                  <a:schemeClr val="dk1"/>
                </a:solidFill>
              </a:rPr>
              <a:t>2</a:t>
            </a:r>
            <a:r>
              <a:rPr lang="en">
                <a:solidFill>
                  <a:schemeClr val="dk1"/>
                </a:solidFill>
              </a:rPr>
              <a:t> + 3			</a:t>
            </a:r>
            <a:r>
              <a:rPr i="1" lang="en">
                <a:solidFill>
                  <a:schemeClr val="dk1"/>
                </a:solidFill>
              </a:rPr>
              <a:t>g(n) </a:t>
            </a:r>
            <a:r>
              <a:rPr lang="en">
                <a:solidFill>
                  <a:schemeClr val="dk1"/>
                </a:solidFill>
              </a:rPr>
              <a:t>= 500n</a:t>
            </a:r>
            <a:endParaRPr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Can we write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i="1" lang="en">
                <a:solidFill>
                  <a:schemeClr val="accent1"/>
                </a:solidFill>
              </a:rPr>
              <a:t>f(n)= </a:t>
            </a:r>
            <a:r>
              <a:rPr lang="en">
                <a:solidFill>
                  <a:schemeClr val="accent1"/>
                </a:solidFill>
              </a:rPr>
              <a:t>O(</a:t>
            </a:r>
            <a:r>
              <a:rPr i="1" lang="en">
                <a:solidFill>
                  <a:schemeClr val="accent1"/>
                </a:solidFill>
              </a:rPr>
              <a:t>g(n)</a:t>
            </a:r>
            <a:r>
              <a:rPr lang="en">
                <a:solidFill>
                  <a:schemeClr val="accent1"/>
                </a:solidFill>
              </a:rPr>
              <a:t>)</a:t>
            </a:r>
            <a:r>
              <a:rPr lang="en">
                <a:solidFill>
                  <a:schemeClr val="dk1"/>
                </a:solidFill>
              </a:rPr>
              <a:t> ?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829125" y="2754550"/>
            <a:ext cx="7924500" cy="14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Let </a:t>
            </a:r>
            <a:r>
              <a:rPr i="1" lang="en"/>
              <a:t>n </a:t>
            </a:r>
            <a:r>
              <a:rPr lang="en"/>
              <a:t>= 1000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/>
              <a:t>f(n) </a:t>
            </a:r>
            <a:r>
              <a:rPr lang="en"/>
              <a:t>= 2,000,003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i="1" lang="en"/>
              <a:t>g(n) </a:t>
            </a:r>
            <a:r>
              <a:rPr lang="en"/>
              <a:t>= 500,000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Here, </a:t>
            </a:r>
            <a:r>
              <a:rPr i="1" lang="en"/>
              <a:t>f(n) &gt; g(n),</a:t>
            </a:r>
            <a:r>
              <a:rPr lang="en"/>
              <a:t> which means </a:t>
            </a:r>
            <a:r>
              <a:rPr i="1" lang="en"/>
              <a:t>f(n)</a:t>
            </a:r>
            <a:r>
              <a:rPr lang="en"/>
              <a:t> is not </a:t>
            </a:r>
            <a:r>
              <a:rPr i="1" lang="en"/>
              <a:t>O(g(n))</a:t>
            </a:r>
            <a:r>
              <a:rPr lang="en"/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18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1" name="Google Shape;101;p18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Big O notation</a:t>
            </a:r>
            <a:endParaRPr sz="2500"/>
          </a:p>
        </p:txBody>
      </p:sp>
      <p:sp>
        <p:nvSpPr>
          <p:cNvPr id="102" name="Google Shape;102;p18"/>
          <p:cNvSpPr txBox="1"/>
          <p:nvPr/>
        </p:nvSpPr>
        <p:spPr>
          <a:xfrm>
            <a:off x="166600" y="1104063"/>
            <a:ext cx="7545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Show that </a:t>
            </a: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n³ - 100n² does not belong to O(n²)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215175" y="1894975"/>
            <a:ext cx="853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Suppose: n³ - 100n² = O(n²)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⇒ n³ - 100n² ≤ C·n² for some constant C and sufficiently large 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 both sides by n²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⇒ n - 100 ≤ 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⇒ n &gt; C + 100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Regardless of what value we choose for constant C, this inequality does not hold for any value of n &gt; C + 100.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Therefore, n³ - 100n² ∉ O(n²)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183350" y="1105550"/>
            <a:ext cx="8520600" cy="15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Omega:</a:t>
            </a:r>
            <a:r>
              <a:rPr lang="en"/>
              <a:t> The function </a:t>
            </a:r>
            <a:r>
              <a:rPr i="1" lang="en"/>
              <a:t>f(n) = 𝝮(g(n)), iff </a:t>
            </a:r>
            <a:r>
              <a:rPr lang="en"/>
              <a:t> for some +ve constant </a:t>
            </a:r>
            <a:r>
              <a:rPr i="1" lang="en"/>
              <a:t>C</a:t>
            </a:r>
            <a:r>
              <a:rPr lang="en"/>
              <a:t> and </a:t>
            </a:r>
            <a:r>
              <a:rPr i="1" lang="en"/>
              <a:t>n</a:t>
            </a:r>
            <a:r>
              <a:rPr baseline="-25000" i="1" lang="en" sz="2300"/>
              <a:t>0 </a:t>
            </a:r>
            <a:r>
              <a:rPr lang="en"/>
              <a:t>, such that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			</a:t>
            </a:r>
            <a:r>
              <a:rPr i="1" lang="en">
                <a:solidFill>
                  <a:schemeClr val="accent1"/>
                </a:solidFill>
              </a:rPr>
              <a:t>f(n) </a:t>
            </a:r>
            <a:r>
              <a:rPr i="1" lang="en">
                <a:solidFill>
                  <a:schemeClr val="accent1"/>
                </a:solidFill>
              </a:rPr>
              <a:t> ≥ </a:t>
            </a:r>
            <a:r>
              <a:rPr i="1" lang="en">
                <a:solidFill>
                  <a:schemeClr val="accent1"/>
                </a:solidFill>
              </a:rPr>
              <a:t> C . g(n) ; ∀ n </a:t>
            </a:r>
            <a:r>
              <a:rPr i="1" lang="en">
                <a:solidFill>
                  <a:schemeClr val="accent1"/>
                </a:solidFill>
              </a:rPr>
              <a:t> ≥  </a:t>
            </a:r>
            <a:r>
              <a:rPr i="1" lang="en">
                <a:solidFill>
                  <a:schemeClr val="accent1"/>
                </a:solidFill>
              </a:rPr>
              <a:t>n</a:t>
            </a:r>
            <a:r>
              <a:rPr baseline="-25000" i="1" lang="en" sz="2300">
                <a:solidFill>
                  <a:schemeClr val="accent1"/>
                </a:solidFill>
              </a:rPr>
              <a:t>0</a:t>
            </a:r>
            <a:endParaRPr baseline="-25000" i="1" sz="23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aseline="-25000" i="1" sz="23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aseline="-25000" i="1" sz="2300">
              <a:solidFill>
                <a:schemeClr val="accent1"/>
              </a:solidFill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050" y="2649500"/>
            <a:ext cx="2822816" cy="20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p19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" name="Google Shape;112;p19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Omega (𝝮)</a:t>
            </a:r>
            <a:r>
              <a:rPr lang="en" sz="2500">
                <a:solidFill>
                  <a:schemeClr val="dk1"/>
                </a:solidFill>
              </a:rPr>
              <a:t> notation</a:t>
            </a:r>
            <a:endParaRPr sz="2500"/>
          </a:p>
        </p:txBody>
      </p:sp>
      <p:sp>
        <p:nvSpPr>
          <p:cNvPr id="113" name="Google Shape;113;p19"/>
          <p:cNvSpPr txBox="1"/>
          <p:nvPr/>
        </p:nvSpPr>
        <p:spPr>
          <a:xfrm>
            <a:off x="286150" y="3463250"/>
            <a:ext cx="49749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𝝮</a:t>
            </a:r>
            <a:r>
              <a:rPr lang="en">
                <a:solidFill>
                  <a:schemeClr val="accent1"/>
                </a:solidFill>
              </a:rPr>
              <a:t>-notation </a:t>
            </a:r>
            <a:r>
              <a:rPr lang="en">
                <a:solidFill>
                  <a:schemeClr val="dk1"/>
                </a:solidFill>
              </a:rPr>
              <a:t>characterizes a </a:t>
            </a:r>
            <a:r>
              <a:rPr lang="en">
                <a:solidFill>
                  <a:schemeClr val="accent1"/>
                </a:solidFill>
              </a:rPr>
              <a:t>lower bound</a:t>
            </a:r>
            <a:r>
              <a:rPr lang="en">
                <a:solidFill>
                  <a:schemeClr val="dk1"/>
                </a:solidFill>
              </a:rPr>
              <a:t> on the asymptotic behavior of a function.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g(n) </a:t>
            </a:r>
            <a:r>
              <a:rPr lang="en">
                <a:solidFill>
                  <a:schemeClr val="dk1"/>
                </a:solidFill>
              </a:rPr>
              <a:t>is the lower bound of </a:t>
            </a:r>
            <a:r>
              <a:rPr i="1" lang="en">
                <a:solidFill>
                  <a:schemeClr val="accent1"/>
                </a:solidFill>
              </a:rPr>
              <a:t>f(n)</a:t>
            </a:r>
            <a:endParaRPr i="1">
              <a:solidFill>
                <a:schemeClr val="accent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i="1" lang="en">
                <a:solidFill>
                  <a:schemeClr val="accent1"/>
                </a:solidFill>
              </a:rPr>
              <a:t>g(n) </a:t>
            </a:r>
            <a:r>
              <a:rPr lang="en">
                <a:solidFill>
                  <a:schemeClr val="accent1"/>
                </a:solidFill>
              </a:rPr>
              <a:t>should be </a:t>
            </a:r>
            <a:r>
              <a:rPr lang="en">
                <a:solidFill>
                  <a:schemeClr val="accent1"/>
                </a:solidFill>
              </a:rPr>
              <a:t>closest</a:t>
            </a:r>
            <a:r>
              <a:rPr lang="en">
                <a:solidFill>
                  <a:schemeClr val="accent1"/>
                </a:solidFill>
              </a:rPr>
              <a:t> to</a:t>
            </a:r>
            <a:r>
              <a:rPr i="1" lang="en">
                <a:solidFill>
                  <a:schemeClr val="accent1"/>
                </a:solidFill>
              </a:rPr>
              <a:t> f(n)</a:t>
            </a:r>
            <a:endParaRPr i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20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" name="Google Shape;120;p20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Omega notation</a:t>
            </a:r>
            <a:endParaRPr sz="2500"/>
          </a:p>
        </p:txBody>
      </p:sp>
      <p:sp>
        <p:nvSpPr>
          <p:cNvPr id="121" name="Google Shape;121;p20"/>
          <p:cNvSpPr txBox="1"/>
          <p:nvPr/>
        </p:nvSpPr>
        <p:spPr>
          <a:xfrm>
            <a:off x="1702275" y="979150"/>
            <a:ext cx="4982100" cy="16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f(n)</a:t>
            </a:r>
            <a:r>
              <a:rPr lang="en">
                <a:solidFill>
                  <a:schemeClr val="dk1"/>
                </a:solidFill>
              </a:rPr>
              <a:t> = log n			</a:t>
            </a:r>
            <a:r>
              <a:rPr i="1" lang="en">
                <a:solidFill>
                  <a:schemeClr val="dk1"/>
                </a:solidFill>
              </a:rPr>
              <a:t>g(n) </a:t>
            </a:r>
            <a:r>
              <a:rPr lang="en">
                <a:solidFill>
                  <a:schemeClr val="dk1"/>
                </a:solidFill>
              </a:rPr>
              <a:t>= n</a:t>
            </a:r>
            <a:endParaRPr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Can we write </a:t>
            </a:r>
            <a:r>
              <a:rPr i="1" lang="en">
                <a:solidFill>
                  <a:schemeClr val="accent1"/>
                </a:solidFill>
              </a:rPr>
              <a:t>f(n)= </a:t>
            </a:r>
            <a:r>
              <a:rPr i="1" lang="en" sz="1800">
                <a:solidFill>
                  <a:schemeClr val="accent1"/>
                </a:solidFill>
              </a:rPr>
              <a:t>𝝮</a:t>
            </a:r>
            <a:r>
              <a:rPr lang="en">
                <a:solidFill>
                  <a:schemeClr val="accent1"/>
                </a:solidFill>
              </a:rPr>
              <a:t>(</a:t>
            </a:r>
            <a:r>
              <a:rPr i="1" lang="en">
                <a:solidFill>
                  <a:schemeClr val="accent1"/>
                </a:solidFill>
              </a:rPr>
              <a:t>g(n)</a:t>
            </a:r>
            <a:r>
              <a:rPr lang="en">
                <a:solidFill>
                  <a:schemeClr val="accent1"/>
                </a:solidFill>
              </a:rPr>
              <a:t>)</a:t>
            </a:r>
            <a:r>
              <a:rPr lang="en">
                <a:solidFill>
                  <a:schemeClr val="dk1"/>
                </a:solidFill>
              </a:rPr>
              <a:t> ?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829125" y="2754550"/>
            <a:ext cx="792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0"/>
          <p:cNvSpPr txBox="1"/>
          <p:nvPr/>
        </p:nvSpPr>
        <p:spPr>
          <a:xfrm>
            <a:off x="3291375" y="32459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</a:t>
            </a:r>
            <a:r>
              <a:rPr lang="en"/>
              <a:t>(n) ≠ Ω(n)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168675" y="829425"/>
            <a:ext cx="6134100" cy="15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Theta:</a:t>
            </a:r>
            <a:r>
              <a:rPr lang="en"/>
              <a:t> The function </a:t>
            </a:r>
            <a:r>
              <a:rPr i="1" lang="en"/>
              <a:t>f(n) = </a:t>
            </a:r>
            <a:r>
              <a:rPr i="1" lang="en"/>
              <a:t>𝚹(g(n))</a:t>
            </a:r>
            <a:r>
              <a:rPr i="1" lang="en"/>
              <a:t>, iff </a:t>
            </a:r>
            <a:r>
              <a:rPr lang="en"/>
              <a:t> for some +ve constant </a:t>
            </a:r>
            <a:r>
              <a:rPr i="1" lang="en"/>
              <a:t>C</a:t>
            </a:r>
            <a:r>
              <a:rPr baseline="-25000" lang="en"/>
              <a:t>1</a:t>
            </a:r>
            <a:r>
              <a:rPr lang="en"/>
              <a:t>, </a:t>
            </a:r>
            <a:r>
              <a:rPr i="1" lang="en"/>
              <a:t>C</a:t>
            </a:r>
            <a:r>
              <a:rPr baseline="-25000" lang="en"/>
              <a:t>2</a:t>
            </a:r>
            <a:r>
              <a:rPr lang="en"/>
              <a:t>, and, </a:t>
            </a:r>
            <a:r>
              <a:rPr i="1" lang="en"/>
              <a:t>n</a:t>
            </a:r>
            <a:r>
              <a:rPr baseline="-25000" i="1" lang="en" sz="2300"/>
              <a:t>0 </a:t>
            </a:r>
            <a:r>
              <a:rPr lang="en"/>
              <a:t>,such that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		</a:t>
            </a:r>
            <a:r>
              <a:rPr i="1" lang="en">
                <a:solidFill>
                  <a:schemeClr val="accent1"/>
                </a:solidFill>
              </a:rPr>
              <a:t>C</a:t>
            </a:r>
            <a:r>
              <a:rPr baseline="-25000" i="1" lang="en">
                <a:solidFill>
                  <a:schemeClr val="accent1"/>
                </a:solidFill>
              </a:rPr>
              <a:t>1</a:t>
            </a:r>
            <a:r>
              <a:rPr i="1" lang="en">
                <a:solidFill>
                  <a:schemeClr val="accent1"/>
                </a:solidFill>
              </a:rPr>
              <a:t> . g(n) ≤  f(n)  ≤ C</a:t>
            </a:r>
            <a:r>
              <a:rPr baseline="-25000" i="1" lang="en">
                <a:solidFill>
                  <a:schemeClr val="accent1"/>
                </a:solidFill>
              </a:rPr>
              <a:t>2</a:t>
            </a:r>
            <a:r>
              <a:rPr i="1" lang="en">
                <a:solidFill>
                  <a:schemeClr val="accent1"/>
                </a:solidFill>
              </a:rPr>
              <a:t> . g(n) 	; ∀ n ≥ n</a:t>
            </a:r>
            <a:r>
              <a:rPr baseline="-25000" i="1" lang="en" sz="2300">
                <a:solidFill>
                  <a:schemeClr val="accent1"/>
                </a:solidFill>
              </a:rPr>
              <a:t>0  </a:t>
            </a:r>
            <a:endParaRPr baseline="-25000" i="1" sz="1300">
              <a:solidFill>
                <a:schemeClr val="accent1"/>
              </a:solidFill>
            </a:endParaRPr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7500" y="1574387"/>
            <a:ext cx="2681500" cy="199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1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" name="Google Shape;132;p21"/>
          <p:cNvSpPr txBox="1"/>
          <p:nvPr/>
        </p:nvSpPr>
        <p:spPr>
          <a:xfrm>
            <a:off x="51350" y="205450"/>
            <a:ext cx="68898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Theta (𝚹)</a:t>
            </a:r>
            <a:r>
              <a:rPr lang="en" sz="2500">
                <a:solidFill>
                  <a:schemeClr val="dk1"/>
                </a:solidFill>
              </a:rPr>
              <a:t> notation</a:t>
            </a:r>
            <a:endParaRPr sz="2500"/>
          </a:p>
        </p:txBody>
      </p:sp>
      <p:sp>
        <p:nvSpPr>
          <p:cNvPr id="133" name="Google Shape;133;p21"/>
          <p:cNvSpPr txBox="1"/>
          <p:nvPr/>
        </p:nvSpPr>
        <p:spPr>
          <a:xfrm>
            <a:off x="51350" y="3976850"/>
            <a:ext cx="8797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𝚹</a:t>
            </a:r>
            <a:r>
              <a:rPr lang="en">
                <a:solidFill>
                  <a:schemeClr val="accent1"/>
                </a:solidFill>
              </a:rPr>
              <a:t>-notation </a:t>
            </a:r>
            <a:r>
              <a:rPr lang="en">
                <a:solidFill>
                  <a:schemeClr val="dk1"/>
                </a:solidFill>
              </a:rPr>
              <a:t>characterizes a </a:t>
            </a:r>
            <a:r>
              <a:rPr lang="en">
                <a:solidFill>
                  <a:schemeClr val="accent1"/>
                </a:solidFill>
              </a:rPr>
              <a:t>tightly bound</a:t>
            </a:r>
            <a:r>
              <a:rPr lang="en">
                <a:solidFill>
                  <a:schemeClr val="dk1"/>
                </a:solidFill>
              </a:rPr>
              <a:t> on the asymptotic behavior of a function.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