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y="5143500" cx="9144000"/>
  <p:notesSz cx="6858000" cy="9144000"/>
  <p:embeddedFontLst>
    <p:embeddedFont>
      <p:font typeface="Roboto Mono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font" Target="fonts/RobotoMono-bold.fntdata"/><Relationship Id="rId41" Type="http://schemas.openxmlformats.org/officeDocument/2006/relationships/font" Target="fonts/RobotoMono-regular.fntdata"/><Relationship Id="rId22" Type="http://schemas.openxmlformats.org/officeDocument/2006/relationships/slide" Target="slides/slide17.xml"/><Relationship Id="rId44" Type="http://schemas.openxmlformats.org/officeDocument/2006/relationships/font" Target="fonts/RobotoMono-boldItalic.fntdata"/><Relationship Id="rId21" Type="http://schemas.openxmlformats.org/officeDocument/2006/relationships/slide" Target="slides/slide16.xml"/><Relationship Id="rId43" Type="http://schemas.openxmlformats.org/officeDocument/2006/relationships/font" Target="fonts/RobotoMono-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62e90366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62e90366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73d8633498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73d8633498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73d8633498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73d8633498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73d8633498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73d8633498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73d8633498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73d8633498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73d8633498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73d8633498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73d8633498_0_1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73d8633498_0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73d8633498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73d863349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22fc293e36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22fc293e36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22fc293e36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22fc293e36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22fc293e36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22fc293e36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2fc293e36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2fc293e36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73be741592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73be741592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22fc293e36_0_2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22fc293e36_0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22fc293e36_0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22fc293e36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22fc293e36_0_2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22fc293e36_0_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22fc293e36_0_2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22fc293e36_0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22fc293e36_0_3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322fc293e36_0_3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22fc293e36_0_4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322fc293e36_0_4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22fc293e36_0_5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322fc293e36_0_5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232a3c6676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3232a3c6676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3232a3c6676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3232a3c6676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22fc293e36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22fc293e36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232a3c6676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3232a3c6676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3232a3c6676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3232a3c6676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3232a3c6676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3232a3c6676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3232a3c6676_0_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3232a3c6676_0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3b654beb943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3b654beb943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b654beb943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3b654beb943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73be74159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73be74159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73d8633498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73d8633498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73d8633498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73d8633498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3d02d21a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3d02d21a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73d8633498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73d8633498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73d8633498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73d8633498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Relationship Id="rId5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7.png"/><Relationship Id="rId5" Type="http://schemas.openxmlformats.org/officeDocument/2006/relationships/image" Target="../media/image10.png"/><Relationship Id="rId6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Relationship Id="rId4" Type="http://schemas.openxmlformats.org/officeDocument/2006/relationships/image" Target="../media/image7.png"/><Relationship Id="rId5" Type="http://schemas.openxmlformats.org/officeDocument/2006/relationships/image" Target="../media/image15.png"/><Relationship Id="rId6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5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12.png"/><Relationship Id="rId6" Type="http://schemas.openxmlformats.org/officeDocument/2006/relationships/image" Target="../media/image8.png"/><Relationship Id="rId7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623675" y="1337425"/>
            <a:ext cx="7660200" cy="87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Design &amp; Analysis of Algorithms</a:t>
            </a:r>
            <a:endParaRPr sz="28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5814725" y="3920025"/>
            <a:ext cx="3283500" cy="118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Dr. Alakesh Kalita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Mathematics and Computing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IIT ISM Dhanbad</a:t>
            </a:r>
            <a:endParaRPr sz="180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7" name="Google Shape;137;p22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8" name="Google Shape;138;p22"/>
          <p:cNvSpPr txBox="1"/>
          <p:nvPr/>
        </p:nvSpPr>
        <p:spPr>
          <a:xfrm>
            <a:off x="159125" y="243975"/>
            <a:ext cx="530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Calculating Running time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39" name="Google Shape;139;p22"/>
          <p:cNvSpPr txBox="1"/>
          <p:nvPr/>
        </p:nvSpPr>
        <p:spPr>
          <a:xfrm>
            <a:off x="84850" y="1275225"/>
            <a:ext cx="8688000" cy="3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The running time of an algorithm is the sum of running times of all the individual statements it executes.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Let a statement take </a:t>
            </a:r>
            <a:r>
              <a:rPr i="1" lang="en">
                <a:solidFill>
                  <a:schemeClr val="dk1"/>
                </a:solidFill>
              </a:rPr>
              <a:t>c</a:t>
            </a:r>
            <a:r>
              <a:rPr baseline="-25000" i="1" lang="en">
                <a:solidFill>
                  <a:schemeClr val="dk1"/>
                </a:solidFill>
              </a:rPr>
              <a:t>k</a:t>
            </a:r>
            <a:r>
              <a:rPr lang="en">
                <a:solidFill>
                  <a:schemeClr val="dk1"/>
                </a:solidFill>
              </a:rPr>
              <a:t> steps (cpu cycles) to execute.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If it is executed </a:t>
            </a:r>
            <a:r>
              <a:rPr i="1" lang="en">
                <a:solidFill>
                  <a:schemeClr val="dk1"/>
                </a:solidFill>
              </a:rPr>
              <a:t>m</a:t>
            </a:r>
            <a:r>
              <a:rPr lang="en">
                <a:solidFill>
                  <a:schemeClr val="dk1"/>
                </a:solidFill>
              </a:rPr>
              <a:t> times: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457200" lvl="0" marL="1371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T(n) = c</a:t>
            </a:r>
            <a:r>
              <a:rPr baseline="-25000" lang="en">
                <a:solidFill>
                  <a:schemeClr val="dk1"/>
                </a:solidFill>
              </a:rPr>
              <a:t>k</a:t>
            </a:r>
            <a:r>
              <a:rPr lang="en">
                <a:solidFill>
                  <a:schemeClr val="dk1"/>
                </a:solidFill>
              </a:rPr>
              <a:t>⋅m</a:t>
            </a:r>
            <a:endParaRPr>
              <a:solidFill>
                <a:schemeClr val="dk1"/>
              </a:solidFill>
            </a:endParaRPr>
          </a:p>
          <a:p>
            <a:pPr indent="457200" lvl="0" marL="1371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Note: c</a:t>
            </a:r>
            <a:r>
              <a:rPr baseline="-25000" lang="en">
                <a:solidFill>
                  <a:schemeClr val="dk1"/>
                </a:solidFill>
              </a:rPr>
              <a:t>k</a:t>
            </a:r>
            <a:r>
              <a:rPr lang="en">
                <a:solidFill>
                  <a:schemeClr val="dk1"/>
                </a:solidFill>
              </a:rPr>
              <a:t>  hypothetical constant (not an actual clock time/cycle).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5" name="Google Shape;145;p23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6" name="Google Shape;146;p23"/>
          <p:cNvSpPr txBox="1"/>
          <p:nvPr/>
        </p:nvSpPr>
        <p:spPr>
          <a:xfrm>
            <a:off x="159125" y="243975"/>
            <a:ext cx="530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Analysis of Insertion sort</a:t>
            </a:r>
            <a:endParaRPr sz="2100">
              <a:solidFill>
                <a:schemeClr val="dk1"/>
              </a:solidFill>
            </a:endParaRPr>
          </a:p>
        </p:txBody>
      </p:sp>
      <p:pic>
        <p:nvPicPr>
          <p:cNvPr id="147" name="Google Shape;147;p23" title="Screenshot 2025-07-30 at 12.58.44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6175" y="1002125"/>
            <a:ext cx="6401725" cy="234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3" title="Screenshot 2025-07-30 at 12.59.57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71400" y="3595950"/>
            <a:ext cx="5707049" cy="127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4" name="Google Shape;154;p24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5" name="Google Shape;155;p24"/>
          <p:cNvSpPr txBox="1"/>
          <p:nvPr/>
        </p:nvSpPr>
        <p:spPr>
          <a:xfrm>
            <a:off x="159125" y="243975"/>
            <a:ext cx="530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Analysis of Insertion sort</a:t>
            </a:r>
            <a:endParaRPr sz="2100">
              <a:solidFill>
                <a:schemeClr val="dk1"/>
              </a:solidFill>
            </a:endParaRPr>
          </a:p>
        </p:txBody>
      </p:sp>
      <p:pic>
        <p:nvPicPr>
          <p:cNvPr id="156" name="Google Shape;156;p24" title="Screenshot 2025-07-30 at 12.59.57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875" y="1002125"/>
            <a:ext cx="5857574" cy="131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4" title="Screenshot 2025-07-30 at 12.58.44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03950" y="1789375"/>
            <a:ext cx="3921025" cy="143542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4"/>
          <p:cNvSpPr txBox="1"/>
          <p:nvPr/>
        </p:nvSpPr>
        <p:spPr>
          <a:xfrm>
            <a:off x="159125" y="31293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u="sng">
                <a:solidFill>
                  <a:srgbClr val="FF0000"/>
                </a:solidFill>
              </a:rPr>
              <a:t>Best Case</a:t>
            </a:r>
            <a:endParaRPr b="1" u="sng">
              <a:solidFill>
                <a:srgbClr val="FF0000"/>
              </a:solidFill>
            </a:endParaRPr>
          </a:p>
        </p:txBody>
      </p:sp>
      <p:pic>
        <p:nvPicPr>
          <p:cNvPr id="159" name="Google Shape;159;p24" title="Screenshot 2025-07-30 at 1.02.21 A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8825" y="3719100"/>
            <a:ext cx="5304000" cy="634402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4"/>
          <p:cNvSpPr txBox="1"/>
          <p:nvPr/>
        </p:nvSpPr>
        <p:spPr>
          <a:xfrm>
            <a:off x="297025" y="4543075"/>
            <a:ext cx="447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running time is linear function of </a:t>
            </a:r>
            <a:r>
              <a:rPr i="1" lang="en"/>
              <a:t>n</a:t>
            </a:r>
            <a:endParaRPr i="1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6" name="Google Shape;166;p2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7" name="Google Shape;167;p25"/>
          <p:cNvSpPr txBox="1"/>
          <p:nvPr/>
        </p:nvSpPr>
        <p:spPr>
          <a:xfrm>
            <a:off x="159125" y="243975"/>
            <a:ext cx="530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Analysis of Insertion sort</a:t>
            </a:r>
            <a:endParaRPr sz="2100">
              <a:solidFill>
                <a:schemeClr val="dk1"/>
              </a:solidFill>
            </a:endParaRPr>
          </a:p>
        </p:txBody>
      </p:sp>
      <p:pic>
        <p:nvPicPr>
          <p:cNvPr id="168" name="Google Shape;168;p25" title="Screenshot 2025-07-30 at 12.59.57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875" y="1002125"/>
            <a:ext cx="5857574" cy="131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5"/>
          <p:cNvSpPr txBox="1"/>
          <p:nvPr/>
        </p:nvSpPr>
        <p:spPr>
          <a:xfrm>
            <a:off x="159125" y="2515413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u="sng">
                <a:solidFill>
                  <a:srgbClr val="FF0000"/>
                </a:solidFill>
              </a:rPr>
              <a:t>Worst</a:t>
            </a:r>
            <a:r>
              <a:rPr b="1" lang="en" u="sng">
                <a:solidFill>
                  <a:srgbClr val="FF0000"/>
                </a:solidFill>
              </a:rPr>
              <a:t> Case</a:t>
            </a:r>
            <a:endParaRPr b="1" u="sng">
              <a:solidFill>
                <a:srgbClr val="FF0000"/>
              </a:solidFill>
            </a:endParaRPr>
          </a:p>
        </p:txBody>
      </p:sp>
      <p:sp>
        <p:nvSpPr>
          <p:cNvPr id="170" name="Google Shape;170;p25"/>
          <p:cNvSpPr txBox="1"/>
          <p:nvPr/>
        </p:nvSpPr>
        <p:spPr>
          <a:xfrm>
            <a:off x="297025" y="4691585"/>
            <a:ext cx="447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running time is </a:t>
            </a:r>
            <a:r>
              <a:rPr i="1" lang="en"/>
              <a:t>quadratic function</a:t>
            </a:r>
            <a:r>
              <a:rPr lang="en"/>
              <a:t> of </a:t>
            </a:r>
            <a:r>
              <a:rPr i="1" lang="en"/>
              <a:t>n</a:t>
            </a:r>
            <a:endParaRPr i="1"/>
          </a:p>
        </p:txBody>
      </p:sp>
      <p:pic>
        <p:nvPicPr>
          <p:cNvPr id="171" name="Google Shape;171;p25" title="Screenshot 2025-07-30 at 1.05.50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3163" y="2915637"/>
            <a:ext cx="5303999" cy="1677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5" title="Screenshot 2025-07-30 at 12.58.44 A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03950" y="1789375"/>
            <a:ext cx="3921025" cy="143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8" name="Google Shape;178;p2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9" name="Google Shape;179;p26"/>
          <p:cNvSpPr txBox="1"/>
          <p:nvPr/>
        </p:nvSpPr>
        <p:spPr>
          <a:xfrm>
            <a:off x="159125" y="243975"/>
            <a:ext cx="530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Analysis of Insertion sort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80" name="Google Shape;180;p26"/>
          <p:cNvSpPr txBox="1"/>
          <p:nvPr/>
        </p:nvSpPr>
        <p:spPr>
          <a:xfrm>
            <a:off x="159125" y="1178813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u="sng">
                <a:solidFill>
                  <a:srgbClr val="FF0000"/>
                </a:solidFill>
              </a:rPr>
              <a:t>Average</a:t>
            </a:r>
            <a:r>
              <a:rPr b="1" lang="en" u="sng">
                <a:solidFill>
                  <a:srgbClr val="FF0000"/>
                </a:solidFill>
              </a:rPr>
              <a:t> Case</a:t>
            </a:r>
            <a:endParaRPr b="1" u="sng">
              <a:solidFill>
                <a:srgbClr val="FF0000"/>
              </a:solidFill>
            </a:endParaRPr>
          </a:p>
        </p:txBody>
      </p:sp>
      <p:sp>
        <p:nvSpPr>
          <p:cNvPr id="181" name="Google Shape;181;p26"/>
          <p:cNvSpPr txBox="1"/>
          <p:nvPr/>
        </p:nvSpPr>
        <p:spPr>
          <a:xfrm>
            <a:off x="159125" y="1716850"/>
            <a:ext cx="53418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long does it take to determine where in subarray A [1 : i -1] to insert element A[i] for any given random input instance?</a:t>
            </a:r>
            <a:endParaRPr/>
          </a:p>
        </p:txBody>
      </p:sp>
      <p:sp>
        <p:nvSpPr>
          <p:cNvPr id="182" name="Google Shape;182;p26"/>
          <p:cNvSpPr txBox="1"/>
          <p:nvPr/>
        </p:nvSpPr>
        <p:spPr>
          <a:xfrm>
            <a:off x="153825" y="2577975"/>
            <a:ext cx="5097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 average, half the elements in </a:t>
            </a:r>
            <a:r>
              <a:rPr lang="en">
                <a:solidFill>
                  <a:schemeClr val="dk1"/>
                </a:solidFill>
              </a:rPr>
              <a:t> A [1 : i -1] </a:t>
            </a:r>
            <a:r>
              <a:rPr lang="en"/>
              <a:t> are less than </a:t>
            </a:r>
            <a:r>
              <a:rPr lang="en">
                <a:solidFill>
                  <a:schemeClr val="dk1"/>
                </a:solidFill>
              </a:rPr>
              <a:t>A[i] </a:t>
            </a:r>
            <a:endParaRPr/>
          </a:p>
        </p:txBody>
      </p:sp>
      <p:sp>
        <p:nvSpPr>
          <p:cNvPr id="183" name="Google Shape;183;p26"/>
          <p:cNvSpPr txBox="1"/>
          <p:nvPr/>
        </p:nvSpPr>
        <p:spPr>
          <a:xfrm>
            <a:off x="127300" y="3269050"/>
            <a:ext cx="4922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resulting average-case running time turns out to be a quadratic function of the input size, just like the worst case</a:t>
            </a:r>
            <a:endParaRPr/>
          </a:p>
        </p:txBody>
      </p:sp>
      <p:sp>
        <p:nvSpPr>
          <p:cNvPr id="184" name="Google Shape;184;p26"/>
          <p:cNvSpPr txBox="1"/>
          <p:nvPr/>
        </p:nvSpPr>
        <p:spPr>
          <a:xfrm>
            <a:off x="127300" y="4322225"/>
            <a:ext cx="8645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Note</a:t>
            </a:r>
            <a:r>
              <a:rPr lang="en"/>
              <a:t>: </a:t>
            </a:r>
            <a:r>
              <a:rPr lang="en"/>
              <a:t>We usually consider one algorithm to be more efficient than another if its worst-case running time has a </a:t>
            </a:r>
            <a:r>
              <a:rPr lang="en"/>
              <a:t>l</a:t>
            </a:r>
            <a:r>
              <a:rPr lang="en"/>
              <a:t>ower order of growth</a:t>
            </a:r>
            <a:endParaRPr/>
          </a:p>
        </p:txBody>
      </p:sp>
      <p:pic>
        <p:nvPicPr>
          <p:cNvPr id="185" name="Google Shape;185;p26" title="Screenshot 2025-07-30 at 1.21.24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5078" y="2120125"/>
            <a:ext cx="3905273" cy="122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6" title="Screenshot 2025-07-30 at 1.24.13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75074" y="3522798"/>
            <a:ext cx="3905275" cy="6236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2" name="Google Shape;192;p27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3" name="Google Shape;193;p27"/>
          <p:cNvSpPr txBox="1"/>
          <p:nvPr/>
        </p:nvSpPr>
        <p:spPr>
          <a:xfrm>
            <a:off x="159125" y="243975"/>
            <a:ext cx="530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Example Running Time Expression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94" name="Google Shape;194;p27"/>
          <p:cNvSpPr txBox="1"/>
          <p:nvPr/>
        </p:nvSpPr>
        <p:spPr>
          <a:xfrm>
            <a:off x="498575" y="1318600"/>
            <a:ext cx="6863400" cy="9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Given: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T(n) = n² / 100 + 100n + 7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</a:endParaRPr>
          </a:p>
          <a:p>
            <a:pPr indent="45720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7"/>
          <p:cNvSpPr txBox="1"/>
          <p:nvPr/>
        </p:nvSpPr>
        <p:spPr>
          <a:xfrm>
            <a:off x="424325" y="2677825"/>
            <a:ext cx="5463000" cy="12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Asymptotic Behavior: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n² / 100 dominates when n &gt;&gt; 100000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Lower order terms become negligible for large n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1" name="Google Shape;201;p28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2" name="Google Shape;202;p28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Linear Search</a:t>
            </a:r>
            <a:endParaRPr sz="2500"/>
          </a:p>
        </p:txBody>
      </p:sp>
      <p:sp>
        <p:nvSpPr>
          <p:cNvPr id="203" name="Google Shape;203;p28"/>
          <p:cNvSpPr txBox="1"/>
          <p:nvPr/>
        </p:nvSpPr>
        <p:spPr>
          <a:xfrm>
            <a:off x="300825" y="1639500"/>
            <a:ext cx="7895100" cy="17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What is Linear Search?</a:t>
            </a:r>
            <a:endParaRPr sz="1800">
              <a:solidFill>
                <a:schemeClr val="accent1"/>
              </a:solidFill>
            </a:endParaRPr>
          </a:p>
          <a:p>
            <a:pPr indent="-330200" lvl="0" marL="91440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Linear Search is a straightforward algorithm to </a:t>
            </a:r>
            <a:r>
              <a:rPr lang="en" sz="1600">
                <a:solidFill>
                  <a:schemeClr val="accent1"/>
                </a:solidFill>
              </a:rPr>
              <a:t>find a target element (</a:t>
            </a:r>
            <a:r>
              <a:rPr i="1" lang="en" sz="1600">
                <a:solidFill>
                  <a:schemeClr val="accent1"/>
                </a:solidFill>
              </a:rPr>
              <a:t>key</a:t>
            </a:r>
            <a:r>
              <a:rPr lang="en" sz="1600">
                <a:solidFill>
                  <a:schemeClr val="accent1"/>
                </a:solidFill>
              </a:rPr>
              <a:t>)</a:t>
            </a:r>
            <a:r>
              <a:rPr lang="en" sz="1600">
                <a:solidFill>
                  <a:schemeClr val="dk1"/>
                </a:solidFill>
              </a:rPr>
              <a:t> in a </a:t>
            </a:r>
            <a:r>
              <a:rPr lang="en" sz="1600">
                <a:solidFill>
                  <a:schemeClr val="accent1"/>
                </a:solidFill>
              </a:rPr>
              <a:t>list</a:t>
            </a:r>
            <a:r>
              <a:rPr lang="en" sz="1600">
                <a:solidFill>
                  <a:schemeClr val="dk2"/>
                </a:solidFill>
              </a:rPr>
              <a:t>.</a:t>
            </a:r>
            <a:endParaRPr sz="1600">
              <a:solidFill>
                <a:schemeClr val="dk2"/>
              </a:solidFill>
            </a:endParaRPr>
          </a:p>
          <a:p>
            <a:pPr indent="-330200" lvl="0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It works by checking each element in the list </a:t>
            </a:r>
            <a:r>
              <a:rPr lang="en" sz="1600">
                <a:solidFill>
                  <a:schemeClr val="accent1"/>
                </a:solidFill>
              </a:rPr>
              <a:t>sequentially</a:t>
            </a:r>
            <a:r>
              <a:rPr lang="en" sz="1600">
                <a:solidFill>
                  <a:schemeClr val="dk1"/>
                </a:solidFill>
              </a:rPr>
              <a:t> until the target is found or the list ends.</a:t>
            </a:r>
            <a:endParaRPr sz="16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9" name="Google Shape;209;p29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0" name="Google Shape;210;p29"/>
          <p:cNvSpPr txBox="1"/>
          <p:nvPr/>
        </p:nvSpPr>
        <p:spPr>
          <a:xfrm>
            <a:off x="51350" y="132075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Linear Search Algorithm: 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211" name="Google Shape;211;p29"/>
          <p:cNvSpPr txBox="1"/>
          <p:nvPr/>
        </p:nvSpPr>
        <p:spPr>
          <a:xfrm>
            <a:off x="51350" y="1052525"/>
            <a:ext cx="5965200" cy="39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Algorithm Steps:</a:t>
            </a:r>
            <a:endParaRPr sz="1800">
              <a:solidFill>
                <a:schemeClr val="accent1"/>
              </a:solidFill>
            </a:endParaRPr>
          </a:p>
          <a:p>
            <a:pPr indent="-330200" lvl="0" marL="9144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600"/>
              <a:buChar char="●"/>
            </a:pPr>
            <a:r>
              <a:rPr lang="en" sz="1600">
                <a:solidFill>
                  <a:schemeClr val="accent1"/>
                </a:solidFill>
              </a:rPr>
              <a:t>Start</a:t>
            </a:r>
            <a:r>
              <a:rPr lang="en" sz="1600">
                <a:solidFill>
                  <a:schemeClr val="dk1"/>
                </a:solidFill>
              </a:rPr>
              <a:t> from the </a:t>
            </a:r>
            <a:r>
              <a:rPr lang="en" sz="1600">
                <a:solidFill>
                  <a:schemeClr val="accent1"/>
                </a:solidFill>
              </a:rPr>
              <a:t>first element</a:t>
            </a:r>
            <a:r>
              <a:rPr lang="en" sz="1600">
                <a:solidFill>
                  <a:schemeClr val="dk1"/>
                </a:solidFill>
              </a:rPr>
              <a:t> of the array</a:t>
            </a:r>
            <a:r>
              <a:rPr lang="en" sz="1600">
                <a:solidFill>
                  <a:schemeClr val="dk2"/>
                </a:solidFill>
              </a:rPr>
              <a:t>.</a:t>
            </a:r>
            <a:endParaRPr sz="1600">
              <a:solidFill>
                <a:schemeClr val="dk2"/>
              </a:solidFill>
            </a:endParaRPr>
          </a:p>
          <a:p>
            <a:pPr indent="-3302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accent1"/>
                </a:solidFill>
              </a:rPr>
              <a:t>Compare </a:t>
            </a:r>
            <a:r>
              <a:rPr lang="en" sz="1600">
                <a:solidFill>
                  <a:schemeClr val="dk1"/>
                </a:solidFill>
              </a:rPr>
              <a:t>the</a:t>
            </a:r>
            <a:r>
              <a:rPr lang="en" sz="1600">
                <a:solidFill>
                  <a:schemeClr val="accent1"/>
                </a:solidFill>
              </a:rPr>
              <a:t> </a:t>
            </a:r>
            <a:r>
              <a:rPr i="1" lang="en" sz="1600">
                <a:solidFill>
                  <a:schemeClr val="accent1"/>
                </a:solidFill>
              </a:rPr>
              <a:t>key</a:t>
            </a:r>
            <a:r>
              <a:rPr lang="en" sz="1600">
                <a:solidFill>
                  <a:schemeClr val="accent1"/>
                </a:solidFill>
              </a:rPr>
              <a:t> </a:t>
            </a:r>
            <a:r>
              <a:rPr lang="en" sz="1600">
                <a:solidFill>
                  <a:schemeClr val="dk1"/>
                </a:solidFill>
              </a:rPr>
              <a:t>with the</a:t>
            </a:r>
            <a:r>
              <a:rPr lang="en" sz="1600">
                <a:solidFill>
                  <a:schemeClr val="accent1"/>
                </a:solidFill>
              </a:rPr>
              <a:t> current element</a:t>
            </a:r>
            <a:endParaRPr sz="1600">
              <a:solidFill>
                <a:schemeClr val="accent1"/>
              </a:solidFill>
            </a:endParaRPr>
          </a:p>
          <a:p>
            <a:pPr indent="-3302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If the </a:t>
            </a:r>
            <a:r>
              <a:rPr i="1" lang="en" sz="1600" u="sng">
                <a:solidFill>
                  <a:schemeClr val="dk1"/>
                </a:solidFill>
              </a:rPr>
              <a:t>key</a:t>
            </a:r>
            <a:r>
              <a:rPr lang="en" sz="1600">
                <a:solidFill>
                  <a:schemeClr val="dk1"/>
                </a:solidFill>
              </a:rPr>
              <a:t> </a:t>
            </a:r>
            <a:r>
              <a:rPr lang="en" sz="1600">
                <a:solidFill>
                  <a:schemeClr val="accent1"/>
                </a:solidFill>
              </a:rPr>
              <a:t>matches</a:t>
            </a:r>
            <a:r>
              <a:rPr lang="en" sz="1600">
                <a:solidFill>
                  <a:schemeClr val="dk1"/>
                </a:solidFill>
              </a:rPr>
              <a:t> the </a:t>
            </a:r>
            <a:r>
              <a:rPr lang="en" sz="1600" u="sng">
                <a:solidFill>
                  <a:schemeClr val="dk1"/>
                </a:solidFill>
              </a:rPr>
              <a:t>current element</a:t>
            </a:r>
            <a:r>
              <a:rPr lang="en" sz="1600">
                <a:solidFill>
                  <a:schemeClr val="dk1"/>
                </a:solidFill>
              </a:rPr>
              <a:t>, return its </a:t>
            </a:r>
            <a:r>
              <a:rPr lang="en" sz="1600">
                <a:solidFill>
                  <a:schemeClr val="accent1"/>
                </a:solidFill>
              </a:rPr>
              <a:t>index</a:t>
            </a:r>
            <a:r>
              <a:rPr lang="en" sz="1600">
                <a:solidFill>
                  <a:schemeClr val="dk1"/>
                </a:solidFill>
              </a:rPr>
              <a:t>.</a:t>
            </a:r>
            <a:endParaRPr sz="1600">
              <a:solidFill>
                <a:schemeClr val="dk1"/>
              </a:solidFill>
            </a:endParaRPr>
          </a:p>
          <a:p>
            <a:pPr indent="-3302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If the </a:t>
            </a:r>
            <a:r>
              <a:rPr i="1" lang="en" sz="1600">
                <a:solidFill>
                  <a:schemeClr val="dk1"/>
                </a:solidFill>
              </a:rPr>
              <a:t>key</a:t>
            </a:r>
            <a:r>
              <a:rPr lang="en" sz="1600">
                <a:solidFill>
                  <a:schemeClr val="dk1"/>
                </a:solidFill>
              </a:rPr>
              <a:t> does not match </a:t>
            </a:r>
            <a:endParaRPr sz="1600">
              <a:solidFill>
                <a:schemeClr val="dk1"/>
              </a:solidFill>
            </a:endParaRPr>
          </a:p>
          <a:p>
            <a:pPr indent="-3302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If </a:t>
            </a:r>
            <a:r>
              <a:rPr lang="en" sz="1600">
                <a:solidFill>
                  <a:schemeClr val="accent1"/>
                </a:solidFill>
              </a:rPr>
              <a:t> list does not ends</a:t>
            </a:r>
            <a:endParaRPr sz="1600">
              <a:solidFill>
                <a:schemeClr val="dk1"/>
              </a:solidFill>
            </a:endParaRPr>
          </a:p>
          <a:p>
            <a:pPr indent="-330200" lvl="2" marL="1828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</a:pPr>
            <a:r>
              <a:rPr lang="en" sz="1600">
                <a:solidFill>
                  <a:schemeClr val="dk1"/>
                </a:solidFill>
              </a:rPr>
              <a:t>Update next element as current </a:t>
            </a:r>
            <a:r>
              <a:rPr lang="en" sz="1600">
                <a:solidFill>
                  <a:schemeClr val="dk1"/>
                </a:solidFill>
              </a:rPr>
              <a:t>element</a:t>
            </a:r>
            <a:endParaRPr sz="1600">
              <a:solidFill>
                <a:schemeClr val="dk1"/>
              </a:solidFill>
            </a:endParaRPr>
          </a:p>
          <a:p>
            <a:pPr indent="-330200" lvl="2" marL="1828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</a:pPr>
            <a:r>
              <a:rPr lang="en" sz="1600">
                <a:solidFill>
                  <a:schemeClr val="dk1"/>
                </a:solidFill>
              </a:rPr>
              <a:t>Goto step 2</a:t>
            </a:r>
            <a:endParaRPr sz="1600">
              <a:solidFill>
                <a:schemeClr val="dk1"/>
              </a:solidFill>
            </a:endParaRPr>
          </a:p>
          <a:p>
            <a:pPr indent="-3302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Else </a:t>
            </a:r>
            <a:r>
              <a:rPr lang="en" sz="1600">
                <a:solidFill>
                  <a:schemeClr val="accent1"/>
                </a:solidFill>
              </a:rPr>
              <a:t>return -1</a:t>
            </a:r>
            <a:endParaRPr sz="1600">
              <a:solidFill>
                <a:schemeClr val="accent1"/>
              </a:solidFill>
            </a:endParaRPr>
          </a:p>
          <a:p>
            <a:pPr indent="0" lvl="0" marL="9144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accent1"/>
              </a:solidFill>
            </a:endParaRPr>
          </a:p>
        </p:txBody>
      </p:sp>
      <p:sp>
        <p:nvSpPr>
          <p:cNvPr id="212" name="Google Shape;212;p29"/>
          <p:cNvSpPr txBox="1"/>
          <p:nvPr/>
        </p:nvSpPr>
        <p:spPr>
          <a:xfrm>
            <a:off x="6090025" y="1694950"/>
            <a:ext cx="2898900" cy="17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LINEAR-SEARCH(A, x)</a:t>
            </a:r>
            <a:endParaRPr b="1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1. for i = 1 to n</a:t>
            </a:r>
            <a:endParaRPr b="1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2.     if A[i] == x</a:t>
            </a:r>
            <a:endParaRPr b="1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3.         return i</a:t>
            </a:r>
            <a:endParaRPr b="1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4. return NIL</a:t>
            </a:r>
            <a:endParaRPr b="1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8" name="Google Shape;218;p30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9" name="Google Shape;219;p30"/>
          <p:cNvSpPr txBox="1"/>
          <p:nvPr/>
        </p:nvSpPr>
        <p:spPr>
          <a:xfrm>
            <a:off x="51350" y="132075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Linear Search Algorithm: 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220" name="Google Shape;220;p30"/>
          <p:cNvSpPr txBox="1"/>
          <p:nvPr/>
        </p:nvSpPr>
        <p:spPr>
          <a:xfrm>
            <a:off x="234800" y="959288"/>
            <a:ext cx="5341500" cy="1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1"/>
                </a:solidFill>
              </a:rPr>
              <a:t>arr = [ 3, 8, 7, 1, 9 ]</a:t>
            </a:r>
            <a:endParaRPr sz="1600">
              <a:solidFill>
                <a:schemeClr val="accent1"/>
              </a:solidFill>
            </a:endParaRPr>
          </a:p>
          <a:p>
            <a:pPr indent="-330200" lvl="0" marL="9144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600"/>
              <a:buChar char="●"/>
            </a:pPr>
            <a:r>
              <a:rPr i="1" lang="en" sz="1600">
                <a:solidFill>
                  <a:schemeClr val="accent1"/>
                </a:solidFill>
              </a:rPr>
              <a:t>key </a:t>
            </a:r>
            <a:r>
              <a:rPr lang="en" sz="1600">
                <a:solidFill>
                  <a:schemeClr val="dk1"/>
                </a:solidFill>
              </a:rPr>
              <a:t>= 3</a:t>
            </a:r>
            <a:endParaRPr sz="1600">
              <a:solidFill>
                <a:schemeClr val="accent1"/>
              </a:solidFill>
            </a:endParaRPr>
          </a:p>
          <a:p>
            <a:pPr indent="-3175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</a:pPr>
            <a:r>
              <a:rPr lang="en">
                <a:solidFill>
                  <a:schemeClr val="accent1"/>
                </a:solidFill>
              </a:rPr>
              <a:t>Number of comparison = 1</a:t>
            </a:r>
            <a:endParaRPr>
              <a:solidFill>
                <a:schemeClr val="accent1"/>
              </a:solidFill>
            </a:endParaRPr>
          </a:p>
          <a:p>
            <a:pPr indent="-3175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Char char="○"/>
            </a:pPr>
            <a:r>
              <a:rPr lang="en">
                <a:solidFill>
                  <a:srgbClr val="FF0000"/>
                </a:solidFill>
              </a:rPr>
              <a:t>Best Case </a:t>
            </a:r>
            <a:r>
              <a:rPr lang="en">
                <a:solidFill>
                  <a:schemeClr val="dk1"/>
                </a:solidFill>
              </a:rPr>
              <a:t>(Constant time)</a:t>
            </a:r>
            <a:endParaRPr sz="1600">
              <a:solidFill>
                <a:schemeClr val="accent1"/>
              </a:solidFill>
            </a:endParaRPr>
          </a:p>
        </p:txBody>
      </p:sp>
      <p:sp>
        <p:nvSpPr>
          <p:cNvPr id="221" name="Google Shape;221;p30"/>
          <p:cNvSpPr txBox="1"/>
          <p:nvPr/>
        </p:nvSpPr>
        <p:spPr>
          <a:xfrm>
            <a:off x="220100" y="2747325"/>
            <a:ext cx="65523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9144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</a:pPr>
            <a:r>
              <a:rPr i="1" lang="en" sz="1600">
                <a:solidFill>
                  <a:schemeClr val="accent1"/>
                </a:solidFill>
              </a:rPr>
              <a:t>key </a:t>
            </a:r>
            <a:r>
              <a:rPr lang="en" sz="1600">
                <a:solidFill>
                  <a:schemeClr val="dk1"/>
                </a:solidFill>
              </a:rPr>
              <a:t>= 9</a:t>
            </a:r>
            <a:endParaRPr sz="1600">
              <a:solidFill>
                <a:schemeClr val="dk1"/>
              </a:solidFill>
            </a:endParaRPr>
          </a:p>
          <a:p>
            <a:pPr indent="-3175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</a:pPr>
            <a:r>
              <a:rPr lang="en">
                <a:solidFill>
                  <a:schemeClr val="accent1"/>
                </a:solidFill>
              </a:rPr>
              <a:t>Number of comparison = 5</a:t>
            </a:r>
            <a:endParaRPr>
              <a:solidFill>
                <a:schemeClr val="accent1"/>
              </a:solidFill>
            </a:endParaRPr>
          </a:p>
          <a:p>
            <a:pPr indent="-3175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Char char="○"/>
            </a:pPr>
            <a:r>
              <a:rPr lang="en">
                <a:solidFill>
                  <a:srgbClr val="FF0000"/>
                </a:solidFill>
              </a:rPr>
              <a:t>Worst case </a:t>
            </a:r>
            <a:r>
              <a:rPr lang="en">
                <a:solidFill>
                  <a:schemeClr val="dk1"/>
                </a:solidFill>
              </a:rPr>
              <a:t>(linear </a:t>
            </a:r>
            <a:r>
              <a:rPr i="1" lang="en">
                <a:solidFill>
                  <a:schemeClr val="accent1"/>
                </a:solidFill>
              </a:rPr>
              <a:t>n</a:t>
            </a:r>
            <a:r>
              <a:rPr lang="en">
                <a:solidFill>
                  <a:schemeClr val="dk1"/>
                </a:solidFill>
              </a:rPr>
              <a:t> time)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222" name="Google Shape;222;p30"/>
          <p:cNvSpPr txBox="1"/>
          <p:nvPr/>
        </p:nvSpPr>
        <p:spPr>
          <a:xfrm>
            <a:off x="234800" y="3932650"/>
            <a:ext cx="60165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9144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i="1" lang="en" sz="1600">
                <a:solidFill>
                  <a:schemeClr val="accent1"/>
                </a:solidFill>
              </a:rPr>
              <a:t>key</a:t>
            </a:r>
            <a:r>
              <a:rPr lang="en" sz="1600">
                <a:solidFill>
                  <a:schemeClr val="dk1"/>
                </a:solidFill>
              </a:rPr>
              <a:t> can be present </a:t>
            </a:r>
            <a:r>
              <a:rPr lang="en" sz="1600">
                <a:solidFill>
                  <a:schemeClr val="accent1"/>
                </a:solidFill>
              </a:rPr>
              <a:t>anywhere</a:t>
            </a:r>
            <a:endParaRPr sz="1600">
              <a:solidFill>
                <a:schemeClr val="accent1"/>
              </a:solidFill>
            </a:endParaRPr>
          </a:p>
          <a:p>
            <a:pPr indent="-3175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</a:pPr>
            <a:r>
              <a:rPr lang="en">
                <a:solidFill>
                  <a:schemeClr val="accent1"/>
                </a:solidFill>
              </a:rPr>
              <a:t>Average case = </a:t>
            </a:r>
            <a:r>
              <a:rPr lang="en">
                <a:solidFill>
                  <a:schemeClr val="dk1"/>
                </a:solidFill>
              </a:rPr>
              <a:t>all possible cases / total cases</a:t>
            </a:r>
            <a:endParaRPr>
              <a:solidFill>
                <a:schemeClr val="dk1"/>
              </a:solidFill>
            </a:endParaRPr>
          </a:p>
          <a:p>
            <a:pPr indent="-3175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</a:pPr>
            <a:r>
              <a:rPr lang="en">
                <a:solidFill>
                  <a:schemeClr val="accent1"/>
                </a:solidFill>
              </a:rPr>
              <a:t>(n+1)/2</a:t>
            </a:r>
            <a:endParaRPr/>
          </a:p>
        </p:txBody>
      </p:sp>
      <p:sp>
        <p:nvSpPr>
          <p:cNvPr id="223" name="Google Shape;223;p30"/>
          <p:cNvSpPr txBox="1"/>
          <p:nvPr/>
        </p:nvSpPr>
        <p:spPr>
          <a:xfrm>
            <a:off x="5780325" y="1694950"/>
            <a:ext cx="3208500" cy="17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LINEAR-SEARCH(A, x)</a:t>
            </a:r>
            <a:endParaRPr b="1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1. for i = 1 to n</a:t>
            </a:r>
            <a:endParaRPr b="1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2.     if A[i] == x</a:t>
            </a:r>
            <a:endParaRPr b="1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3.         return i</a:t>
            </a:r>
            <a:endParaRPr b="1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4. return NIL</a:t>
            </a:r>
            <a:endParaRPr b="1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9" name="Google Shape;229;p31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0" name="Google Shape;230;p31"/>
          <p:cNvSpPr txBox="1"/>
          <p:nvPr/>
        </p:nvSpPr>
        <p:spPr>
          <a:xfrm>
            <a:off x="51350" y="132075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Linear Search Characteristics: 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231" name="Google Shape;231;p31"/>
          <p:cNvSpPr txBox="1"/>
          <p:nvPr/>
        </p:nvSpPr>
        <p:spPr>
          <a:xfrm>
            <a:off x="404400" y="1015563"/>
            <a:ext cx="8335200" cy="11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1"/>
                </a:solidFill>
              </a:rPr>
              <a:t>Key Characteristics:</a:t>
            </a:r>
            <a:endParaRPr sz="1600">
              <a:solidFill>
                <a:schemeClr val="accent1"/>
              </a:solidFill>
            </a:endParaRPr>
          </a:p>
          <a:p>
            <a:pPr indent="-317500" lvl="0" marL="9144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Works on both </a:t>
            </a:r>
            <a:r>
              <a:rPr lang="en">
                <a:solidFill>
                  <a:schemeClr val="accent1"/>
                </a:solidFill>
              </a:rPr>
              <a:t>sorted </a:t>
            </a:r>
            <a:r>
              <a:rPr lang="en">
                <a:solidFill>
                  <a:schemeClr val="dk1"/>
                </a:solidFill>
              </a:rPr>
              <a:t>and </a:t>
            </a:r>
            <a:r>
              <a:rPr lang="en">
                <a:solidFill>
                  <a:schemeClr val="accent1"/>
                </a:solidFill>
              </a:rPr>
              <a:t>unsorted</a:t>
            </a:r>
            <a:r>
              <a:rPr lang="en">
                <a:solidFill>
                  <a:schemeClr val="dk1"/>
                </a:solidFill>
              </a:rPr>
              <a:t> arrays.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Time Complexity varies based on the </a:t>
            </a:r>
            <a:r>
              <a:rPr lang="en">
                <a:solidFill>
                  <a:schemeClr val="accent1"/>
                </a:solidFill>
              </a:rPr>
              <a:t>position of the target element.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232" name="Google Shape;232;p31"/>
          <p:cNvSpPr txBox="1"/>
          <p:nvPr/>
        </p:nvSpPr>
        <p:spPr>
          <a:xfrm>
            <a:off x="404400" y="2394500"/>
            <a:ext cx="6600000" cy="13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1"/>
                </a:solidFill>
              </a:rPr>
              <a:t>Advantages of Linear Search</a:t>
            </a:r>
            <a:endParaRPr sz="1600">
              <a:solidFill>
                <a:schemeClr val="accent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Simple and easy to implement.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Works on both sorted and unsorted arrays.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Requires no preprocessing of the array.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233" name="Google Shape;233;p31"/>
          <p:cNvSpPr txBox="1"/>
          <p:nvPr/>
        </p:nvSpPr>
        <p:spPr>
          <a:xfrm>
            <a:off x="404400" y="3910825"/>
            <a:ext cx="6475200" cy="10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1"/>
                </a:solidFill>
              </a:rPr>
              <a:t>Disadvantages:</a:t>
            </a:r>
            <a:endParaRPr sz="1600">
              <a:solidFill>
                <a:schemeClr val="accent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Inefficient for large datasets.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Performance </a:t>
            </a:r>
            <a:r>
              <a:rPr lang="en">
                <a:solidFill>
                  <a:schemeClr val="accent1"/>
                </a:solidFill>
              </a:rPr>
              <a:t>degrades linearly</a:t>
            </a:r>
            <a:r>
              <a:rPr lang="en">
                <a:solidFill>
                  <a:schemeClr val="dk1"/>
                </a:solidFill>
              </a:rPr>
              <a:t> with the size of the array.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609000" y="1926775"/>
            <a:ext cx="7660200" cy="49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Analyzing Algorithms</a:t>
            </a:r>
            <a:endParaRPr sz="2200"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9" name="Google Shape;239;p32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0" name="Google Shape;240;p32"/>
          <p:cNvSpPr txBox="1"/>
          <p:nvPr/>
        </p:nvSpPr>
        <p:spPr>
          <a:xfrm>
            <a:off x="51350" y="132075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Contd…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241" name="Google Shape;241;p32"/>
          <p:cNvSpPr txBox="1"/>
          <p:nvPr/>
        </p:nvSpPr>
        <p:spPr>
          <a:xfrm>
            <a:off x="6041625" y="2364425"/>
            <a:ext cx="2571600" cy="17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LINEAR-SEARCH(A, x)</a:t>
            </a:r>
            <a:endParaRPr b="1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1. for i = 1 to n</a:t>
            </a:r>
            <a:endParaRPr b="1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2.     if A[i] == x</a:t>
            </a:r>
            <a:endParaRPr b="1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3.         return i</a:t>
            </a:r>
            <a:endParaRPr b="1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4. return NIL</a:t>
            </a:r>
            <a:endParaRPr b="1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42" name="Google Shape;242;p32"/>
          <p:cNvSpPr txBox="1"/>
          <p:nvPr/>
        </p:nvSpPr>
        <p:spPr>
          <a:xfrm>
            <a:off x="89750" y="987200"/>
            <a:ext cx="64662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1. Initialization: </a:t>
            </a:r>
            <a:r>
              <a:rPr lang="en" sz="1100">
                <a:solidFill>
                  <a:schemeClr val="dk1"/>
                </a:solidFill>
              </a:rPr>
              <a:t>Before the first iteration (i = 1), the subarray is empty. So invariant holds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sp>
        <p:nvSpPr>
          <p:cNvPr id="243" name="Google Shape;243;p32"/>
          <p:cNvSpPr txBox="1"/>
          <p:nvPr/>
        </p:nvSpPr>
        <p:spPr>
          <a:xfrm>
            <a:off x="89750" y="1569600"/>
            <a:ext cx="6321600" cy="17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2. Maintenance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Assume invariant is true at iteration i;  so x ∉ A[1..i−1]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Now we check: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 sz="1100">
                <a:solidFill>
                  <a:schemeClr val="dk1"/>
                </a:solidFill>
              </a:rPr>
              <a:t>If A[i] = x: return i (correct)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 sz="1100">
                <a:solidFill>
                  <a:schemeClr val="dk1"/>
                </a:solidFill>
              </a:rPr>
              <a:t>Else: move to i+1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Invariant is maintained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44" name="Google Shape;244;p32"/>
          <p:cNvSpPr txBox="1"/>
          <p:nvPr/>
        </p:nvSpPr>
        <p:spPr>
          <a:xfrm>
            <a:off x="122400" y="3441600"/>
            <a:ext cx="3000000" cy="16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3. Termination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When loop ends: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All A[1..n] have been checked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Invariant ensures x is not in the array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Return NIL is correct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0" name="Google Shape;250;p33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1" name="Google Shape;251;p33"/>
          <p:cNvSpPr txBox="1"/>
          <p:nvPr/>
        </p:nvSpPr>
        <p:spPr>
          <a:xfrm>
            <a:off x="51350" y="132075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Question 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252" name="Google Shape;252;p33"/>
          <p:cNvSpPr txBox="1"/>
          <p:nvPr/>
        </p:nvSpPr>
        <p:spPr>
          <a:xfrm>
            <a:off x="91725" y="1631488"/>
            <a:ext cx="83352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Modify linear search to count occurrences of a target element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Use linear search to find the largest/smallest element in an array.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253" name="Google Shape;253;p33"/>
          <p:cNvSpPr txBox="1"/>
          <p:nvPr/>
        </p:nvSpPr>
        <p:spPr>
          <a:xfrm>
            <a:off x="91725" y="3016300"/>
            <a:ext cx="8716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What is the </a:t>
            </a:r>
            <a:r>
              <a:rPr lang="en" sz="1600">
                <a:solidFill>
                  <a:schemeClr val="accent1"/>
                </a:solidFill>
              </a:rPr>
              <a:t>best case, </a:t>
            </a:r>
            <a:r>
              <a:rPr lang="en" sz="1600">
                <a:solidFill>
                  <a:schemeClr val="accent1"/>
                </a:solidFill>
              </a:rPr>
              <a:t>worst case, </a:t>
            </a:r>
            <a:r>
              <a:rPr lang="en" sz="1600">
                <a:solidFill>
                  <a:schemeClr val="dk1"/>
                </a:solidFill>
              </a:rPr>
              <a:t>and</a:t>
            </a:r>
            <a:r>
              <a:rPr lang="en" sz="1600">
                <a:solidFill>
                  <a:schemeClr val="accent1"/>
                </a:solidFill>
              </a:rPr>
              <a:t> average case</a:t>
            </a:r>
            <a:r>
              <a:rPr lang="en" sz="1600">
                <a:solidFill>
                  <a:schemeClr val="dk1"/>
                </a:solidFill>
              </a:rPr>
              <a:t> execution time for the above problems?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4"/>
          <p:cNvSpPr txBox="1"/>
          <p:nvPr>
            <p:ph type="ctrTitle"/>
          </p:nvPr>
        </p:nvSpPr>
        <p:spPr>
          <a:xfrm>
            <a:off x="2810200" y="2296600"/>
            <a:ext cx="3963000" cy="385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800">
                <a:solidFill>
                  <a:schemeClr val="accent1"/>
                </a:solidFill>
              </a:rPr>
              <a:t>Search smart, not hard !</a:t>
            </a:r>
            <a:endParaRPr sz="1800">
              <a:solidFill>
                <a:schemeClr val="accent1"/>
              </a:solidFill>
            </a:endParaRPr>
          </a:p>
        </p:txBody>
      </p:sp>
      <p:pic>
        <p:nvPicPr>
          <p:cNvPr id="259" name="Google Shape;25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5" name="Google Shape;265;p3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6" name="Google Shape;266;p35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</a:t>
            </a:r>
            <a:r>
              <a:rPr lang="en" sz="2500">
                <a:solidFill>
                  <a:schemeClr val="dk1"/>
                </a:solidFill>
              </a:rPr>
              <a:t> Search</a:t>
            </a:r>
            <a:endParaRPr sz="2500"/>
          </a:p>
        </p:txBody>
      </p:sp>
      <p:sp>
        <p:nvSpPr>
          <p:cNvPr id="267" name="Google Shape;267;p35"/>
          <p:cNvSpPr/>
          <p:nvPr/>
        </p:nvSpPr>
        <p:spPr>
          <a:xfrm>
            <a:off x="1068975" y="2222675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268" name="Google Shape;268;p35"/>
          <p:cNvSpPr/>
          <p:nvPr/>
        </p:nvSpPr>
        <p:spPr>
          <a:xfrm>
            <a:off x="1487175" y="2222675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269" name="Google Shape;269;p35"/>
          <p:cNvSpPr/>
          <p:nvPr/>
        </p:nvSpPr>
        <p:spPr>
          <a:xfrm>
            <a:off x="1905375" y="2222675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14</a:t>
            </a:r>
            <a:endParaRPr/>
          </a:p>
        </p:txBody>
      </p:sp>
      <p:sp>
        <p:nvSpPr>
          <p:cNvPr id="270" name="Google Shape;270;p35"/>
          <p:cNvSpPr/>
          <p:nvPr/>
        </p:nvSpPr>
        <p:spPr>
          <a:xfrm>
            <a:off x="2323575" y="2222675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271" name="Google Shape;271;p35"/>
          <p:cNvSpPr/>
          <p:nvPr/>
        </p:nvSpPr>
        <p:spPr>
          <a:xfrm>
            <a:off x="2741775" y="2222675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33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272" name="Google Shape;272;p35"/>
          <p:cNvSpPr/>
          <p:nvPr/>
        </p:nvSpPr>
        <p:spPr>
          <a:xfrm>
            <a:off x="3159975" y="2222675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43</a:t>
            </a:r>
            <a:endParaRPr/>
          </a:p>
        </p:txBody>
      </p:sp>
      <p:sp>
        <p:nvSpPr>
          <p:cNvPr id="273" name="Google Shape;273;p35"/>
          <p:cNvSpPr/>
          <p:nvPr/>
        </p:nvSpPr>
        <p:spPr>
          <a:xfrm>
            <a:off x="3578175" y="2222675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51</a:t>
            </a:r>
            <a:endParaRPr/>
          </a:p>
        </p:txBody>
      </p:sp>
      <p:sp>
        <p:nvSpPr>
          <p:cNvPr id="274" name="Google Shape;274;p35"/>
          <p:cNvSpPr/>
          <p:nvPr/>
        </p:nvSpPr>
        <p:spPr>
          <a:xfrm>
            <a:off x="3996375" y="2222675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53</a:t>
            </a:r>
            <a:endParaRPr/>
          </a:p>
        </p:txBody>
      </p:sp>
      <p:sp>
        <p:nvSpPr>
          <p:cNvPr id="275" name="Google Shape;275;p35"/>
          <p:cNvSpPr/>
          <p:nvPr/>
        </p:nvSpPr>
        <p:spPr>
          <a:xfrm>
            <a:off x="4414575" y="2222675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64</a:t>
            </a:r>
            <a:endParaRPr/>
          </a:p>
        </p:txBody>
      </p:sp>
      <p:sp>
        <p:nvSpPr>
          <p:cNvPr id="276" name="Google Shape;276;p35"/>
          <p:cNvSpPr/>
          <p:nvPr/>
        </p:nvSpPr>
        <p:spPr>
          <a:xfrm>
            <a:off x="4832775" y="2222675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72</a:t>
            </a:r>
            <a:endParaRPr/>
          </a:p>
        </p:txBody>
      </p:sp>
      <p:sp>
        <p:nvSpPr>
          <p:cNvPr id="277" name="Google Shape;277;p35"/>
          <p:cNvSpPr/>
          <p:nvPr/>
        </p:nvSpPr>
        <p:spPr>
          <a:xfrm>
            <a:off x="5250975" y="2222675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84</a:t>
            </a:r>
            <a:endParaRPr/>
          </a:p>
        </p:txBody>
      </p:sp>
      <p:sp>
        <p:nvSpPr>
          <p:cNvPr id="278" name="Google Shape;278;p35"/>
          <p:cNvSpPr/>
          <p:nvPr/>
        </p:nvSpPr>
        <p:spPr>
          <a:xfrm>
            <a:off x="5669175" y="2222675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93</a:t>
            </a:r>
            <a:endParaRPr/>
          </a:p>
        </p:txBody>
      </p:sp>
      <p:sp>
        <p:nvSpPr>
          <p:cNvPr id="279" name="Google Shape;279;p35"/>
          <p:cNvSpPr/>
          <p:nvPr/>
        </p:nvSpPr>
        <p:spPr>
          <a:xfrm>
            <a:off x="6087375" y="2222675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95</a:t>
            </a:r>
            <a:endParaRPr/>
          </a:p>
        </p:txBody>
      </p:sp>
      <p:sp>
        <p:nvSpPr>
          <p:cNvPr id="280" name="Google Shape;280;p35"/>
          <p:cNvSpPr/>
          <p:nvPr/>
        </p:nvSpPr>
        <p:spPr>
          <a:xfrm>
            <a:off x="6505575" y="2222675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96</a:t>
            </a:r>
            <a:endParaRPr/>
          </a:p>
        </p:txBody>
      </p:sp>
      <p:sp>
        <p:nvSpPr>
          <p:cNvPr id="281" name="Google Shape;281;p35"/>
          <p:cNvSpPr/>
          <p:nvPr/>
        </p:nvSpPr>
        <p:spPr>
          <a:xfrm>
            <a:off x="6923775" y="2222675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97</a:t>
            </a:r>
            <a:endParaRPr/>
          </a:p>
        </p:txBody>
      </p:sp>
      <p:sp>
        <p:nvSpPr>
          <p:cNvPr id="282" name="Google Shape;282;p35"/>
          <p:cNvSpPr txBox="1"/>
          <p:nvPr/>
        </p:nvSpPr>
        <p:spPr>
          <a:xfrm>
            <a:off x="1136175" y="2550174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0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83" name="Google Shape;283;p35"/>
          <p:cNvSpPr txBox="1"/>
          <p:nvPr/>
        </p:nvSpPr>
        <p:spPr>
          <a:xfrm>
            <a:off x="1554375" y="2541175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84" name="Google Shape;284;p35"/>
          <p:cNvSpPr txBox="1"/>
          <p:nvPr/>
        </p:nvSpPr>
        <p:spPr>
          <a:xfrm>
            <a:off x="1972575" y="2550175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2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85" name="Google Shape;285;p35"/>
          <p:cNvSpPr txBox="1"/>
          <p:nvPr/>
        </p:nvSpPr>
        <p:spPr>
          <a:xfrm>
            <a:off x="2390775" y="2541175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3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86" name="Google Shape;286;p35"/>
          <p:cNvSpPr txBox="1"/>
          <p:nvPr/>
        </p:nvSpPr>
        <p:spPr>
          <a:xfrm>
            <a:off x="2775375" y="2541175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87" name="Google Shape;287;p35"/>
          <p:cNvSpPr txBox="1"/>
          <p:nvPr/>
        </p:nvSpPr>
        <p:spPr>
          <a:xfrm>
            <a:off x="3227175" y="2541175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5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88" name="Google Shape;288;p35"/>
          <p:cNvSpPr txBox="1"/>
          <p:nvPr/>
        </p:nvSpPr>
        <p:spPr>
          <a:xfrm>
            <a:off x="3611775" y="2550175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6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89" name="Google Shape;289;p35"/>
          <p:cNvSpPr txBox="1"/>
          <p:nvPr/>
        </p:nvSpPr>
        <p:spPr>
          <a:xfrm>
            <a:off x="4063575" y="2550175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7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90" name="Google Shape;290;p35"/>
          <p:cNvSpPr txBox="1"/>
          <p:nvPr/>
        </p:nvSpPr>
        <p:spPr>
          <a:xfrm>
            <a:off x="4481775" y="2541175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8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91" name="Google Shape;291;p35"/>
          <p:cNvSpPr txBox="1"/>
          <p:nvPr/>
        </p:nvSpPr>
        <p:spPr>
          <a:xfrm>
            <a:off x="4967175" y="2541175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9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92" name="Google Shape;292;p35"/>
          <p:cNvSpPr txBox="1"/>
          <p:nvPr/>
        </p:nvSpPr>
        <p:spPr>
          <a:xfrm>
            <a:off x="5287662" y="2541175"/>
            <a:ext cx="4182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10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93" name="Google Shape;293;p35"/>
          <p:cNvSpPr txBox="1"/>
          <p:nvPr/>
        </p:nvSpPr>
        <p:spPr>
          <a:xfrm>
            <a:off x="5715512" y="2541175"/>
            <a:ext cx="4182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11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94" name="Google Shape;294;p35"/>
          <p:cNvSpPr txBox="1"/>
          <p:nvPr/>
        </p:nvSpPr>
        <p:spPr>
          <a:xfrm>
            <a:off x="6125862" y="2541175"/>
            <a:ext cx="4182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12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95" name="Google Shape;295;p35"/>
          <p:cNvSpPr txBox="1"/>
          <p:nvPr/>
        </p:nvSpPr>
        <p:spPr>
          <a:xfrm>
            <a:off x="6506862" y="2541175"/>
            <a:ext cx="4182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13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96" name="Google Shape;296;p35"/>
          <p:cNvSpPr txBox="1"/>
          <p:nvPr/>
        </p:nvSpPr>
        <p:spPr>
          <a:xfrm>
            <a:off x="6964062" y="2541175"/>
            <a:ext cx="4182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97" name="Google Shape;297;p35"/>
          <p:cNvSpPr txBox="1"/>
          <p:nvPr/>
        </p:nvSpPr>
        <p:spPr>
          <a:xfrm>
            <a:off x="510975" y="1264075"/>
            <a:ext cx="1879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key</a:t>
            </a:r>
            <a:r>
              <a:rPr lang="en">
                <a:solidFill>
                  <a:schemeClr val="dk1"/>
                </a:solidFill>
              </a:rPr>
              <a:t> = 33</a:t>
            </a:r>
            <a:endParaRPr/>
          </a:p>
        </p:txBody>
      </p:sp>
      <p:sp>
        <p:nvSpPr>
          <p:cNvPr id="298" name="Google Shape;298;p35"/>
          <p:cNvSpPr txBox="1"/>
          <p:nvPr/>
        </p:nvSpPr>
        <p:spPr>
          <a:xfrm>
            <a:off x="883575" y="3351500"/>
            <a:ext cx="60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low</a:t>
            </a:r>
            <a:endParaRPr/>
          </a:p>
        </p:txBody>
      </p:sp>
      <p:sp>
        <p:nvSpPr>
          <p:cNvPr id="299" name="Google Shape;299;p35"/>
          <p:cNvSpPr txBox="1"/>
          <p:nvPr/>
        </p:nvSpPr>
        <p:spPr>
          <a:xfrm>
            <a:off x="6778650" y="3351500"/>
            <a:ext cx="60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high</a:t>
            </a:r>
            <a:endParaRPr/>
          </a:p>
        </p:txBody>
      </p:sp>
      <p:cxnSp>
        <p:nvCxnSpPr>
          <p:cNvPr id="300" name="Google Shape;300;p35"/>
          <p:cNvCxnSpPr>
            <a:stCxn id="298" idx="0"/>
            <a:endCxn id="282" idx="2"/>
          </p:cNvCxnSpPr>
          <p:nvPr/>
        </p:nvCxnSpPr>
        <p:spPr>
          <a:xfrm flipH="1" rot="10800000">
            <a:off x="1185375" y="2858300"/>
            <a:ext cx="92700" cy="49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01" name="Google Shape;301;p35"/>
          <p:cNvCxnSpPr>
            <a:stCxn id="299" idx="0"/>
            <a:endCxn id="296" idx="2"/>
          </p:cNvCxnSpPr>
          <p:nvPr/>
        </p:nvCxnSpPr>
        <p:spPr>
          <a:xfrm flipH="1" rot="10800000">
            <a:off x="7080450" y="2849300"/>
            <a:ext cx="92700" cy="502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02" name="Google Shape;302;p35"/>
          <p:cNvSpPr txBox="1"/>
          <p:nvPr/>
        </p:nvSpPr>
        <p:spPr>
          <a:xfrm>
            <a:off x="2082150" y="3744175"/>
            <a:ext cx="30000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mid </a:t>
            </a:r>
            <a:r>
              <a:rPr lang="en">
                <a:solidFill>
                  <a:schemeClr val="dk1"/>
                </a:solidFill>
              </a:rPr>
              <a:t>=  (</a:t>
            </a:r>
            <a:r>
              <a:rPr i="1" lang="en">
                <a:solidFill>
                  <a:schemeClr val="dk1"/>
                </a:solidFill>
              </a:rPr>
              <a:t>low</a:t>
            </a:r>
            <a:r>
              <a:rPr lang="en">
                <a:solidFill>
                  <a:schemeClr val="dk1"/>
                </a:solidFill>
              </a:rPr>
              <a:t>+</a:t>
            </a:r>
            <a:r>
              <a:rPr i="1" lang="en">
                <a:solidFill>
                  <a:schemeClr val="dk1"/>
                </a:solidFill>
              </a:rPr>
              <a:t>high</a:t>
            </a:r>
            <a:r>
              <a:rPr lang="en">
                <a:solidFill>
                  <a:schemeClr val="dk1"/>
                </a:solidFill>
              </a:rPr>
              <a:t>)/2</a:t>
            </a:r>
            <a:endParaRPr>
              <a:solidFill>
                <a:schemeClr val="dk1"/>
              </a:solidFill>
            </a:endParaRPr>
          </a:p>
          <a:p>
            <a:pPr indent="457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= (0 + 14)/2</a:t>
            </a:r>
            <a:endParaRPr>
              <a:solidFill>
                <a:schemeClr val="dk1"/>
              </a:solidFill>
            </a:endParaRPr>
          </a:p>
          <a:p>
            <a:pPr indent="457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= 7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8" name="Google Shape;308;p3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9" name="Google Shape;309;p36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Search</a:t>
            </a:r>
            <a:endParaRPr sz="2500"/>
          </a:p>
        </p:txBody>
      </p:sp>
      <p:sp>
        <p:nvSpPr>
          <p:cNvPr id="310" name="Google Shape;310;p36"/>
          <p:cNvSpPr/>
          <p:nvPr/>
        </p:nvSpPr>
        <p:spPr>
          <a:xfrm>
            <a:off x="520042" y="10806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311" name="Google Shape;311;p36"/>
          <p:cNvSpPr/>
          <p:nvPr/>
        </p:nvSpPr>
        <p:spPr>
          <a:xfrm>
            <a:off x="903204" y="10806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312" name="Google Shape;312;p36"/>
          <p:cNvSpPr/>
          <p:nvPr/>
        </p:nvSpPr>
        <p:spPr>
          <a:xfrm>
            <a:off x="1286367" y="10806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14</a:t>
            </a:r>
            <a:endParaRPr/>
          </a:p>
        </p:txBody>
      </p:sp>
      <p:sp>
        <p:nvSpPr>
          <p:cNvPr id="313" name="Google Shape;313;p36"/>
          <p:cNvSpPr/>
          <p:nvPr/>
        </p:nvSpPr>
        <p:spPr>
          <a:xfrm>
            <a:off x="1669529" y="10806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314" name="Google Shape;314;p36"/>
          <p:cNvSpPr/>
          <p:nvPr/>
        </p:nvSpPr>
        <p:spPr>
          <a:xfrm>
            <a:off x="2052692" y="10806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33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15" name="Google Shape;315;p36"/>
          <p:cNvSpPr/>
          <p:nvPr/>
        </p:nvSpPr>
        <p:spPr>
          <a:xfrm>
            <a:off x="2435854" y="10806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43</a:t>
            </a:r>
            <a:endParaRPr/>
          </a:p>
        </p:txBody>
      </p:sp>
      <p:sp>
        <p:nvSpPr>
          <p:cNvPr id="316" name="Google Shape;316;p36"/>
          <p:cNvSpPr/>
          <p:nvPr/>
        </p:nvSpPr>
        <p:spPr>
          <a:xfrm>
            <a:off x="2819017" y="10806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51</a:t>
            </a:r>
            <a:endParaRPr/>
          </a:p>
        </p:txBody>
      </p:sp>
      <p:sp>
        <p:nvSpPr>
          <p:cNvPr id="317" name="Google Shape;317;p36"/>
          <p:cNvSpPr/>
          <p:nvPr/>
        </p:nvSpPr>
        <p:spPr>
          <a:xfrm>
            <a:off x="3202179" y="1080649"/>
            <a:ext cx="383100" cy="3579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53</a:t>
            </a:r>
            <a:endParaRPr/>
          </a:p>
        </p:txBody>
      </p:sp>
      <p:sp>
        <p:nvSpPr>
          <p:cNvPr id="318" name="Google Shape;318;p36"/>
          <p:cNvSpPr/>
          <p:nvPr/>
        </p:nvSpPr>
        <p:spPr>
          <a:xfrm>
            <a:off x="3585342" y="10806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64</a:t>
            </a:r>
            <a:endParaRPr/>
          </a:p>
        </p:txBody>
      </p:sp>
      <p:sp>
        <p:nvSpPr>
          <p:cNvPr id="319" name="Google Shape;319;p36"/>
          <p:cNvSpPr/>
          <p:nvPr/>
        </p:nvSpPr>
        <p:spPr>
          <a:xfrm>
            <a:off x="3968504" y="10806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72</a:t>
            </a:r>
            <a:endParaRPr/>
          </a:p>
        </p:txBody>
      </p:sp>
      <p:sp>
        <p:nvSpPr>
          <p:cNvPr id="320" name="Google Shape;320;p36"/>
          <p:cNvSpPr/>
          <p:nvPr/>
        </p:nvSpPr>
        <p:spPr>
          <a:xfrm>
            <a:off x="4351666" y="10806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84</a:t>
            </a:r>
            <a:endParaRPr/>
          </a:p>
        </p:txBody>
      </p:sp>
      <p:sp>
        <p:nvSpPr>
          <p:cNvPr id="321" name="Google Shape;321;p36"/>
          <p:cNvSpPr/>
          <p:nvPr/>
        </p:nvSpPr>
        <p:spPr>
          <a:xfrm>
            <a:off x="4734829" y="10806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93</a:t>
            </a:r>
            <a:endParaRPr/>
          </a:p>
        </p:txBody>
      </p:sp>
      <p:sp>
        <p:nvSpPr>
          <p:cNvPr id="322" name="Google Shape;322;p36"/>
          <p:cNvSpPr/>
          <p:nvPr/>
        </p:nvSpPr>
        <p:spPr>
          <a:xfrm>
            <a:off x="5117991" y="10806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95</a:t>
            </a:r>
            <a:endParaRPr/>
          </a:p>
        </p:txBody>
      </p:sp>
      <p:sp>
        <p:nvSpPr>
          <p:cNvPr id="323" name="Google Shape;323;p36"/>
          <p:cNvSpPr/>
          <p:nvPr/>
        </p:nvSpPr>
        <p:spPr>
          <a:xfrm>
            <a:off x="5501154" y="10806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96</a:t>
            </a:r>
            <a:endParaRPr/>
          </a:p>
        </p:txBody>
      </p:sp>
      <p:sp>
        <p:nvSpPr>
          <p:cNvPr id="324" name="Google Shape;324;p36"/>
          <p:cNvSpPr/>
          <p:nvPr/>
        </p:nvSpPr>
        <p:spPr>
          <a:xfrm>
            <a:off x="5884316" y="10806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97</a:t>
            </a:r>
            <a:endParaRPr/>
          </a:p>
        </p:txBody>
      </p:sp>
      <p:sp>
        <p:nvSpPr>
          <p:cNvPr id="325" name="Google Shape;325;p36"/>
          <p:cNvSpPr txBox="1"/>
          <p:nvPr/>
        </p:nvSpPr>
        <p:spPr>
          <a:xfrm>
            <a:off x="581612" y="1420444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0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26" name="Google Shape;326;p36"/>
          <p:cNvSpPr txBox="1"/>
          <p:nvPr/>
        </p:nvSpPr>
        <p:spPr>
          <a:xfrm>
            <a:off x="964774" y="1411108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27" name="Google Shape;327;p36"/>
          <p:cNvSpPr txBox="1"/>
          <p:nvPr/>
        </p:nvSpPr>
        <p:spPr>
          <a:xfrm>
            <a:off x="1347937" y="1420446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2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28" name="Google Shape;328;p36"/>
          <p:cNvSpPr txBox="1"/>
          <p:nvPr/>
        </p:nvSpPr>
        <p:spPr>
          <a:xfrm>
            <a:off x="1731099" y="1411108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3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29" name="Google Shape;329;p36"/>
          <p:cNvSpPr txBox="1"/>
          <p:nvPr/>
        </p:nvSpPr>
        <p:spPr>
          <a:xfrm>
            <a:off x="2083477" y="1411108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30" name="Google Shape;330;p36"/>
          <p:cNvSpPr txBox="1"/>
          <p:nvPr/>
        </p:nvSpPr>
        <p:spPr>
          <a:xfrm>
            <a:off x="2497424" y="1411108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5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31" name="Google Shape;331;p36"/>
          <p:cNvSpPr txBox="1"/>
          <p:nvPr/>
        </p:nvSpPr>
        <p:spPr>
          <a:xfrm>
            <a:off x="2849802" y="1420446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6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32" name="Google Shape;332;p36"/>
          <p:cNvSpPr txBox="1"/>
          <p:nvPr/>
        </p:nvSpPr>
        <p:spPr>
          <a:xfrm>
            <a:off x="3263749" y="1420446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7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33" name="Google Shape;333;p36"/>
          <p:cNvSpPr txBox="1"/>
          <p:nvPr/>
        </p:nvSpPr>
        <p:spPr>
          <a:xfrm>
            <a:off x="3646911" y="1411108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8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34" name="Google Shape;334;p36"/>
          <p:cNvSpPr txBox="1"/>
          <p:nvPr/>
        </p:nvSpPr>
        <p:spPr>
          <a:xfrm>
            <a:off x="4091644" y="1411108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9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35" name="Google Shape;335;p36"/>
          <p:cNvSpPr txBox="1"/>
          <p:nvPr/>
        </p:nvSpPr>
        <p:spPr>
          <a:xfrm>
            <a:off x="4385280" y="1411108"/>
            <a:ext cx="383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10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36" name="Google Shape;336;p36"/>
          <p:cNvSpPr txBox="1"/>
          <p:nvPr/>
        </p:nvSpPr>
        <p:spPr>
          <a:xfrm>
            <a:off x="4777284" y="1411108"/>
            <a:ext cx="383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11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37" name="Google Shape;337;p36"/>
          <p:cNvSpPr txBox="1"/>
          <p:nvPr/>
        </p:nvSpPr>
        <p:spPr>
          <a:xfrm>
            <a:off x="5153254" y="1411108"/>
            <a:ext cx="383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12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38" name="Google Shape;338;p36"/>
          <p:cNvSpPr txBox="1"/>
          <p:nvPr/>
        </p:nvSpPr>
        <p:spPr>
          <a:xfrm>
            <a:off x="5502333" y="1411108"/>
            <a:ext cx="383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13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39" name="Google Shape;339;p36"/>
          <p:cNvSpPr txBox="1"/>
          <p:nvPr/>
        </p:nvSpPr>
        <p:spPr>
          <a:xfrm>
            <a:off x="5921228" y="1411108"/>
            <a:ext cx="383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40" name="Google Shape;340;p36"/>
          <p:cNvSpPr txBox="1"/>
          <p:nvPr/>
        </p:nvSpPr>
        <p:spPr>
          <a:xfrm>
            <a:off x="350250" y="1989452"/>
            <a:ext cx="552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low</a:t>
            </a:r>
            <a:endParaRPr/>
          </a:p>
        </p:txBody>
      </p:sp>
      <p:sp>
        <p:nvSpPr>
          <p:cNvPr id="341" name="Google Shape;341;p36"/>
          <p:cNvSpPr txBox="1"/>
          <p:nvPr/>
        </p:nvSpPr>
        <p:spPr>
          <a:xfrm>
            <a:off x="5751425" y="1960419"/>
            <a:ext cx="552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high</a:t>
            </a:r>
            <a:endParaRPr/>
          </a:p>
        </p:txBody>
      </p:sp>
      <p:cxnSp>
        <p:nvCxnSpPr>
          <p:cNvPr id="342" name="Google Shape;342;p36"/>
          <p:cNvCxnSpPr>
            <a:endCxn id="325" idx="2"/>
          </p:cNvCxnSpPr>
          <p:nvPr/>
        </p:nvCxnSpPr>
        <p:spPr>
          <a:xfrm flipH="1" rot="10800000">
            <a:off x="653162" y="1740244"/>
            <a:ext cx="58500" cy="32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3" name="Google Shape;343;p36"/>
          <p:cNvCxnSpPr>
            <a:endCxn id="339" idx="2"/>
          </p:cNvCxnSpPr>
          <p:nvPr/>
        </p:nvCxnSpPr>
        <p:spPr>
          <a:xfrm flipH="1" rot="10800000">
            <a:off x="6053378" y="1730908"/>
            <a:ext cx="59400" cy="360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4" name="Google Shape;344;p36"/>
          <p:cNvCxnSpPr/>
          <p:nvPr/>
        </p:nvCxnSpPr>
        <p:spPr>
          <a:xfrm flipH="1" rot="10800000">
            <a:off x="3316500" y="1740350"/>
            <a:ext cx="53100" cy="32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45" name="Google Shape;345;p36"/>
          <p:cNvSpPr txBox="1"/>
          <p:nvPr/>
        </p:nvSpPr>
        <p:spPr>
          <a:xfrm>
            <a:off x="3031242" y="1997504"/>
            <a:ext cx="552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mid</a:t>
            </a:r>
            <a:endParaRPr/>
          </a:p>
        </p:txBody>
      </p:sp>
      <p:sp>
        <p:nvSpPr>
          <p:cNvPr id="346" name="Google Shape;346;p36"/>
          <p:cNvSpPr txBox="1"/>
          <p:nvPr/>
        </p:nvSpPr>
        <p:spPr>
          <a:xfrm>
            <a:off x="370250" y="2600975"/>
            <a:ext cx="3643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Need to compare  </a:t>
            </a:r>
            <a:r>
              <a:rPr i="1" lang="en" sz="1600">
                <a:solidFill>
                  <a:schemeClr val="accent1"/>
                </a:solidFill>
              </a:rPr>
              <a:t>A[mid]</a:t>
            </a:r>
            <a:r>
              <a:rPr lang="en" sz="1600">
                <a:solidFill>
                  <a:schemeClr val="dk1"/>
                </a:solidFill>
              </a:rPr>
              <a:t> with the</a:t>
            </a:r>
            <a:r>
              <a:rPr i="1" lang="en" sz="1600">
                <a:solidFill>
                  <a:schemeClr val="dk1"/>
                </a:solidFill>
              </a:rPr>
              <a:t> </a:t>
            </a:r>
            <a:r>
              <a:rPr i="1" lang="en" sz="1600">
                <a:solidFill>
                  <a:schemeClr val="accent1"/>
                </a:solidFill>
              </a:rPr>
              <a:t>key</a:t>
            </a:r>
            <a:r>
              <a:rPr lang="en" sz="1600">
                <a:solidFill>
                  <a:schemeClr val="accent1"/>
                </a:solidFill>
              </a:rPr>
              <a:t>;</a:t>
            </a:r>
            <a:r>
              <a:rPr lang="en" sz="1600">
                <a:solidFill>
                  <a:schemeClr val="dk1"/>
                </a:solidFill>
              </a:rPr>
              <a:t> </a:t>
            </a:r>
            <a:endParaRPr sz="1600">
              <a:solidFill>
                <a:srgbClr val="FF0000"/>
              </a:solidFill>
            </a:endParaRPr>
          </a:p>
        </p:txBody>
      </p:sp>
      <p:sp>
        <p:nvSpPr>
          <p:cNvPr id="347" name="Google Shape;347;p36"/>
          <p:cNvSpPr/>
          <p:nvPr/>
        </p:nvSpPr>
        <p:spPr>
          <a:xfrm>
            <a:off x="448238" y="3604250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348" name="Google Shape;348;p36"/>
          <p:cNvSpPr/>
          <p:nvPr/>
        </p:nvSpPr>
        <p:spPr>
          <a:xfrm>
            <a:off x="866438" y="3604250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349" name="Google Shape;349;p36"/>
          <p:cNvSpPr/>
          <p:nvPr/>
        </p:nvSpPr>
        <p:spPr>
          <a:xfrm>
            <a:off x="1284638" y="3604250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14</a:t>
            </a:r>
            <a:endParaRPr/>
          </a:p>
        </p:txBody>
      </p:sp>
      <p:sp>
        <p:nvSpPr>
          <p:cNvPr id="350" name="Google Shape;350;p36"/>
          <p:cNvSpPr/>
          <p:nvPr/>
        </p:nvSpPr>
        <p:spPr>
          <a:xfrm>
            <a:off x="1702838" y="3604250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351" name="Google Shape;351;p36"/>
          <p:cNvSpPr/>
          <p:nvPr/>
        </p:nvSpPr>
        <p:spPr>
          <a:xfrm>
            <a:off x="2121038" y="3604250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33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52" name="Google Shape;352;p36"/>
          <p:cNvSpPr/>
          <p:nvPr/>
        </p:nvSpPr>
        <p:spPr>
          <a:xfrm>
            <a:off x="2539238" y="3604250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43</a:t>
            </a:r>
            <a:endParaRPr/>
          </a:p>
        </p:txBody>
      </p:sp>
      <p:sp>
        <p:nvSpPr>
          <p:cNvPr id="353" name="Google Shape;353;p36"/>
          <p:cNvSpPr/>
          <p:nvPr/>
        </p:nvSpPr>
        <p:spPr>
          <a:xfrm>
            <a:off x="2957438" y="3604250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51</a:t>
            </a:r>
            <a:endParaRPr/>
          </a:p>
        </p:txBody>
      </p:sp>
      <p:sp>
        <p:nvSpPr>
          <p:cNvPr id="354" name="Google Shape;354;p36"/>
          <p:cNvSpPr/>
          <p:nvPr/>
        </p:nvSpPr>
        <p:spPr>
          <a:xfrm>
            <a:off x="3375638" y="3604250"/>
            <a:ext cx="418200" cy="3450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53</a:t>
            </a:r>
            <a:endParaRPr/>
          </a:p>
        </p:txBody>
      </p:sp>
      <p:sp>
        <p:nvSpPr>
          <p:cNvPr id="355" name="Google Shape;355;p36"/>
          <p:cNvSpPr/>
          <p:nvPr/>
        </p:nvSpPr>
        <p:spPr>
          <a:xfrm>
            <a:off x="3793838" y="3604250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64</a:t>
            </a:r>
            <a:endParaRPr/>
          </a:p>
        </p:txBody>
      </p:sp>
      <p:sp>
        <p:nvSpPr>
          <p:cNvPr id="356" name="Google Shape;356;p36"/>
          <p:cNvSpPr/>
          <p:nvPr/>
        </p:nvSpPr>
        <p:spPr>
          <a:xfrm>
            <a:off x="4212038" y="3604250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72</a:t>
            </a:r>
            <a:endParaRPr/>
          </a:p>
        </p:txBody>
      </p:sp>
      <p:sp>
        <p:nvSpPr>
          <p:cNvPr id="357" name="Google Shape;357;p36"/>
          <p:cNvSpPr/>
          <p:nvPr/>
        </p:nvSpPr>
        <p:spPr>
          <a:xfrm>
            <a:off x="4630238" y="3604250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84</a:t>
            </a:r>
            <a:endParaRPr/>
          </a:p>
        </p:txBody>
      </p:sp>
      <p:sp>
        <p:nvSpPr>
          <p:cNvPr id="358" name="Google Shape;358;p36"/>
          <p:cNvSpPr/>
          <p:nvPr/>
        </p:nvSpPr>
        <p:spPr>
          <a:xfrm>
            <a:off x="5048438" y="3604250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93</a:t>
            </a:r>
            <a:endParaRPr/>
          </a:p>
        </p:txBody>
      </p:sp>
      <p:sp>
        <p:nvSpPr>
          <p:cNvPr id="359" name="Google Shape;359;p36"/>
          <p:cNvSpPr/>
          <p:nvPr/>
        </p:nvSpPr>
        <p:spPr>
          <a:xfrm>
            <a:off x="5466638" y="3604250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95</a:t>
            </a:r>
            <a:endParaRPr/>
          </a:p>
        </p:txBody>
      </p:sp>
      <p:sp>
        <p:nvSpPr>
          <p:cNvPr id="360" name="Google Shape;360;p36"/>
          <p:cNvSpPr/>
          <p:nvPr/>
        </p:nvSpPr>
        <p:spPr>
          <a:xfrm>
            <a:off x="5884838" y="3604250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96</a:t>
            </a:r>
            <a:endParaRPr/>
          </a:p>
        </p:txBody>
      </p:sp>
      <p:sp>
        <p:nvSpPr>
          <p:cNvPr id="361" name="Google Shape;361;p36"/>
          <p:cNvSpPr/>
          <p:nvPr/>
        </p:nvSpPr>
        <p:spPr>
          <a:xfrm>
            <a:off x="6303038" y="3604250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97</a:t>
            </a:r>
            <a:endParaRPr/>
          </a:p>
        </p:txBody>
      </p:sp>
      <p:sp>
        <p:nvSpPr>
          <p:cNvPr id="362" name="Google Shape;362;p36"/>
          <p:cNvSpPr txBox="1"/>
          <p:nvPr/>
        </p:nvSpPr>
        <p:spPr>
          <a:xfrm>
            <a:off x="515438" y="3931749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0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63" name="Google Shape;363;p36"/>
          <p:cNvSpPr txBox="1"/>
          <p:nvPr/>
        </p:nvSpPr>
        <p:spPr>
          <a:xfrm>
            <a:off x="933638" y="3922750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64" name="Google Shape;364;p36"/>
          <p:cNvSpPr txBox="1"/>
          <p:nvPr/>
        </p:nvSpPr>
        <p:spPr>
          <a:xfrm>
            <a:off x="1351838" y="3931750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2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65" name="Google Shape;365;p36"/>
          <p:cNvSpPr txBox="1"/>
          <p:nvPr/>
        </p:nvSpPr>
        <p:spPr>
          <a:xfrm>
            <a:off x="1770038" y="3922750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3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66" name="Google Shape;366;p36"/>
          <p:cNvSpPr txBox="1"/>
          <p:nvPr/>
        </p:nvSpPr>
        <p:spPr>
          <a:xfrm>
            <a:off x="2154638" y="3922750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67" name="Google Shape;367;p36"/>
          <p:cNvSpPr txBox="1"/>
          <p:nvPr/>
        </p:nvSpPr>
        <p:spPr>
          <a:xfrm>
            <a:off x="2606438" y="3922750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5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68" name="Google Shape;368;p36"/>
          <p:cNvSpPr txBox="1"/>
          <p:nvPr/>
        </p:nvSpPr>
        <p:spPr>
          <a:xfrm>
            <a:off x="2991038" y="3931750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6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69" name="Google Shape;369;p36"/>
          <p:cNvSpPr txBox="1"/>
          <p:nvPr/>
        </p:nvSpPr>
        <p:spPr>
          <a:xfrm>
            <a:off x="3442838" y="3931750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7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70" name="Google Shape;370;p36"/>
          <p:cNvSpPr txBox="1"/>
          <p:nvPr/>
        </p:nvSpPr>
        <p:spPr>
          <a:xfrm>
            <a:off x="3861038" y="3922750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8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71" name="Google Shape;371;p36"/>
          <p:cNvSpPr txBox="1"/>
          <p:nvPr/>
        </p:nvSpPr>
        <p:spPr>
          <a:xfrm>
            <a:off x="4346438" y="3922750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9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72" name="Google Shape;372;p36"/>
          <p:cNvSpPr txBox="1"/>
          <p:nvPr/>
        </p:nvSpPr>
        <p:spPr>
          <a:xfrm>
            <a:off x="4666924" y="3922750"/>
            <a:ext cx="4182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10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73" name="Google Shape;373;p36"/>
          <p:cNvSpPr txBox="1"/>
          <p:nvPr/>
        </p:nvSpPr>
        <p:spPr>
          <a:xfrm>
            <a:off x="5094775" y="3922750"/>
            <a:ext cx="4182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11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74" name="Google Shape;374;p36"/>
          <p:cNvSpPr txBox="1"/>
          <p:nvPr/>
        </p:nvSpPr>
        <p:spPr>
          <a:xfrm>
            <a:off x="5505124" y="3922750"/>
            <a:ext cx="4182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12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75" name="Google Shape;375;p36"/>
          <p:cNvSpPr txBox="1"/>
          <p:nvPr/>
        </p:nvSpPr>
        <p:spPr>
          <a:xfrm>
            <a:off x="5886124" y="3922750"/>
            <a:ext cx="4182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13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76" name="Google Shape;376;p36"/>
          <p:cNvSpPr txBox="1"/>
          <p:nvPr/>
        </p:nvSpPr>
        <p:spPr>
          <a:xfrm>
            <a:off x="6343324" y="3922750"/>
            <a:ext cx="4182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77" name="Google Shape;377;p36"/>
          <p:cNvSpPr txBox="1"/>
          <p:nvPr/>
        </p:nvSpPr>
        <p:spPr>
          <a:xfrm>
            <a:off x="262838" y="4395550"/>
            <a:ext cx="60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low</a:t>
            </a:r>
            <a:endParaRPr/>
          </a:p>
        </p:txBody>
      </p:sp>
      <p:sp>
        <p:nvSpPr>
          <p:cNvPr id="378" name="Google Shape;378;p36"/>
          <p:cNvSpPr txBox="1"/>
          <p:nvPr/>
        </p:nvSpPr>
        <p:spPr>
          <a:xfrm>
            <a:off x="2757513" y="4356025"/>
            <a:ext cx="60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high</a:t>
            </a:r>
            <a:endParaRPr/>
          </a:p>
        </p:txBody>
      </p:sp>
      <p:cxnSp>
        <p:nvCxnSpPr>
          <p:cNvPr id="379" name="Google Shape;379;p36"/>
          <p:cNvCxnSpPr>
            <a:endCxn id="362" idx="2"/>
          </p:cNvCxnSpPr>
          <p:nvPr/>
        </p:nvCxnSpPr>
        <p:spPr>
          <a:xfrm flipH="1" rot="10800000">
            <a:off x="601538" y="4239849"/>
            <a:ext cx="55800" cy="294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80" name="Google Shape;380;p36"/>
          <p:cNvCxnSpPr/>
          <p:nvPr/>
        </p:nvCxnSpPr>
        <p:spPr>
          <a:xfrm flipH="1" rot="10800000">
            <a:off x="3089025" y="4235400"/>
            <a:ext cx="48300" cy="299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81" name="Google Shape;381;p36"/>
          <p:cNvSpPr/>
          <p:nvPr/>
        </p:nvSpPr>
        <p:spPr>
          <a:xfrm>
            <a:off x="3375650" y="3564150"/>
            <a:ext cx="3345600" cy="632700"/>
          </a:xfrm>
          <a:prstGeom prst="rect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36"/>
          <p:cNvSpPr txBox="1"/>
          <p:nvPr/>
        </p:nvSpPr>
        <p:spPr>
          <a:xfrm>
            <a:off x="6941150" y="3603450"/>
            <a:ext cx="1843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A[mid] &gt; key: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high = mid -1  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383" name="Google Shape;383;p36"/>
          <p:cNvSpPr txBox="1"/>
          <p:nvPr/>
        </p:nvSpPr>
        <p:spPr>
          <a:xfrm>
            <a:off x="4144850" y="2611963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accent1"/>
                </a:solidFill>
              </a:rPr>
              <a:t>A[mid] </a:t>
            </a:r>
            <a:r>
              <a:rPr lang="en" sz="1600">
                <a:solidFill>
                  <a:schemeClr val="dk1"/>
                </a:solidFill>
              </a:rPr>
              <a:t>&gt; </a:t>
            </a:r>
            <a:r>
              <a:rPr lang="en" sz="1600">
                <a:solidFill>
                  <a:schemeClr val="accent1"/>
                </a:solidFill>
              </a:rPr>
              <a:t>key</a:t>
            </a:r>
            <a:r>
              <a:rPr lang="en" sz="1600">
                <a:solidFill>
                  <a:schemeClr val="dk1"/>
                </a:solidFill>
              </a:rPr>
              <a:t>      </a:t>
            </a:r>
            <a:r>
              <a:rPr lang="en" sz="1600">
                <a:solidFill>
                  <a:srgbClr val="FF0000"/>
                </a:solidFill>
              </a:rPr>
              <a:t>[53&gt; 33]</a:t>
            </a:r>
            <a:endParaRPr sz="1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9" name="Google Shape;389;p37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0" name="Google Shape;390;p37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Search</a:t>
            </a:r>
            <a:endParaRPr sz="2500"/>
          </a:p>
        </p:txBody>
      </p:sp>
      <p:sp>
        <p:nvSpPr>
          <p:cNvPr id="391" name="Google Shape;391;p37"/>
          <p:cNvSpPr/>
          <p:nvPr/>
        </p:nvSpPr>
        <p:spPr>
          <a:xfrm>
            <a:off x="448238" y="10309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392" name="Google Shape;392;p37"/>
          <p:cNvSpPr/>
          <p:nvPr/>
        </p:nvSpPr>
        <p:spPr>
          <a:xfrm>
            <a:off x="866438" y="10309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393" name="Google Shape;393;p37"/>
          <p:cNvSpPr/>
          <p:nvPr/>
        </p:nvSpPr>
        <p:spPr>
          <a:xfrm>
            <a:off x="1284638" y="10309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14</a:t>
            </a:r>
            <a:endParaRPr/>
          </a:p>
        </p:txBody>
      </p:sp>
      <p:sp>
        <p:nvSpPr>
          <p:cNvPr id="394" name="Google Shape;394;p37"/>
          <p:cNvSpPr/>
          <p:nvPr/>
        </p:nvSpPr>
        <p:spPr>
          <a:xfrm>
            <a:off x="1702838" y="10309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395" name="Google Shape;395;p37"/>
          <p:cNvSpPr/>
          <p:nvPr/>
        </p:nvSpPr>
        <p:spPr>
          <a:xfrm>
            <a:off x="2121038" y="10309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33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96" name="Google Shape;396;p37"/>
          <p:cNvSpPr/>
          <p:nvPr/>
        </p:nvSpPr>
        <p:spPr>
          <a:xfrm>
            <a:off x="2539238" y="10309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43</a:t>
            </a:r>
            <a:endParaRPr/>
          </a:p>
        </p:txBody>
      </p:sp>
      <p:sp>
        <p:nvSpPr>
          <p:cNvPr id="397" name="Google Shape;397;p37"/>
          <p:cNvSpPr/>
          <p:nvPr/>
        </p:nvSpPr>
        <p:spPr>
          <a:xfrm>
            <a:off x="2957438" y="10309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51</a:t>
            </a:r>
            <a:endParaRPr/>
          </a:p>
        </p:txBody>
      </p:sp>
      <p:sp>
        <p:nvSpPr>
          <p:cNvPr id="398" name="Google Shape;398;p37"/>
          <p:cNvSpPr txBox="1"/>
          <p:nvPr/>
        </p:nvSpPr>
        <p:spPr>
          <a:xfrm>
            <a:off x="515438" y="1358450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0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99" name="Google Shape;399;p37"/>
          <p:cNvSpPr txBox="1"/>
          <p:nvPr/>
        </p:nvSpPr>
        <p:spPr>
          <a:xfrm>
            <a:off x="933638" y="1349451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00" name="Google Shape;400;p37"/>
          <p:cNvSpPr txBox="1"/>
          <p:nvPr/>
        </p:nvSpPr>
        <p:spPr>
          <a:xfrm>
            <a:off x="1351838" y="1358451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2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01" name="Google Shape;401;p37"/>
          <p:cNvSpPr txBox="1"/>
          <p:nvPr/>
        </p:nvSpPr>
        <p:spPr>
          <a:xfrm>
            <a:off x="1770038" y="1349451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3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02" name="Google Shape;402;p37"/>
          <p:cNvSpPr txBox="1"/>
          <p:nvPr/>
        </p:nvSpPr>
        <p:spPr>
          <a:xfrm>
            <a:off x="2154638" y="1349451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03" name="Google Shape;403;p37"/>
          <p:cNvSpPr txBox="1"/>
          <p:nvPr/>
        </p:nvSpPr>
        <p:spPr>
          <a:xfrm>
            <a:off x="2606438" y="1349451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5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04" name="Google Shape;404;p37"/>
          <p:cNvSpPr txBox="1"/>
          <p:nvPr/>
        </p:nvSpPr>
        <p:spPr>
          <a:xfrm>
            <a:off x="2991038" y="1358451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6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05" name="Google Shape;405;p37"/>
          <p:cNvSpPr txBox="1"/>
          <p:nvPr/>
        </p:nvSpPr>
        <p:spPr>
          <a:xfrm>
            <a:off x="262838" y="2159776"/>
            <a:ext cx="60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low</a:t>
            </a:r>
            <a:endParaRPr/>
          </a:p>
        </p:txBody>
      </p:sp>
      <p:sp>
        <p:nvSpPr>
          <p:cNvPr id="406" name="Google Shape;406;p37"/>
          <p:cNvSpPr txBox="1"/>
          <p:nvPr/>
        </p:nvSpPr>
        <p:spPr>
          <a:xfrm>
            <a:off x="2758563" y="2159776"/>
            <a:ext cx="60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high</a:t>
            </a:r>
            <a:endParaRPr/>
          </a:p>
        </p:txBody>
      </p:sp>
      <p:cxnSp>
        <p:nvCxnSpPr>
          <p:cNvPr id="407" name="Google Shape;407;p37"/>
          <p:cNvCxnSpPr>
            <a:stCxn id="405" idx="0"/>
            <a:endCxn id="398" idx="2"/>
          </p:cNvCxnSpPr>
          <p:nvPr/>
        </p:nvCxnSpPr>
        <p:spPr>
          <a:xfrm flipH="1" rot="10800000">
            <a:off x="564638" y="1666576"/>
            <a:ext cx="92700" cy="49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08" name="Google Shape;408;p37"/>
          <p:cNvCxnSpPr/>
          <p:nvPr/>
        </p:nvCxnSpPr>
        <p:spPr>
          <a:xfrm flipH="1" rot="10800000">
            <a:off x="3044763" y="1662076"/>
            <a:ext cx="92700" cy="502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09" name="Google Shape;409;p37"/>
          <p:cNvSpPr txBox="1"/>
          <p:nvPr/>
        </p:nvSpPr>
        <p:spPr>
          <a:xfrm>
            <a:off x="4673900" y="1839825"/>
            <a:ext cx="1843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A[mid] &lt; key: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low = mid + 1  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410" name="Google Shape;410;p37"/>
          <p:cNvSpPr txBox="1"/>
          <p:nvPr/>
        </p:nvSpPr>
        <p:spPr>
          <a:xfrm>
            <a:off x="371000" y="3053200"/>
            <a:ext cx="22455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mid </a:t>
            </a:r>
            <a:r>
              <a:rPr lang="en">
                <a:solidFill>
                  <a:schemeClr val="dk1"/>
                </a:solidFill>
              </a:rPr>
              <a:t>=  (</a:t>
            </a:r>
            <a:r>
              <a:rPr i="1" lang="en">
                <a:solidFill>
                  <a:schemeClr val="dk1"/>
                </a:solidFill>
              </a:rPr>
              <a:t>low</a:t>
            </a:r>
            <a:r>
              <a:rPr lang="en">
                <a:solidFill>
                  <a:schemeClr val="dk1"/>
                </a:solidFill>
              </a:rPr>
              <a:t>+</a:t>
            </a:r>
            <a:r>
              <a:rPr i="1" lang="en">
                <a:solidFill>
                  <a:schemeClr val="dk1"/>
                </a:solidFill>
              </a:rPr>
              <a:t>high</a:t>
            </a:r>
            <a:r>
              <a:rPr lang="en">
                <a:solidFill>
                  <a:schemeClr val="dk1"/>
                </a:solidFill>
              </a:rPr>
              <a:t>)/2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= (0 + 6)/2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= 3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411" name="Google Shape;411;p37"/>
          <p:cNvCxnSpPr/>
          <p:nvPr/>
        </p:nvCxnSpPr>
        <p:spPr>
          <a:xfrm flipH="1" rot="10800000">
            <a:off x="1804700" y="1666576"/>
            <a:ext cx="92700" cy="49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12" name="Google Shape;412;p37"/>
          <p:cNvSpPr txBox="1"/>
          <p:nvPr/>
        </p:nvSpPr>
        <p:spPr>
          <a:xfrm>
            <a:off x="1461038" y="2137051"/>
            <a:ext cx="60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mid</a:t>
            </a:r>
            <a:endParaRPr/>
          </a:p>
        </p:txBody>
      </p:sp>
      <p:sp>
        <p:nvSpPr>
          <p:cNvPr id="413" name="Google Shape;413;p37"/>
          <p:cNvSpPr txBox="1"/>
          <p:nvPr/>
        </p:nvSpPr>
        <p:spPr>
          <a:xfrm>
            <a:off x="4144850" y="1257350"/>
            <a:ext cx="426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Again, need to compare the </a:t>
            </a:r>
            <a:r>
              <a:rPr i="1" lang="en">
                <a:solidFill>
                  <a:schemeClr val="accent1"/>
                </a:solidFill>
              </a:rPr>
              <a:t>mid</a:t>
            </a:r>
            <a:r>
              <a:rPr lang="en">
                <a:solidFill>
                  <a:schemeClr val="dk1"/>
                </a:solidFill>
              </a:rPr>
              <a:t> with the </a:t>
            </a:r>
            <a:r>
              <a:rPr i="1" lang="en">
                <a:solidFill>
                  <a:schemeClr val="accent1"/>
                </a:solidFill>
              </a:rPr>
              <a:t>key</a:t>
            </a:r>
            <a:r>
              <a:rPr lang="en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414" name="Google Shape;414;p37"/>
          <p:cNvSpPr/>
          <p:nvPr/>
        </p:nvSpPr>
        <p:spPr>
          <a:xfrm>
            <a:off x="4859288" y="29883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415" name="Google Shape;415;p37"/>
          <p:cNvSpPr/>
          <p:nvPr/>
        </p:nvSpPr>
        <p:spPr>
          <a:xfrm>
            <a:off x="5277488" y="29883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416" name="Google Shape;416;p37"/>
          <p:cNvSpPr/>
          <p:nvPr/>
        </p:nvSpPr>
        <p:spPr>
          <a:xfrm>
            <a:off x="5695688" y="29883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14</a:t>
            </a:r>
            <a:endParaRPr/>
          </a:p>
        </p:txBody>
      </p:sp>
      <p:sp>
        <p:nvSpPr>
          <p:cNvPr id="417" name="Google Shape;417;p37"/>
          <p:cNvSpPr/>
          <p:nvPr/>
        </p:nvSpPr>
        <p:spPr>
          <a:xfrm>
            <a:off x="6113888" y="29883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418" name="Google Shape;418;p37"/>
          <p:cNvSpPr/>
          <p:nvPr/>
        </p:nvSpPr>
        <p:spPr>
          <a:xfrm>
            <a:off x="6532088" y="29883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33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419" name="Google Shape;419;p37"/>
          <p:cNvSpPr/>
          <p:nvPr/>
        </p:nvSpPr>
        <p:spPr>
          <a:xfrm>
            <a:off x="6950288" y="29883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43</a:t>
            </a:r>
            <a:endParaRPr/>
          </a:p>
        </p:txBody>
      </p:sp>
      <p:sp>
        <p:nvSpPr>
          <p:cNvPr id="420" name="Google Shape;420;p37"/>
          <p:cNvSpPr/>
          <p:nvPr/>
        </p:nvSpPr>
        <p:spPr>
          <a:xfrm>
            <a:off x="7368488" y="29883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51</a:t>
            </a:r>
            <a:endParaRPr/>
          </a:p>
        </p:txBody>
      </p:sp>
      <p:sp>
        <p:nvSpPr>
          <p:cNvPr id="421" name="Google Shape;421;p37"/>
          <p:cNvSpPr txBox="1"/>
          <p:nvPr/>
        </p:nvSpPr>
        <p:spPr>
          <a:xfrm>
            <a:off x="4926488" y="3315850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0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22" name="Google Shape;422;p37"/>
          <p:cNvSpPr txBox="1"/>
          <p:nvPr/>
        </p:nvSpPr>
        <p:spPr>
          <a:xfrm>
            <a:off x="5344688" y="3306851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23" name="Google Shape;423;p37"/>
          <p:cNvSpPr txBox="1"/>
          <p:nvPr/>
        </p:nvSpPr>
        <p:spPr>
          <a:xfrm>
            <a:off x="5762888" y="3315851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2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24" name="Google Shape;424;p37"/>
          <p:cNvSpPr txBox="1"/>
          <p:nvPr/>
        </p:nvSpPr>
        <p:spPr>
          <a:xfrm>
            <a:off x="6181088" y="3306851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3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25" name="Google Shape;425;p37"/>
          <p:cNvSpPr txBox="1"/>
          <p:nvPr/>
        </p:nvSpPr>
        <p:spPr>
          <a:xfrm>
            <a:off x="6565688" y="3306851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26" name="Google Shape;426;p37"/>
          <p:cNvSpPr txBox="1"/>
          <p:nvPr/>
        </p:nvSpPr>
        <p:spPr>
          <a:xfrm>
            <a:off x="7017488" y="3306851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5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27" name="Google Shape;427;p37"/>
          <p:cNvSpPr txBox="1"/>
          <p:nvPr/>
        </p:nvSpPr>
        <p:spPr>
          <a:xfrm>
            <a:off x="7402088" y="3315851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6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28" name="Google Shape;428;p37"/>
          <p:cNvSpPr txBox="1"/>
          <p:nvPr/>
        </p:nvSpPr>
        <p:spPr>
          <a:xfrm>
            <a:off x="6245888" y="4117176"/>
            <a:ext cx="60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low</a:t>
            </a:r>
            <a:endParaRPr/>
          </a:p>
        </p:txBody>
      </p:sp>
      <p:sp>
        <p:nvSpPr>
          <p:cNvPr id="429" name="Google Shape;429;p37"/>
          <p:cNvSpPr txBox="1"/>
          <p:nvPr/>
        </p:nvSpPr>
        <p:spPr>
          <a:xfrm>
            <a:off x="7169613" y="4117176"/>
            <a:ext cx="60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high</a:t>
            </a:r>
            <a:endParaRPr/>
          </a:p>
        </p:txBody>
      </p:sp>
      <p:cxnSp>
        <p:nvCxnSpPr>
          <p:cNvPr id="430" name="Google Shape;430;p37"/>
          <p:cNvCxnSpPr/>
          <p:nvPr/>
        </p:nvCxnSpPr>
        <p:spPr>
          <a:xfrm flipH="1" rot="10800000">
            <a:off x="6565688" y="3579951"/>
            <a:ext cx="92700" cy="49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31" name="Google Shape;431;p37"/>
          <p:cNvCxnSpPr/>
          <p:nvPr/>
        </p:nvCxnSpPr>
        <p:spPr>
          <a:xfrm flipH="1" rot="10800000">
            <a:off x="7455813" y="3619476"/>
            <a:ext cx="92700" cy="502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32" name="Google Shape;432;p37"/>
          <p:cNvSpPr/>
          <p:nvPr/>
        </p:nvSpPr>
        <p:spPr>
          <a:xfrm>
            <a:off x="4808300" y="2934100"/>
            <a:ext cx="1723800" cy="642900"/>
          </a:xfrm>
          <a:prstGeom prst="rect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Google Shape;43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8" name="Google Shape;438;p38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39" name="Google Shape;439;p38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Search</a:t>
            </a:r>
            <a:endParaRPr sz="2500"/>
          </a:p>
        </p:txBody>
      </p:sp>
      <p:sp>
        <p:nvSpPr>
          <p:cNvPr id="440" name="Google Shape;440;p38"/>
          <p:cNvSpPr txBox="1"/>
          <p:nvPr/>
        </p:nvSpPr>
        <p:spPr>
          <a:xfrm>
            <a:off x="4673900" y="1839825"/>
            <a:ext cx="2113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A[mid] &gt; key: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high = mid -1   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441" name="Google Shape;441;p38"/>
          <p:cNvSpPr txBox="1"/>
          <p:nvPr/>
        </p:nvSpPr>
        <p:spPr>
          <a:xfrm>
            <a:off x="371000" y="3794275"/>
            <a:ext cx="22455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mid </a:t>
            </a:r>
            <a:r>
              <a:rPr lang="en">
                <a:solidFill>
                  <a:schemeClr val="dk1"/>
                </a:solidFill>
              </a:rPr>
              <a:t>=  (</a:t>
            </a:r>
            <a:r>
              <a:rPr i="1" lang="en">
                <a:solidFill>
                  <a:schemeClr val="dk1"/>
                </a:solidFill>
              </a:rPr>
              <a:t>low</a:t>
            </a:r>
            <a:r>
              <a:rPr lang="en">
                <a:solidFill>
                  <a:schemeClr val="dk1"/>
                </a:solidFill>
              </a:rPr>
              <a:t>+</a:t>
            </a:r>
            <a:r>
              <a:rPr i="1" lang="en">
                <a:solidFill>
                  <a:schemeClr val="dk1"/>
                </a:solidFill>
              </a:rPr>
              <a:t>high</a:t>
            </a:r>
            <a:r>
              <a:rPr lang="en">
                <a:solidFill>
                  <a:schemeClr val="dk1"/>
                </a:solidFill>
              </a:rPr>
              <a:t>)/2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= (4 + 6)/2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= 5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2" name="Google Shape;442;p38"/>
          <p:cNvSpPr/>
          <p:nvPr/>
        </p:nvSpPr>
        <p:spPr>
          <a:xfrm>
            <a:off x="1017188" y="1149514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33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443" name="Google Shape;443;p38"/>
          <p:cNvSpPr/>
          <p:nvPr/>
        </p:nvSpPr>
        <p:spPr>
          <a:xfrm>
            <a:off x="1435388" y="1149514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43</a:t>
            </a:r>
            <a:endParaRPr/>
          </a:p>
        </p:txBody>
      </p:sp>
      <p:sp>
        <p:nvSpPr>
          <p:cNvPr id="444" name="Google Shape;444;p38"/>
          <p:cNvSpPr/>
          <p:nvPr/>
        </p:nvSpPr>
        <p:spPr>
          <a:xfrm>
            <a:off x="1853588" y="1149514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51</a:t>
            </a:r>
            <a:endParaRPr/>
          </a:p>
        </p:txBody>
      </p:sp>
      <p:sp>
        <p:nvSpPr>
          <p:cNvPr id="445" name="Google Shape;445;p38"/>
          <p:cNvSpPr txBox="1"/>
          <p:nvPr/>
        </p:nvSpPr>
        <p:spPr>
          <a:xfrm>
            <a:off x="1050788" y="1468013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46" name="Google Shape;446;p38"/>
          <p:cNvSpPr txBox="1"/>
          <p:nvPr/>
        </p:nvSpPr>
        <p:spPr>
          <a:xfrm>
            <a:off x="1502588" y="1468013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5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47" name="Google Shape;447;p38"/>
          <p:cNvSpPr txBox="1"/>
          <p:nvPr/>
        </p:nvSpPr>
        <p:spPr>
          <a:xfrm>
            <a:off x="1887188" y="1477013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6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48" name="Google Shape;448;p38"/>
          <p:cNvSpPr txBox="1"/>
          <p:nvPr/>
        </p:nvSpPr>
        <p:spPr>
          <a:xfrm>
            <a:off x="730988" y="2278339"/>
            <a:ext cx="60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low</a:t>
            </a:r>
            <a:endParaRPr/>
          </a:p>
        </p:txBody>
      </p:sp>
      <p:sp>
        <p:nvSpPr>
          <p:cNvPr id="449" name="Google Shape;449;p38"/>
          <p:cNvSpPr txBox="1"/>
          <p:nvPr/>
        </p:nvSpPr>
        <p:spPr>
          <a:xfrm>
            <a:off x="1654713" y="2278339"/>
            <a:ext cx="60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high</a:t>
            </a:r>
            <a:endParaRPr/>
          </a:p>
        </p:txBody>
      </p:sp>
      <p:cxnSp>
        <p:nvCxnSpPr>
          <p:cNvPr id="450" name="Google Shape;450;p38"/>
          <p:cNvCxnSpPr/>
          <p:nvPr/>
        </p:nvCxnSpPr>
        <p:spPr>
          <a:xfrm flipH="1" rot="10800000">
            <a:off x="1050788" y="1741113"/>
            <a:ext cx="92700" cy="49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51" name="Google Shape;451;p38"/>
          <p:cNvCxnSpPr/>
          <p:nvPr/>
        </p:nvCxnSpPr>
        <p:spPr>
          <a:xfrm flipH="1" rot="10800000">
            <a:off x="1940913" y="1780638"/>
            <a:ext cx="92700" cy="502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52" name="Google Shape;452;p38"/>
          <p:cNvCxnSpPr/>
          <p:nvPr/>
        </p:nvCxnSpPr>
        <p:spPr>
          <a:xfrm flipH="1" rot="10800000">
            <a:off x="1389600" y="1785125"/>
            <a:ext cx="226800" cy="1105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53" name="Google Shape;453;p38"/>
          <p:cNvSpPr txBox="1"/>
          <p:nvPr/>
        </p:nvSpPr>
        <p:spPr>
          <a:xfrm>
            <a:off x="838725" y="2899925"/>
            <a:ext cx="1102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mid</a:t>
            </a:r>
            <a:endParaRPr/>
          </a:p>
        </p:txBody>
      </p:sp>
      <p:sp>
        <p:nvSpPr>
          <p:cNvPr id="454" name="Google Shape;454;p38"/>
          <p:cNvSpPr/>
          <p:nvPr/>
        </p:nvSpPr>
        <p:spPr>
          <a:xfrm>
            <a:off x="5436788" y="2597314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33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455" name="Google Shape;455;p38"/>
          <p:cNvSpPr/>
          <p:nvPr/>
        </p:nvSpPr>
        <p:spPr>
          <a:xfrm>
            <a:off x="5854988" y="2597314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43</a:t>
            </a:r>
            <a:endParaRPr/>
          </a:p>
        </p:txBody>
      </p:sp>
      <p:sp>
        <p:nvSpPr>
          <p:cNvPr id="456" name="Google Shape;456;p38"/>
          <p:cNvSpPr/>
          <p:nvPr/>
        </p:nvSpPr>
        <p:spPr>
          <a:xfrm>
            <a:off x="6273188" y="2597314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51</a:t>
            </a:r>
            <a:endParaRPr/>
          </a:p>
        </p:txBody>
      </p:sp>
      <p:sp>
        <p:nvSpPr>
          <p:cNvPr id="457" name="Google Shape;457;p38"/>
          <p:cNvSpPr txBox="1"/>
          <p:nvPr/>
        </p:nvSpPr>
        <p:spPr>
          <a:xfrm>
            <a:off x="5470388" y="2915814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58" name="Google Shape;458;p38"/>
          <p:cNvSpPr txBox="1"/>
          <p:nvPr/>
        </p:nvSpPr>
        <p:spPr>
          <a:xfrm>
            <a:off x="5922188" y="2915814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5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59" name="Google Shape;459;p38"/>
          <p:cNvSpPr txBox="1"/>
          <p:nvPr/>
        </p:nvSpPr>
        <p:spPr>
          <a:xfrm>
            <a:off x="6306788" y="2924814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6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60" name="Google Shape;460;p38"/>
          <p:cNvSpPr txBox="1"/>
          <p:nvPr/>
        </p:nvSpPr>
        <p:spPr>
          <a:xfrm>
            <a:off x="5150588" y="3726139"/>
            <a:ext cx="60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low</a:t>
            </a:r>
            <a:endParaRPr/>
          </a:p>
        </p:txBody>
      </p:sp>
      <p:sp>
        <p:nvSpPr>
          <p:cNvPr id="461" name="Google Shape;461;p38"/>
          <p:cNvSpPr txBox="1"/>
          <p:nvPr/>
        </p:nvSpPr>
        <p:spPr>
          <a:xfrm>
            <a:off x="5762288" y="4499414"/>
            <a:ext cx="60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high</a:t>
            </a:r>
            <a:endParaRPr/>
          </a:p>
        </p:txBody>
      </p:sp>
      <p:cxnSp>
        <p:nvCxnSpPr>
          <p:cNvPr id="462" name="Google Shape;462;p38"/>
          <p:cNvCxnSpPr/>
          <p:nvPr/>
        </p:nvCxnSpPr>
        <p:spPr>
          <a:xfrm flipH="1" rot="10800000">
            <a:off x="5470388" y="3188914"/>
            <a:ext cx="92700" cy="49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63" name="Google Shape;463;p38"/>
          <p:cNvCxnSpPr/>
          <p:nvPr/>
        </p:nvCxnSpPr>
        <p:spPr>
          <a:xfrm rot="10800000">
            <a:off x="5658550" y="3232875"/>
            <a:ext cx="380100" cy="1257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64" name="Google Shape;464;p38"/>
          <p:cNvSpPr/>
          <p:nvPr/>
        </p:nvSpPr>
        <p:spPr>
          <a:xfrm>
            <a:off x="5854999" y="2522925"/>
            <a:ext cx="866100" cy="666000"/>
          </a:xfrm>
          <a:prstGeom prst="rect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38"/>
          <p:cNvSpPr txBox="1"/>
          <p:nvPr/>
        </p:nvSpPr>
        <p:spPr>
          <a:xfrm>
            <a:off x="4144850" y="1257350"/>
            <a:ext cx="426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Again, need to compare the </a:t>
            </a:r>
            <a:r>
              <a:rPr i="1" lang="en">
                <a:solidFill>
                  <a:schemeClr val="accent1"/>
                </a:solidFill>
              </a:rPr>
              <a:t>mid</a:t>
            </a:r>
            <a:r>
              <a:rPr lang="en">
                <a:solidFill>
                  <a:schemeClr val="dk1"/>
                </a:solidFill>
              </a:rPr>
              <a:t> with the </a:t>
            </a:r>
            <a:r>
              <a:rPr i="1" lang="en">
                <a:solidFill>
                  <a:schemeClr val="accent1"/>
                </a:solidFill>
              </a:rPr>
              <a:t>key</a:t>
            </a:r>
            <a:r>
              <a:rPr lang="en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" name="Google Shape;47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1" name="Google Shape;471;p39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2" name="Google Shape;472;p39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Search</a:t>
            </a:r>
            <a:endParaRPr sz="2500"/>
          </a:p>
        </p:txBody>
      </p:sp>
      <p:sp>
        <p:nvSpPr>
          <p:cNvPr id="473" name="Google Shape;473;p39"/>
          <p:cNvSpPr txBox="1"/>
          <p:nvPr/>
        </p:nvSpPr>
        <p:spPr>
          <a:xfrm>
            <a:off x="4673900" y="1839825"/>
            <a:ext cx="2113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A[mid] = key: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return mid    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474" name="Google Shape;474;p39"/>
          <p:cNvSpPr txBox="1"/>
          <p:nvPr/>
        </p:nvSpPr>
        <p:spPr>
          <a:xfrm>
            <a:off x="363675" y="3992375"/>
            <a:ext cx="22455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mid </a:t>
            </a:r>
            <a:r>
              <a:rPr lang="en">
                <a:solidFill>
                  <a:schemeClr val="dk1"/>
                </a:solidFill>
              </a:rPr>
              <a:t>=  (</a:t>
            </a:r>
            <a:r>
              <a:rPr i="1" lang="en">
                <a:solidFill>
                  <a:schemeClr val="dk1"/>
                </a:solidFill>
              </a:rPr>
              <a:t>low</a:t>
            </a:r>
            <a:r>
              <a:rPr lang="en">
                <a:solidFill>
                  <a:schemeClr val="dk1"/>
                </a:solidFill>
              </a:rPr>
              <a:t>+</a:t>
            </a:r>
            <a:r>
              <a:rPr i="1" lang="en">
                <a:solidFill>
                  <a:schemeClr val="dk1"/>
                </a:solidFill>
              </a:rPr>
              <a:t>high</a:t>
            </a:r>
            <a:r>
              <a:rPr lang="en">
                <a:solidFill>
                  <a:schemeClr val="dk1"/>
                </a:solidFill>
              </a:rPr>
              <a:t>)/2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= (4 + 4)/2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= 4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75" name="Google Shape;475;p39"/>
          <p:cNvSpPr/>
          <p:nvPr/>
        </p:nvSpPr>
        <p:spPr>
          <a:xfrm>
            <a:off x="902288" y="1205214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33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476" name="Google Shape;476;p39"/>
          <p:cNvSpPr txBox="1"/>
          <p:nvPr/>
        </p:nvSpPr>
        <p:spPr>
          <a:xfrm>
            <a:off x="935888" y="1523714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77" name="Google Shape;477;p39"/>
          <p:cNvSpPr txBox="1"/>
          <p:nvPr/>
        </p:nvSpPr>
        <p:spPr>
          <a:xfrm>
            <a:off x="616088" y="2334039"/>
            <a:ext cx="60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low</a:t>
            </a:r>
            <a:endParaRPr/>
          </a:p>
        </p:txBody>
      </p:sp>
      <p:sp>
        <p:nvSpPr>
          <p:cNvPr id="478" name="Google Shape;478;p39"/>
          <p:cNvSpPr txBox="1"/>
          <p:nvPr/>
        </p:nvSpPr>
        <p:spPr>
          <a:xfrm>
            <a:off x="1257163" y="2512489"/>
            <a:ext cx="60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high</a:t>
            </a:r>
            <a:endParaRPr/>
          </a:p>
        </p:txBody>
      </p:sp>
      <p:cxnSp>
        <p:nvCxnSpPr>
          <p:cNvPr id="479" name="Google Shape;479;p39"/>
          <p:cNvCxnSpPr/>
          <p:nvPr/>
        </p:nvCxnSpPr>
        <p:spPr>
          <a:xfrm flipH="1" rot="10800000">
            <a:off x="935888" y="1796813"/>
            <a:ext cx="92700" cy="49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80" name="Google Shape;480;p39"/>
          <p:cNvCxnSpPr/>
          <p:nvPr/>
        </p:nvCxnSpPr>
        <p:spPr>
          <a:xfrm rot="10800000">
            <a:off x="1123950" y="1840775"/>
            <a:ext cx="358200" cy="786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81" name="Google Shape;481;p39"/>
          <p:cNvCxnSpPr>
            <a:endCxn id="476" idx="2"/>
          </p:cNvCxnSpPr>
          <p:nvPr/>
        </p:nvCxnSpPr>
        <p:spPr>
          <a:xfrm rot="10800000">
            <a:off x="1077788" y="1831813"/>
            <a:ext cx="37500" cy="1227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82" name="Google Shape;482;p39"/>
          <p:cNvSpPr txBox="1"/>
          <p:nvPr/>
        </p:nvSpPr>
        <p:spPr>
          <a:xfrm>
            <a:off x="809588" y="2993614"/>
            <a:ext cx="60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mid</a:t>
            </a:r>
            <a:endParaRPr/>
          </a:p>
        </p:txBody>
      </p:sp>
      <p:sp>
        <p:nvSpPr>
          <p:cNvPr id="483" name="Google Shape;483;p39"/>
          <p:cNvSpPr txBox="1"/>
          <p:nvPr/>
        </p:nvSpPr>
        <p:spPr>
          <a:xfrm>
            <a:off x="4144850" y="1257350"/>
            <a:ext cx="426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Again, need to compare the </a:t>
            </a:r>
            <a:r>
              <a:rPr i="1" lang="en">
                <a:solidFill>
                  <a:schemeClr val="accent1"/>
                </a:solidFill>
              </a:rPr>
              <a:t>mid</a:t>
            </a:r>
            <a:r>
              <a:rPr lang="en">
                <a:solidFill>
                  <a:schemeClr val="dk1"/>
                </a:solidFill>
              </a:rPr>
              <a:t> with the </a:t>
            </a:r>
            <a:r>
              <a:rPr i="1" lang="en">
                <a:solidFill>
                  <a:schemeClr val="accent1"/>
                </a:solidFill>
              </a:rPr>
              <a:t>key</a:t>
            </a:r>
            <a:r>
              <a:rPr lang="en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Google Shape;48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9" name="Google Shape;489;p40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90" name="Google Shape;490;p40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Search: </a:t>
            </a:r>
            <a:r>
              <a:rPr lang="en" sz="2500">
                <a:solidFill>
                  <a:schemeClr val="dk1"/>
                </a:solidFill>
              </a:rPr>
              <a:t>Algorithm</a:t>
            </a:r>
            <a:endParaRPr sz="2500"/>
          </a:p>
        </p:txBody>
      </p:sp>
      <p:sp>
        <p:nvSpPr>
          <p:cNvPr id="491" name="Google Shape;491;p40"/>
          <p:cNvSpPr txBox="1"/>
          <p:nvPr/>
        </p:nvSpPr>
        <p:spPr>
          <a:xfrm>
            <a:off x="307200" y="1132625"/>
            <a:ext cx="3567000" cy="29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BinarySearch(array, key):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 1. Set low = 0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 2. Set high = length(array) - 1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    3. </a:t>
            </a:r>
            <a:r>
              <a:rPr lang="en">
                <a:solidFill>
                  <a:schemeClr val="accent1"/>
                </a:solidFill>
              </a:rPr>
              <a:t>While</a:t>
            </a:r>
            <a:r>
              <a:rPr lang="en">
                <a:solidFill>
                  <a:schemeClr val="dk1"/>
                </a:solidFill>
              </a:rPr>
              <a:t> low &lt;= high: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        a. Set mid = low + (high - low) // 2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        b. </a:t>
            </a:r>
            <a:r>
              <a:rPr lang="en">
                <a:solidFill>
                  <a:schemeClr val="accent1"/>
                </a:solidFill>
              </a:rPr>
              <a:t>if</a:t>
            </a:r>
            <a:r>
              <a:rPr lang="en">
                <a:solidFill>
                  <a:schemeClr val="dk1"/>
                </a:solidFill>
              </a:rPr>
              <a:t> array[mid] == key: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         	</a:t>
            </a:r>
            <a:r>
              <a:rPr lang="en">
                <a:solidFill>
                  <a:schemeClr val="accent4"/>
                </a:solidFill>
              </a:rPr>
              <a:t>r</a:t>
            </a:r>
            <a:r>
              <a:rPr lang="en">
                <a:solidFill>
                  <a:schemeClr val="accent4"/>
                </a:solidFill>
              </a:rPr>
              <a:t>eturn</a:t>
            </a:r>
            <a:r>
              <a:rPr lang="en">
                <a:solidFill>
                  <a:schemeClr val="dk1"/>
                </a:solidFill>
              </a:rPr>
              <a:t> mid </a:t>
            </a:r>
            <a:endParaRPr/>
          </a:p>
        </p:txBody>
      </p:sp>
      <p:sp>
        <p:nvSpPr>
          <p:cNvPr id="492" name="Google Shape;492;p40"/>
          <p:cNvSpPr txBox="1"/>
          <p:nvPr/>
        </p:nvSpPr>
        <p:spPr>
          <a:xfrm>
            <a:off x="4072325" y="1298700"/>
            <a:ext cx="3567000" cy="20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     </a:t>
            </a:r>
            <a:r>
              <a:rPr lang="en">
                <a:solidFill>
                  <a:schemeClr val="dk1"/>
                </a:solidFill>
              </a:rPr>
              <a:t>c. </a:t>
            </a:r>
            <a:r>
              <a:rPr lang="en">
                <a:solidFill>
                  <a:schemeClr val="accent1"/>
                </a:solidFill>
              </a:rPr>
              <a:t>Else If</a:t>
            </a:r>
            <a:r>
              <a:rPr lang="en">
                <a:solidFill>
                  <a:schemeClr val="dk1"/>
                </a:solidFill>
              </a:rPr>
              <a:t> array[mid] &lt; key: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         	Set low = mid + 1 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     d. </a:t>
            </a:r>
            <a:r>
              <a:rPr lang="en">
                <a:solidFill>
                  <a:schemeClr val="accent1"/>
                </a:solidFill>
              </a:rPr>
              <a:t>Else</a:t>
            </a:r>
            <a:r>
              <a:rPr lang="en">
                <a:solidFill>
                  <a:schemeClr val="dk1"/>
                </a:solidFill>
              </a:rPr>
              <a:t>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         	Set high = mid - 1 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 4. </a:t>
            </a:r>
            <a:r>
              <a:rPr lang="en">
                <a:solidFill>
                  <a:schemeClr val="accent4"/>
                </a:solidFill>
              </a:rPr>
              <a:t>return</a:t>
            </a:r>
            <a:r>
              <a:rPr lang="en">
                <a:solidFill>
                  <a:schemeClr val="dk1"/>
                </a:solidFill>
              </a:rPr>
              <a:t> -1  // Target not found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Google Shape;49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98" name="Google Shape;498;p41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99" name="Google Shape;499;p41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Search: Execution time analysis</a:t>
            </a:r>
            <a:endParaRPr sz="2500"/>
          </a:p>
        </p:txBody>
      </p:sp>
      <p:sp>
        <p:nvSpPr>
          <p:cNvPr id="500" name="Google Shape;500;p41"/>
          <p:cNvSpPr/>
          <p:nvPr/>
        </p:nvSpPr>
        <p:spPr>
          <a:xfrm>
            <a:off x="520042" y="12330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501" name="Google Shape;501;p41"/>
          <p:cNvSpPr/>
          <p:nvPr/>
        </p:nvSpPr>
        <p:spPr>
          <a:xfrm>
            <a:off x="903204" y="12330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502" name="Google Shape;502;p41"/>
          <p:cNvSpPr/>
          <p:nvPr/>
        </p:nvSpPr>
        <p:spPr>
          <a:xfrm>
            <a:off x="1286367" y="12330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14</a:t>
            </a:r>
            <a:endParaRPr/>
          </a:p>
        </p:txBody>
      </p:sp>
      <p:sp>
        <p:nvSpPr>
          <p:cNvPr id="503" name="Google Shape;503;p41"/>
          <p:cNvSpPr/>
          <p:nvPr/>
        </p:nvSpPr>
        <p:spPr>
          <a:xfrm>
            <a:off x="1669529" y="12330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504" name="Google Shape;504;p41"/>
          <p:cNvSpPr/>
          <p:nvPr/>
        </p:nvSpPr>
        <p:spPr>
          <a:xfrm>
            <a:off x="2052692" y="12330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33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505" name="Google Shape;505;p41"/>
          <p:cNvSpPr/>
          <p:nvPr/>
        </p:nvSpPr>
        <p:spPr>
          <a:xfrm>
            <a:off x="2435854" y="12330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43</a:t>
            </a:r>
            <a:endParaRPr/>
          </a:p>
        </p:txBody>
      </p:sp>
      <p:sp>
        <p:nvSpPr>
          <p:cNvPr id="506" name="Google Shape;506;p41"/>
          <p:cNvSpPr/>
          <p:nvPr/>
        </p:nvSpPr>
        <p:spPr>
          <a:xfrm>
            <a:off x="2819017" y="12330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51</a:t>
            </a:r>
            <a:endParaRPr/>
          </a:p>
        </p:txBody>
      </p:sp>
      <p:sp>
        <p:nvSpPr>
          <p:cNvPr id="507" name="Google Shape;507;p41"/>
          <p:cNvSpPr/>
          <p:nvPr/>
        </p:nvSpPr>
        <p:spPr>
          <a:xfrm>
            <a:off x="3202179" y="1233049"/>
            <a:ext cx="383100" cy="357900"/>
          </a:xfrm>
          <a:prstGeom prst="rect">
            <a:avLst/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53</a:t>
            </a:r>
            <a:endParaRPr/>
          </a:p>
        </p:txBody>
      </p:sp>
      <p:sp>
        <p:nvSpPr>
          <p:cNvPr id="508" name="Google Shape;508;p41"/>
          <p:cNvSpPr/>
          <p:nvPr/>
        </p:nvSpPr>
        <p:spPr>
          <a:xfrm>
            <a:off x="3585342" y="12330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64</a:t>
            </a:r>
            <a:endParaRPr/>
          </a:p>
        </p:txBody>
      </p:sp>
      <p:sp>
        <p:nvSpPr>
          <p:cNvPr id="509" name="Google Shape;509;p41"/>
          <p:cNvSpPr/>
          <p:nvPr/>
        </p:nvSpPr>
        <p:spPr>
          <a:xfrm>
            <a:off x="3968504" y="12330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72</a:t>
            </a:r>
            <a:endParaRPr/>
          </a:p>
        </p:txBody>
      </p:sp>
      <p:sp>
        <p:nvSpPr>
          <p:cNvPr id="510" name="Google Shape;510;p41"/>
          <p:cNvSpPr/>
          <p:nvPr/>
        </p:nvSpPr>
        <p:spPr>
          <a:xfrm>
            <a:off x="4351666" y="12330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84</a:t>
            </a:r>
            <a:endParaRPr/>
          </a:p>
        </p:txBody>
      </p:sp>
      <p:sp>
        <p:nvSpPr>
          <p:cNvPr id="511" name="Google Shape;511;p41"/>
          <p:cNvSpPr/>
          <p:nvPr/>
        </p:nvSpPr>
        <p:spPr>
          <a:xfrm>
            <a:off x="4734829" y="12330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93</a:t>
            </a:r>
            <a:endParaRPr/>
          </a:p>
        </p:txBody>
      </p:sp>
      <p:sp>
        <p:nvSpPr>
          <p:cNvPr id="512" name="Google Shape;512;p41"/>
          <p:cNvSpPr/>
          <p:nvPr/>
        </p:nvSpPr>
        <p:spPr>
          <a:xfrm>
            <a:off x="5117991" y="12330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95</a:t>
            </a:r>
            <a:endParaRPr/>
          </a:p>
        </p:txBody>
      </p:sp>
      <p:sp>
        <p:nvSpPr>
          <p:cNvPr id="513" name="Google Shape;513;p41"/>
          <p:cNvSpPr/>
          <p:nvPr/>
        </p:nvSpPr>
        <p:spPr>
          <a:xfrm>
            <a:off x="5501154" y="12330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96</a:t>
            </a:r>
            <a:endParaRPr/>
          </a:p>
        </p:txBody>
      </p:sp>
      <p:sp>
        <p:nvSpPr>
          <p:cNvPr id="514" name="Google Shape;514;p41"/>
          <p:cNvSpPr/>
          <p:nvPr/>
        </p:nvSpPr>
        <p:spPr>
          <a:xfrm>
            <a:off x="5884316" y="1233049"/>
            <a:ext cx="383100" cy="35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97</a:t>
            </a:r>
            <a:endParaRPr/>
          </a:p>
        </p:txBody>
      </p:sp>
      <p:sp>
        <p:nvSpPr>
          <p:cNvPr id="515" name="Google Shape;515;p41"/>
          <p:cNvSpPr txBox="1"/>
          <p:nvPr/>
        </p:nvSpPr>
        <p:spPr>
          <a:xfrm>
            <a:off x="581612" y="1572844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0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16" name="Google Shape;516;p41"/>
          <p:cNvSpPr txBox="1"/>
          <p:nvPr/>
        </p:nvSpPr>
        <p:spPr>
          <a:xfrm>
            <a:off x="964774" y="1563508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17" name="Google Shape;517;p41"/>
          <p:cNvSpPr txBox="1"/>
          <p:nvPr/>
        </p:nvSpPr>
        <p:spPr>
          <a:xfrm>
            <a:off x="1347937" y="1572846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2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18" name="Google Shape;518;p41"/>
          <p:cNvSpPr txBox="1"/>
          <p:nvPr/>
        </p:nvSpPr>
        <p:spPr>
          <a:xfrm>
            <a:off x="1731099" y="1563508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3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19" name="Google Shape;519;p41"/>
          <p:cNvSpPr txBox="1"/>
          <p:nvPr/>
        </p:nvSpPr>
        <p:spPr>
          <a:xfrm>
            <a:off x="2083477" y="1563508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20" name="Google Shape;520;p41"/>
          <p:cNvSpPr txBox="1"/>
          <p:nvPr/>
        </p:nvSpPr>
        <p:spPr>
          <a:xfrm>
            <a:off x="2497424" y="1563508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5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21" name="Google Shape;521;p41"/>
          <p:cNvSpPr txBox="1"/>
          <p:nvPr/>
        </p:nvSpPr>
        <p:spPr>
          <a:xfrm>
            <a:off x="2849802" y="1572846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6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22" name="Google Shape;522;p41"/>
          <p:cNvSpPr txBox="1"/>
          <p:nvPr/>
        </p:nvSpPr>
        <p:spPr>
          <a:xfrm>
            <a:off x="3263749" y="1572846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7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23" name="Google Shape;523;p41"/>
          <p:cNvSpPr txBox="1"/>
          <p:nvPr/>
        </p:nvSpPr>
        <p:spPr>
          <a:xfrm>
            <a:off x="3646911" y="1563508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8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24" name="Google Shape;524;p41"/>
          <p:cNvSpPr txBox="1"/>
          <p:nvPr/>
        </p:nvSpPr>
        <p:spPr>
          <a:xfrm>
            <a:off x="4091644" y="1563508"/>
            <a:ext cx="260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9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25" name="Google Shape;525;p41"/>
          <p:cNvSpPr txBox="1"/>
          <p:nvPr/>
        </p:nvSpPr>
        <p:spPr>
          <a:xfrm>
            <a:off x="4385280" y="1563508"/>
            <a:ext cx="383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10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26" name="Google Shape;526;p41"/>
          <p:cNvSpPr txBox="1"/>
          <p:nvPr/>
        </p:nvSpPr>
        <p:spPr>
          <a:xfrm>
            <a:off x="4777284" y="1563508"/>
            <a:ext cx="383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11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27" name="Google Shape;527;p41"/>
          <p:cNvSpPr txBox="1"/>
          <p:nvPr/>
        </p:nvSpPr>
        <p:spPr>
          <a:xfrm>
            <a:off x="5153254" y="1563508"/>
            <a:ext cx="383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12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28" name="Google Shape;528;p41"/>
          <p:cNvSpPr txBox="1"/>
          <p:nvPr/>
        </p:nvSpPr>
        <p:spPr>
          <a:xfrm>
            <a:off x="5502333" y="1563508"/>
            <a:ext cx="383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13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29" name="Google Shape;529;p41"/>
          <p:cNvSpPr txBox="1"/>
          <p:nvPr/>
        </p:nvSpPr>
        <p:spPr>
          <a:xfrm>
            <a:off x="5921228" y="1563508"/>
            <a:ext cx="383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30" name="Google Shape;530;p41"/>
          <p:cNvSpPr/>
          <p:nvPr/>
        </p:nvSpPr>
        <p:spPr>
          <a:xfrm>
            <a:off x="506937" y="24025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531" name="Google Shape;531;p41"/>
          <p:cNvSpPr/>
          <p:nvPr/>
        </p:nvSpPr>
        <p:spPr>
          <a:xfrm>
            <a:off x="925137" y="24025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532" name="Google Shape;532;p41"/>
          <p:cNvSpPr/>
          <p:nvPr/>
        </p:nvSpPr>
        <p:spPr>
          <a:xfrm>
            <a:off x="1343337" y="24025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14</a:t>
            </a:r>
            <a:endParaRPr/>
          </a:p>
        </p:txBody>
      </p:sp>
      <p:sp>
        <p:nvSpPr>
          <p:cNvPr id="533" name="Google Shape;533;p41"/>
          <p:cNvSpPr/>
          <p:nvPr/>
        </p:nvSpPr>
        <p:spPr>
          <a:xfrm>
            <a:off x="1761537" y="24025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534" name="Google Shape;534;p41"/>
          <p:cNvSpPr/>
          <p:nvPr/>
        </p:nvSpPr>
        <p:spPr>
          <a:xfrm>
            <a:off x="2179737" y="24025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33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535" name="Google Shape;535;p41"/>
          <p:cNvSpPr/>
          <p:nvPr/>
        </p:nvSpPr>
        <p:spPr>
          <a:xfrm>
            <a:off x="2597937" y="24025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43</a:t>
            </a:r>
            <a:endParaRPr/>
          </a:p>
        </p:txBody>
      </p:sp>
      <p:sp>
        <p:nvSpPr>
          <p:cNvPr id="536" name="Google Shape;536;p41"/>
          <p:cNvSpPr/>
          <p:nvPr/>
        </p:nvSpPr>
        <p:spPr>
          <a:xfrm>
            <a:off x="3016137" y="2402551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51</a:t>
            </a:r>
            <a:endParaRPr/>
          </a:p>
        </p:txBody>
      </p:sp>
      <p:sp>
        <p:nvSpPr>
          <p:cNvPr id="537" name="Google Shape;537;p41"/>
          <p:cNvSpPr txBox="1"/>
          <p:nvPr/>
        </p:nvSpPr>
        <p:spPr>
          <a:xfrm>
            <a:off x="574137" y="2730050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0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38" name="Google Shape;538;p41"/>
          <p:cNvSpPr txBox="1"/>
          <p:nvPr/>
        </p:nvSpPr>
        <p:spPr>
          <a:xfrm>
            <a:off x="992337" y="2721051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39" name="Google Shape;539;p41"/>
          <p:cNvSpPr txBox="1"/>
          <p:nvPr/>
        </p:nvSpPr>
        <p:spPr>
          <a:xfrm>
            <a:off x="1410537" y="2730051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2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40" name="Google Shape;540;p41"/>
          <p:cNvSpPr txBox="1"/>
          <p:nvPr/>
        </p:nvSpPr>
        <p:spPr>
          <a:xfrm>
            <a:off x="1828737" y="2721051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3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41" name="Google Shape;541;p41"/>
          <p:cNvSpPr txBox="1"/>
          <p:nvPr/>
        </p:nvSpPr>
        <p:spPr>
          <a:xfrm>
            <a:off x="2213337" y="2721051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42" name="Google Shape;542;p41"/>
          <p:cNvSpPr txBox="1"/>
          <p:nvPr/>
        </p:nvSpPr>
        <p:spPr>
          <a:xfrm>
            <a:off x="2665137" y="2721051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5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43" name="Google Shape;543;p41"/>
          <p:cNvSpPr txBox="1"/>
          <p:nvPr/>
        </p:nvSpPr>
        <p:spPr>
          <a:xfrm>
            <a:off x="3049737" y="2730051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6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44" name="Google Shape;544;p41"/>
          <p:cNvSpPr/>
          <p:nvPr/>
        </p:nvSpPr>
        <p:spPr>
          <a:xfrm>
            <a:off x="520474" y="3587914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33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545" name="Google Shape;545;p41"/>
          <p:cNvSpPr/>
          <p:nvPr/>
        </p:nvSpPr>
        <p:spPr>
          <a:xfrm>
            <a:off x="938674" y="3587914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43</a:t>
            </a:r>
            <a:endParaRPr/>
          </a:p>
        </p:txBody>
      </p:sp>
      <p:sp>
        <p:nvSpPr>
          <p:cNvPr id="546" name="Google Shape;546;p41"/>
          <p:cNvSpPr/>
          <p:nvPr/>
        </p:nvSpPr>
        <p:spPr>
          <a:xfrm>
            <a:off x="1356874" y="3587914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51</a:t>
            </a:r>
            <a:endParaRPr/>
          </a:p>
        </p:txBody>
      </p:sp>
      <p:sp>
        <p:nvSpPr>
          <p:cNvPr id="547" name="Google Shape;547;p41"/>
          <p:cNvSpPr txBox="1"/>
          <p:nvPr/>
        </p:nvSpPr>
        <p:spPr>
          <a:xfrm>
            <a:off x="554074" y="3906414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48" name="Google Shape;548;p41"/>
          <p:cNvSpPr txBox="1"/>
          <p:nvPr/>
        </p:nvSpPr>
        <p:spPr>
          <a:xfrm>
            <a:off x="1005874" y="3906414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5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49" name="Google Shape;549;p41"/>
          <p:cNvSpPr txBox="1"/>
          <p:nvPr/>
        </p:nvSpPr>
        <p:spPr>
          <a:xfrm>
            <a:off x="1390474" y="3915414"/>
            <a:ext cx="283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6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50" name="Google Shape;550;p41"/>
          <p:cNvSpPr/>
          <p:nvPr/>
        </p:nvSpPr>
        <p:spPr>
          <a:xfrm>
            <a:off x="506913" y="4639089"/>
            <a:ext cx="418200" cy="34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33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551" name="Google Shape;551;p41"/>
          <p:cNvSpPr txBox="1"/>
          <p:nvPr/>
        </p:nvSpPr>
        <p:spPr>
          <a:xfrm>
            <a:off x="6895975" y="1233050"/>
            <a:ext cx="16584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FF0000"/>
                </a:solidFill>
              </a:rPr>
              <a:t>n</a:t>
            </a:r>
            <a:r>
              <a:rPr i="1" lang="en" sz="1800">
                <a:solidFill>
                  <a:schemeClr val="dk2"/>
                </a:solidFill>
              </a:rPr>
              <a:t> </a:t>
            </a:r>
            <a:r>
              <a:rPr lang="en" sz="1800">
                <a:solidFill>
                  <a:schemeClr val="dk2"/>
                </a:solidFill>
              </a:rPr>
              <a:t>elements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52" name="Google Shape;552;p41"/>
          <p:cNvSpPr txBox="1"/>
          <p:nvPr/>
        </p:nvSpPr>
        <p:spPr>
          <a:xfrm>
            <a:off x="4010725" y="2392800"/>
            <a:ext cx="16584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FF0000"/>
                </a:solidFill>
              </a:rPr>
              <a:t>n/2</a:t>
            </a:r>
            <a:r>
              <a:rPr i="1" lang="en" sz="1800">
                <a:solidFill>
                  <a:schemeClr val="dk2"/>
                </a:solidFill>
              </a:rPr>
              <a:t> </a:t>
            </a:r>
            <a:r>
              <a:rPr lang="en" sz="1800">
                <a:solidFill>
                  <a:schemeClr val="dk2"/>
                </a:solidFill>
              </a:rPr>
              <a:t>elements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53" name="Google Shape;553;p41"/>
          <p:cNvSpPr txBox="1"/>
          <p:nvPr/>
        </p:nvSpPr>
        <p:spPr>
          <a:xfrm>
            <a:off x="2193275" y="3559150"/>
            <a:ext cx="16584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FF0000"/>
                </a:solidFill>
              </a:rPr>
              <a:t>n/4</a:t>
            </a:r>
            <a:r>
              <a:rPr i="1" lang="en" sz="1800">
                <a:solidFill>
                  <a:schemeClr val="dk2"/>
                </a:solidFill>
              </a:rPr>
              <a:t> </a:t>
            </a:r>
            <a:r>
              <a:rPr lang="en" sz="1800">
                <a:solidFill>
                  <a:schemeClr val="dk2"/>
                </a:solidFill>
              </a:rPr>
              <a:t>elements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54" name="Google Shape;554;p41"/>
          <p:cNvSpPr txBox="1"/>
          <p:nvPr/>
        </p:nvSpPr>
        <p:spPr>
          <a:xfrm>
            <a:off x="2052700" y="4632650"/>
            <a:ext cx="16584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FF0000"/>
                </a:solidFill>
              </a:rPr>
              <a:t>1</a:t>
            </a:r>
            <a:r>
              <a:rPr i="1" lang="en" sz="1800">
                <a:solidFill>
                  <a:schemeClr val="dk2"/>
                </a:solidFill>
              </a:rPr>
              <a:t> </a:t>
            </a:r>
            <a:r>
              <a:rPr lang="en" sz="1800">
                <a:solidFill>
                  <a:schemeClr val="dk2"/>
                </a:solidFill>
              </a:rPr>
              <a:t>elements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55" name="Google Shape;555;p41"/>
          <p:cNvSpPr txBox="1"/>
          <p:nvPr/>
        </p:nvSpPr>
        <p:spPr>
          <a:xfrm>
            <a:off x="3907000" y="3552550"/>
            <a:ext cx="4905300" cy="11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AB40"/>
                </a:solidFill>
                <a:latin typeface="Courier New"/>
                <a:ea typeface="Courier New"/>
                <a:cs typeface="Courier New"/>
                <a:sym typeface="Courier New"/>
              </a:rPr>
              <a:t>for (int i = n; 1 &lt; i; i = i/2) {</a:t>
            </a:r>
            <a:endParaRPr b="1">
              <a:solidFill>
                <a:srgbClr val="FFAB4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AB40"/>
                </a:solidFill>
                <a:latin typeface="Courier New"/>
                <a:ea typeface="Courier New"/>
                <a:cs typeface="Courier New"/>
                <a:sym typeface="Courier New"/>
              </a:rPr>
              <a:t>		BinarySearch(low, high, arr) </a:t>
            </a:r>
            <a:endParaRPr b="1">
              <a:solidFill>
                <a:srgbClr val="FFAB4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AB40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</p:txBody>
      </p:sp>
      <p:sp>
        <p:nvSpPr>
          <p:cNvPr id="556" name="Google Shape;556;p41"/>
          <p:cNvSpPr txBox="1"/>
          <p:nvPr/>
        </p:nvSpPr>
        <p:spPr>
          <a:xfrm>
            <a:off x="3968500" y="4673900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Ans: </a:t>
            </a:r>
            <a:r>
              <a:rPr i="1" lang="en">
                <a:solidFill>
                  <a:srgbClr val="FF0000"/>
                </a:solidFill>
              </a:rPr>
              <a:t>log n</a:t>
            </a:r>
            <a:r>
              <a:rPr lang="en">
                <a:solidFill>
                  <a:srgbClr val="4285F4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 </a:t>
            </a:r>
            <a:endParaRPr/>
          </a:p>
        </p:txBody>
      </p:sp>
      <p:sp>
        <p:nvSpPr>
          <p:cNvPr id="557" name="Google Shape;557;p41"/>
          <p:cNvSpPr/>
          <p:nvPr/>
        </p:nvSpPr>
        <p:spPr>
          <a:xfrm>
            <a:off x="3907000" y="3410000"/>
            <a:ext cx="4710600" cy="16950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" name="Google Shape;69;p1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0" name="Google Shape;70;p15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Insertion sort</a:t>
            </a:r>
            <a:endParaRPr sz="2500"/>
          </a:p>
        </p:txBody>
      </p:sp>
      <p:pic>
        <p:nvPicPr>
          <p:cNvPr id="71" name="Google Shape;71;p15" title="Screenshot 2025-07-29 at 11.58.59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87575" y="1033363"/>
            <a:ext cx="4646549" cy="238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 title="Screenshot 2025-07-29 at 11.59.38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9550" y="1003800"/>
            <a:ext cx="2714747" cy="238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 title="Screenshot 2025-07-30 at 12.01.07 A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5675" y="3615876"/>
            <a:ext cx="5441851" cy="143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Google Shape;56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3" name="Google Shape;563;p42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64" name="Google Shape;564;p42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Search: Execution time analysis</a:t>
            </a:r>
            <a:endParaRPr sz="2500"/>
          </a:p>
        </p:txBody>
      </p:sp>
      <p:sp>
        <p:nvSpPr>
          <p:cNvPr id="565" name="Google Shape;565;p42"/>
          <p:cNvSpPr txBox="1"/>
          <p:nvPr/>
        </p:nvSpPr>
        <p:spPr>
          <a:xfrm>
            <a:off x="132175" y="1166875"/>
            <a:ext cx="8225100" cy="7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At each step, the algorithm divides the input into two halves.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It performs a single comparison and decides whether to search in the left or right half.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66" name="Google Shape;566;p42"/>
          <p:cNvSpPr txBox="1"/>
          <p:nvPr/>
        </p:nvSpPr>
        <p:spPr>
          <a:xfrm>
            <a:off x="1005250" y="2571750"/>
            <a:ext cx="6302700" cy="13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T(n) = T(n/2) + c</a:t>
            </a:r>
            <a:endParaRPr>
              <a:solidFill>
                <a:schemeClr val="accent1"/>
              </a:solidFill>
            </a:endParaRPr>
          </a:p>
          <a:p>
            <a:pPr indent="0" lvl="0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T(n):</a:t>
            </a:r>
            <a:r>
              <a:rPr lang="en">
                <a:solidFill>
                  <a:schemeClr val="dk1"/>
                </a:solidFill>
              </a:rPr>
              <a:t> Time complexity for an input size of </a:t>
            </a:r>
            <a:r>
              <a:rPr i="1" lang="en">
                <a:solidFill>
                  <a:schemeClr val="dk1"/>
                </a:solidFill>
              </a:rPr>
              <a:t>n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T(n/2):</a:t>
            </a:r>
            <a:r>
              <a:rPr lang="en">
                <a:solidFill>
                  <a:schemeClr val="dk1"/>
                </a:solidFill>
              </a:rPr>
              <a:t> Time complexity for the reduced input size after one division.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c:</a:t>
            </a:r>
            <a:r>
              <a:rPr lang="en">
                <a:solidFill>
                  <a:schemeClr val="dk1"/>
                </a:solidFill>
              </a:rPr>
              <a:t> Constant time for the comparison and midpoint calculation.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1" name="Google Shape;571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2" name="Google Shape;572;p43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73" name="Google Shape;573;p43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Search: Execution time analysis</a:t>
            </a:r>
            <a:endParaRPr sz="2500"/>
          </a:p>
        </p:txBody>
      </p:sp>
      <p:sp>
        <p:nvSpPr>
          <p:cNvPr id="574" name="Google Shape;574;p43"/>
          <p:cNvSpPr txBox="1"/>
          <p:nvPr/>
        </p:nvSpPr>
        <p:spPr>
          <a:xfrm>
            <a:off x="300825" y="979150"/>
            <a:ext cx="6060600" cy="29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Using substitution method,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T(n)   = T(n/2) + c</a:t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= T(n/4) + c + c</a:t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= T(n/8) + c + c + c</a:t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.</a:t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.</a:t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= T(n/2</a:t>
            </a:r>
            <a:r>
              <a:rPr baseline="30000" lang="en">
                <a:solidFill>
                  <a:schemeClr val="accent1"/>
                </a:solidFill>
              </a:rPr>
              <a:t>k</a:t>
            </a:r>
            <a:r>
              <a:rPr lang="en">
                <a:solidFill>
                  <a:schemeClr val="accent1"/>
                </a:solidFill>
              </a:rPr>
              <a:t>) + kc  = T(1) +kc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575" name="Google Shape;575;p43"/>
          <p:cNvSpPr txBox="1"/>
          <p:nvPr/>
        </p:nvSpPr>
        <p:spPr>
          <a:xfrm>
            <a:off x="300825" y="42833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Where, </a:t>
            </a:r>
            <a:r>
              <a:rPr lang="en">
                <a:solidFill>
                  <a:schemeClr val="accent1"/>
                </a:solidFill>
              </a:rPr>
              <a:t>n/2</a:t>
            </a:r>
            <a:r>
              <a:rPr baseline="30000" lang="en">
                <a:solidFill>
                  <a:schemeClr val="accent1"/>
                </a:solidFill>
              </a:rPr>
              <a:t>k </a:t>
            </a:r>
            <a:r>
              <a:rPr lang="en">
                <a:solidFill>
                  <a:schemeClr val="accent1"/>
                </a:solidFill>
              </a:rPr>
              <a:t>=1, so k</a:t>
            </a:r>
            <a:r>
              <a:rPr lang="en">
                <a:solidFill>
                  <a:schemeClr val="accent1"/>
                </a:solidFill>
              </a:rPr>
              <a:t> = </a:t>
            </a:r>
            <a:r>
              <a:rPr i="1" lang="en">
                <a:solidFill>
                  <a:schemeClr val="accent1"/>
                </a:solidFill>
              </a:rPr>
              <a:t>log n</a:t>
            </a:r>
            <a:endParaRPr i="1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Google Shape;58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1" name="Google Shape;581;p44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82" name="Google Shape;582;p44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Search: Execution time analysis</a:t>
            </a:r>
            <a:endParaRPr sz="2500"/>
          </a:p>
        </p:txBody>
      </p:sp>
      <p:sp>
        <p:nvSpPr>
          <p:cNvPr id="583" name="Google Shape;583;p44"/>
          <p:cNvSpPr txBox="1"/>
          <p:nvPr/>
        </p:nvSpPr>
        <p:spPr>
          <a:xfrm>
            <a:off x="234800" y="1166650"/>
            <a:ext cx="8489400" cy="34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arabicPeriod"/>
            </a:pPr>
            <a:r>
              <a:rPr b="1" lang="en" sz="1600">
                <a:solidFill>
                  <a:schemeClr val="accent1"/>
                </a:solidFill>
              </a:rPr>
              <a:t>Best Case:</a:t>
            </a:r>
            <a:endParaRPr b="1" sz="1600">
              <a:solidFill>
                <a:schemeClr val="accent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The best case occurs when the target element is found in the first comparison.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Time complexity: O(1).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arabicPeriod"/>
            </a:pPr>
            <a:r>
              <a:rPr b="1" lang="en" sz="1600">
                <a:solidFill>
                  <a:schemeClr val="accent1"/>
                </a:solidFill>
              </a:rPr>
              <a:t>Worst Case:</a:t>
            </a:r>
            <a:endParaRPr b="1" sz="1600">
              <a:solidFill>
                <a:schemeClr val="accent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The worst case occurs when the algorithm runs until the search interval is reduced to size 1 (target not found or found at the last step).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Time complexity: O(log⁡n).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arabicPeriod"/>
            </a:pPr>
            <a:r>
              <a:rPr b="1" lang="en" sz="1600">
                <a:solidFill>
                  <a:schemeClr val="accent1"/>
                </a:solidFill>
              </a:rPr>
              <a:t>Average Case:</a:t>
            </a:r>
            <a:endParaRPr b="1" sz="1600">
              <a:solidFill>
                <a:schemeClr val="accent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On average, the element is found after searching half the depth of the search tree.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Time complexity: O(log⁡n).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8" name="Google Shape;588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9" name="Google Shape;589;p4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90" name="Google Shape;590;p45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Conclusion</a:t>
            </a:r>
            <a:endParaRPr sz="2500"/>
          </a:p>
        </p:txBody>
      </p:sp>
      <p:sp>
        <p:nvSpPr>
          <p:cNvPr id="591" name="Google Shape;591;p45"/>
          <p:cNvSpPr txBox="1"/>
          <p:nvPr/>
        </p:nvSpPr>
        <p:spPr>
          <a:xfrm>
            <a:off x="168775" y="979150"/>
            <a:ext cx="8489400" cy="23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accent1"/>
              </a:solidFill>
            </a:endParaRPr>
          </a:p>
          <a:p>
            <a:pPr indent="-298450" lvl="0" marL="457200" rtl="0" algn="l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Binary search is an efficient </a:t>
            </a:r>
            <a:r>
              <a:rPr lang="en">
                <a:solidFill>
                  <a:schemeClr val="accent1"/>
                </a:solidFill>
              </a:rPr>
              <a:t>divide-and-conquer</a:t>
            </a:r>
            <a:r>
              <a:rPr lang="en">
                <a:solidFill>
                  <a:schemeClr val="dk1"/>
                </a:solidFill>
              </a:rPr>
              <a:t> algorithm.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Time complexity is </a:t>
            </a:r>
            <a:r>
              <a:rPr i="1" lang="en">
                <a:solidFill>
                  <a:schemeClr val="accent1"/>
                </a:solidFill>
              </a:rPr>
              <a:t>log n</a:t>
            </a:r>
            <a:r>
              <a:rPr lang="en">
                <a:solidFill>
                  <a:schemeClr val="dk1"/>
                </a:solidFill>
              </a:rPr>
              <a:t>, making it suitable for </a:t>
            </a:r>
            <a:r>
              <a:rPr lang="en">
                <a:solidFill>
                  <a:schemeClr val="accent1"/>
                </a:solidFill>
              </a:rPr>
              <a:t>large datasets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rgbClr val="FF0000"/>
                </a:solidFill>
              </a:rPr>
              <a:t>Precondition:</a:t>
            </a:r>
            <a:r>
              <a:rPr lang="en">
                <a:solidFill>
                  <a:schemeClr val="dk1"/>
                </a:solidFill>
              </a:rPr>
              <a:t> The array must be sorted.</a:t>
            </a:r>
            <a:endParaRPr>
              <a:solidFill>
                <a:schemeClr val="dk1"/>
              </a:solidFill>
            </a:endParaRPr>
          </a:p>
          <a:p>
            <a:pPr indent="0" lvl="0" marL="91440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6" name="Google Shape;596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7" name="Google Shape;597;p4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98" name="Google Shape;598;p46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Conclusion</a:t>
            </a:r>
            <a:endParaRPr sz="2500"/>
          </a:p>
        </p:txBody>
      </p:sp>
      <p:sp>
        <p:nvSpPr>
          <p:cNvPr id="599" name="Google Shape;599;p46"/>
          <p:cNvSpPr txBox="1"/>
          <p:nvPr/>
        </p:nvSpPr>
        <p:spPr>
          <a:xfrm>
            <a:off x="135150" y="920025"/>
            <a:ext cx="8489400" cy="40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AB40"/>
                </a:solidFill>
                <a:latin typeface="Courier New"/>
                <a:ea typeface="Courier New"/>
                <a:cs typeface="Courier New"/>
                <a:sym typeface="Courier New"/>
              </a:rPr>
              <a:t>SELECTION-SORT</a:t>
            </a:r>
            <a:r>
              <a:rPr b="1" lang="en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(A, n)</a:t>
            </a:r>
            <a:endParaRPr b="1">
              <a:solidFill>
                <a:schemeClr val="accent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1.</a:t>
            </a:r>
            <a:r>
              <a:rPr lang="en">
                <a:solidFill>
                  <a:srgbClr val="FFAB40"/>
                </a:solidFill>
              </a:rPr>
              <a:t> for</a:t>
            </a:r>
            <a:r>
              <a:rPr lang="en">
                <a:solidFill>
                  <a:schemeClr val="dk1"/>
                </a:solidFill>
              </a:rPr>
              <a:t> i ← 0 to n − 2 do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2.     min_index ← i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3.     </a:t>
            </a:r>
            <a:r>
              <a:rPr lang="en">
                <a:solidFill>
                  <a:srgbClr val="FFAB40"/>
                </a:solidFill>
              </a:rPr>
              <a:t>for </a:t>
            </a:r>
            <a:r>
              <a:rPr lang="en">
                <a:solidFill>
                  <a:schemeClr val="dk1"/>
                </a:solidFill>
              </a:rPr>
              <a:t>j ← i + 1 to n − 1 do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4.         </a:t>
            </a:r>
            <a:r>
              <a:rPr lang="en">
                <a:solidFill>
                  <a:srgbClr val="FFAB40"/>
                </a:solidFill>
              </a:rPr>
              <a:t>if</a:t>
            </a:r>
            <a:r>
              <a:rPr lang="en">
                <a:solidFill>
                  <a:schemeClr val="dk1"/>
                </a:solidFill>
              </a:rPr>
              <a:t> A[j] &lt; A[min_index] then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5.             min_index ← j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6.     end for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7.     </a:t>
            </a:r>
            <a:r>
              <a:rPr lang="en">
                <a:solidFill>
                  <a:srgbClr val="FFAB40"/>
                </a:solidFill>
              </a:rPr>
              <a:t>if </a:t>
            </a:r>
            <a:r>
              <a:rPr lang="en">
                <a:solidFill>
                  <a:schemeClr val="dk1"/>
                </a:solidFill>
              </a:rPr>
              <a:t>min_index ≠ i then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8.         swap A[i] and A[min_index]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9. end for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" name="Google Shape;604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5" name="Google Shape;605;p47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06" name="Google Shape;606;p47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Selection sort</a:t>
            </a:r>
            <a:r>
              <a:rPr lang="en" sz="2500">
                <a:solidFill>
                  <a:schemeClr val="dk1"/>
                </a:solidFill>
              </a:rPr>
              <a:t>: Execution time analysis</a:t>
            </a:r>
            <a:endParaRPr sz="2500"/>
          </a:p>
        </p:txBody>
      </p:sp>
      <p:sp>
        <p:nvSpPr>
          <p:cNvPr id="607" name="Google Shape;607;p47"/>
          <p:cNvSpPr txBox="1"/>
          <p:nvPr/>
        </p:nvSpPr>
        <p:spPr>
          <a:xfrm>
            <a:off x="132175" y="1166875"/>
            <a:ext cx="8225100" cy="7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At each step, the algorithm reduces  the input size by one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It performs </a:t>
            </a:r>
            <a:r>
              <a:rPr i="1" lang="en">
                <a:solidFill>
                  <a:schemeClr val="dk1"/>
                </a:solidFill>
              </a:rPr>
              <a:t>n-1</a:t>
            </a:r>
            <a:r>
              <a:rPr lang="en">
                <a:solidFill>
                  <a:schemeClr val="dk1"/>
                </a:solidFill>
              </a:rPr>
              <a:t> single comparison and put the current minimum element in its correct position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08" name="Google Shape;608;p47"/>
          <p:cNvSpPr txBox="1"/>
          <p:nvPr/>
        </p:nvSpPr>
        <p:spPr>
          <a:xfrm>
            <a:off x="1005250" y="2571750"/>
            <a:ext cx="6302700" cy="13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T(n) = T(n-1) + c (n-1)</a:t>
            </a:r>
            <a:endParaRPr>
              <a:solidFill>
                <a:schemeClr val="accent1"/>
              </a:solidFill>
            </a:endParaRPr>
          </a:p>
          <a:p>
            <a:pPr indent="0" lvl="0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T(n):</a:t>
            </a:r>
            <a:r>
              <a:rPr lang="en">
                <a:solidFill>
                  <a:schemeClr val="dk1"/>
                </a:solidFill>
              </a:rPr>
              <a:t> Time complexity for an input size of </a:t>
            </a:r>
            <a:r>
              <a:rPr i="1" lang="en">
                <a:solidFill>
                  <a:schemeClr val="dk1"/>
                </a:solidFill>
              </a:rPr>
              <a:t>n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T(n-1):</a:t>
            </a:r>
            <a:r>
              <a:rPr lang="en">
                <a:solidFill>
                  <a:schemeClr val="dk1"/>
                </a:solidFill>
              </a:rPr>
              <a:t> Time complexity for the reduced input size after one division.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c:</a:t>
            </a:r>
            <a:r>
              <a:rPr lang="en">
                <a:solidFill>
                  <a:schemeClr val="dk1"/>
                </a:solidFill>
              </a:rPr>
              <a:t> Constant time for the comparison.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" name="Google Shape;79;p1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0" name="Google Shape;80;p16"/>
          <p:cNvSpPr txBox="1"/>
          <p:nvPr/>
        </p:nvSpPr>
        <p:spPr>
          <a:xfrm>
            <a:off x="51350" y="132075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Correctness of Insertion sort</a:t>
            </a:r>
            <a:r>
              <a:rPr lang="en" sz="2500">
                <a:solidFill>
                  <a:schemeClr val="dk1"/>
                </a:solidFill>
              </a:rPr>
              <a:t> 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317100" y="1142525"/>
            <a:ext cx="8335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To prove the correctness of algorithms, we typically use a method called the </a:t>
            </a:r>
            <a:r>
              <a:rPr lang="en">
                <a:solidFill>
                  <a:schemeClr val="accent1"/>
                </a:solidFill>
              </a:rPr>
              <a:t>loop invariant technique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380875" y="1870125"/>
            <a:ext cx="6600000" cy="21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</a:rPr>
              <a:t>Using </a:t>
            </a:r>
            <a:r>
              <a:rPr b="1" lang="en" sz="1500">
                <a:solidFill>
                  <a:schemeClr val="accent1"/>
                </a:solidFill>
              </a:rPr>
              <a:t>loop invariant</a:t>
            </a:r>
            <a:r>
              <a:rPr lang="en" sz="1500">
                <a:solidFill>
                  <a:schemeClr val="dk1"/>
                </a:solidFill>
              </a:rPr>
              <a:t>, we can show three things: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b="1" lang="en" sz="1500">
                <a:solidFill>
                  <a:schemeClr val="accent1"/>
                </a:solidFill>
              </a:rPr>
              <a:t>Initialization:</a:t>
            </a:r>
            <a:r>
              <a:rPr b="1" lang="en" sz="1500">
                <a:solidFill>
                  <a:schemeClr val="dk1"/>
                </a:solidFill>
              </a:rPr>
              <a:t> </a:t>
            </a:r>
            <a:r>
              <a:rPr lang="en" sz="1500">
                <a:solidFill>
                  <a:schemeClr val="dk1"/>
                </a:solidFill>
              </a:rPr>
              <a:t>Holds true before the loop starts</a:t>
            </a:r>
            <a:br>
              <a:rPr lang="en" sz="1500">
                <a:solidFill>
                  <a:schemeClr val="dk1"/>
                </a:solidFill>
              </a:rPr>
            </a:b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b="1" lang="en" sz="1500">
                <a:solidFill>
                  <a:schemeClr val="accent1"/>
                </a:solidFill>
              </a:rPr>
              <a:t>Maintenance:</a:t>
            </a:r>
            <a:r>
              <a:rPr b="1" lang="en" sz="1500">
                <a:solidFill>
                  <a:schemeClr val="dk1"/>
                </a:solidFill>
              </a:rPr>
              <a:t> </a:t>
            </a:r>
            <a:r>
              <a:rPr lang="en" sz="1500">
                <a:solidFill>
                  <a:schemeClr val="dk1"/>
                </a:solidFill>
              </a:rPr>
              <a:t>It remains true after every iteration of the loop</a:t>
            </a:r>
            <a:br>
              <a:rPr lang="en" sz="1500">
                <a:solidFill>
                  <a:schemeClr val="dk1"/>
                </a:solidFill>
              </a:rPr>
            </a:b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b="1" lang="en" sz="1500">
                <a:solidFill>
                  <a:schemeClr val="accent1"/>
                </a:solidFill>
              </a:rPr>
              <a:t>Termination:</a:t>
            </a:r>
            <a:r>
              <a:rPr b="1" lang="en" sz="1500">
                <a:solidFill>
                  <a:schemeClr val="dk1"/>
                </a:solidFill>
              </a:rPr>
              <a:t> Helps in proving that </a:t>
            </a:r>
            <a:r>
              <a:rPr lang="en" sz="1500">
                <a:solidFill>
                  <a:schemeClr val="dk1"/>
                </a:solidFill>
              </a:rPr>
              <a:t>the algorithm is correct when the loop finishes</a:t>
            </a:r>
            <a:endParaRPr sz="150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" name="Google Shape;88;p17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9" name="Google Shape;89;p17"/>
          <p:cNvSpPr txBox="1"/>
          <p:nvPr/>
        </p:nvSpPr>
        <p:spPr>
          <a:xfrm>
            <a:off x="51350" y="132075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Correctness of Insertion sort </a:t>
            </a:r>
            <a:endParaRPr sz="2500">
              <a:solidFill>
                <a:schemeClr val="dk1"/>
              </a:solidFill>
            </a:endParaRPr>
          </a:p>
        </p:txBody>
      </p:sp>
      <p:pic>
        <p:nvPicPr>
          <p:cNvPr id="90" name="Google Shape;90;p17" title="Screenshot 2025-07-29 at 11.58.59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25394" y="1945671"/>
            <a:ext cx="2999481" cy="153837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/>
        </p:nvSpPr>
        <p:spPr>
          <a:xfrm>
            <a:off x="254600" y="1285050"/>
            <a:ext cx="5134200" cy="10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1. </a:t>
            </a:r>
            <a:r>
              <a:rPr b="1" lang="en" sz="1100">
                <a:solidFill>
                  <a:schemeClr val="accent1"/>
                </a:solidFill>
              </a:rPr>
              <a:t>Initialization</a:t>
            </a:r>
            <a:r>
              <a:rPr lang="en" sz="1100">
                <a:solidFill>
                  <a:schemeClr val="accent1"/>
                </a:solidFill>
              </a:rPr>
              <a:t> </a:t>
            </a:r>
            <a:r>
              <a:rPr lang="en" sz="1100">
                <a:solidFill>
                  <a:schemeClr val="dk1"/>
                </a:solidFill>
              </a:rPr>
              <a:t>(Base Case):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Before the first iteration (i = 2), 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A[1]</a:t>
            </a:r>
            <a:r>
              <a:rPr lang="en" sz="1100">
                <a:solidFill>
                  <a:schemeClr val="dk1"/>
                </a:solidFill>
              </a:rPr>
              <a:t> is trivially sorted (a single element).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So the invariant holds.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254600" y="2301900"/>
            <a:ext cx="5770800" cy="17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2. </a:t>
            </a:r>
            <a:r>
              <a:rPr b="1" lang="en" sz="1100">
                <a:solidFill>
                  <a:schemeClr val="accent1"/>
                </a:solidFill>
              </a:rPr>
              <a:t>Maintenance</a:t>
            </a:r>
            <a:r>
              <a:rPr lang="en" sz="1100">
                <a:solidFill>
                  <a:schemeClr val="dk1"/>
                </a:solidFill>
              </a:rPr>
              <a:t> (Inductive Step):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Assume 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A[0..i-1]</a:t>
            </a:r>
            <a:r>
              <a:rPr lang="en" sz="1100">
                <a:solidFill>
                  <a:schemeClr val="dk1"/>
                </a:solidFill>
              </a:rPr>
              <a:t> is sorted before iteration 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i</a:t>
            </a:r>
            <a:r>
              <a:rPr lang="en" sz="1100">
                <a:solidFill>
                  <a:schemeClr val="dk1"/>
                </a:solidFill>
              </a:rPr>
              <a:t>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The algorithm inserts 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A[i]</a:t>
            </a:r>
            <a:r>
              <a:rPr lang="en" sz="1100">
                <a:solidFill>
                  <a:schemeClr val="dk1"/>
                </a:solidFill>
              </a:rPr>
              <a:t> (</a:t>
            </a:r>
            <a:r>
              <a:rPr i="1"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key</a:t>
            </a:r>
            <a:r>
              <a:rPr lang="en" sz="1100">
                <a:solidFill>
                  <a:schemeClr val="dk1"/>
                </a:solidFill>
              </a:rPr>
              <a:t>) into its correct position in 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A[1:i]</a:t>
            </a:r>
            <a:r>
              <a:rPr lang="en" sz="1100">
                <a:solidFill>
                  <a:schemeClr val="dk1"/>
                </a:solidFill>
              </a:rPr>
              <a:t> by shifting larger elements right.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After insertion, 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A[1:i]</a:t>
            </a:r>
            <a:r>
              <a:rPr lang="en" sz="1100">
                <a:solidFill>
                  <a:schemeClr val="dk1"/>
                </a:solidFill>
              </a:rPr>
              <a:t> is sorted.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So the invariant is preserved.</a:t>
            </a:r>
            <a:br>
              <a:rPr lang="en" sz="1100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254600" y="3831850"/>
            <a:ext cx="5240400" cy="10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3. </a:t>
            </a:r>
            <a:r>
              <a:rPr b="1" lang="en" sz="1100">
                <a:solidFill>
                  <a:schemeClr val="accent1"/>
                </a:solidFill>
              </a:rPr>
              <a:t>Termination</a:t>
            </a:r>
            <a:r>
              <a:rPr lang="en" sz="1100">
                <a:solidFill>
                  <a:schemeClr val="accent1"/>
                </a:solidFill>
              </a:rPr>
              <a:t>:</a:t>
            </a:r>
            <a:endParaRPr sz="1100">
              <a:solidFill>
                <a:schemeClr val="accent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The loop ends at 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i = n+1</a:t>
            </a:r>
            <a:r>
              <a:rPr lang="en" sz="1100">
                <a:solidFill>
                  <a:schemeClr val="dk1"/>
                </a:solidFill>
              </a:rPr>
              <a:t>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At this point, the invariant tells us that 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A[1:n]</a:t>
            </a:r>
            <a:r>
              <a:rPr lang="en" sz="1100">
                <a:solidFill>
                  <a:schemeClr val="dk1"/>
                </a:solidFill>
              </a:rPr>
              <a:t> (i.e., the full array) is sorted.</a:t>
            </a:r>
            <a:endParaRPr sz="1100">
              <a:solidFill>
                <a:schemeClr val="dk1"/>
              </a:solidFill>
            </a:endParaRPr>
          </a:p>
        </p:txBody>
      </p:sp>
      <p:pic>
        <p:nvPicPr>
          <p:cNvPr id="94" name="Google Shape;94;p17" title="Screenshot 2025-07-30 at 12.01.07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3200" y="3764500"/>
            <a:ext cx="3761776" cy="98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/>
        </p:nvSpPr>
        <p:spPr>
          <a:xfrm>
            <a:off x="2747450" y="2063850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Analyzing algorithms</a:t>
            </a:r>
            <a:endParaRPr sz="2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51437" y="1049275"/>
            <a:ext cx="3073525" cy="65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8001" y="2088825"/>
            <a:ext cx="2940399" cy="65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7" name="Google Shape;107;p19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8" name="Google Shape;108;p19" title="Screenshot 2025-07-30 at 12.23.20 A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6100" y="1002125"/>
            <a:ext cx="4890225" cy="3101526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9"/>
          <p:cNvSpPr txBox="1"/>
          <p:nvPr/>
        </p:nvSpPr>
        <p:spPr>
          <a:xfrm>
            <a:off x="159125" y="24397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Analyzing algorithms</a:t>
            </a:r>
            <a:endParaRPr sz="2100">
              <a:solidFill>
                <a:schemeClr val="dk1"/>
              </a:solidFill>
            </a:endParaRPr>
          </a:p>
        </p:txBody>
      </p:sp>
      <p:pic>
        <p:nvPicPr>
          <p:cNvPr id="110" name="Google Shape;110;p19" title="Screenshot 2025-07-30 at 12.25.20 A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18000" y="3128363"/>
            <a:ext cx="2940401" cy="69558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9"/>
          <p:cNvSpPr txBox="1"/>
          <p:nvPr/>
        </p:nvSpPr>
        <p:spPr>
          <a:xfrm>
            <a:off x="233375" y="4290250"/>
            <a:ext cx="855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accent1"/>
                </a:solidFill>
              </a:rPr>
              <a:t>To generalize the time complexity formula for insertion sort, we need to analyze the insertion sort algorithm line by line.</a:t>
            </a:r>
            <a:endParaRPr i="1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7" name="Google Shape;117;p20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8" name="Google Shape;118;p20"/>
          <p:cNvSpPr txBox="1"/>
          <p:nvPr/>
        </p:nvSpPr>
        <p:spPr>
          <a:xfrm>
            <a:off x="159125" y="243975"/>
            <a:ext cx="530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Key Assumptions in Algorithm Analysis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19" name="Google Shape;119;p20"/>
          <p:cNvSpPr txBox="1"/>
          <p:nvPr/>
        </p:nvSpPr>
        <p:spPr>
          <a:xfrm>
            <a:off x="265200" y="1050175"/>
            <a:ext cx="6842100" cy="9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1. </a:t>
            </a:r>
            <a:r>
              <a:rPr b="1" lang="en" sz="1300">
                <a:solidFill>
                  <a:schemeClr val="accent1"/>
                </a:solidFill>
              </a:rPr>
              <a:t>Sequential Execution</a:t>
            </a:r>
            <a:endParaRPr b="1" sz="1300">
              <a:solidFill>
                <a:schemeClr val="accent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Instructions are executed one after another (are in RAM)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No concurrent operations allowed</a:t>
            </a:r>
            <a:endParaRPr sz="1300">
              <a:solidFill>
                <a:schemeClr val="dk1"/>
              </a:solidFill>
            </a:endParaRPr>
          </a:p>
        </p:txBody>
      </p:sp>
      <p:sp>
        <p:nvSpPr>
          <p:cNvPr id="120" name="Google Shape;120;p20"/>
          <p:cNvSpPr txBox="1"/>
          <p:nvPr/>
        </p:nvSpPr>
        <p:spPr>
          <a:xfrm>
            <a:off x="265200" y="2211400"/>
            <a:ext cx="3786900" cy="9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2. </a:t>
            </a:r>
            <a:r>
              <a:rPr b="1" lang="en" sz="1300">
                <a:solidFill>
                  <a:schemeClr val="accent1"/>
                </a:solidFill>
              </a:rPr>
              <a:t>Equal Cost for Similar Instructions</a:t>
            </a:r>
            <a:endParaRPr b="1" sz="1300">
              <a:solidFill>
                <a:schemeClr val="accent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Data access or updating a variable from/of a given data structure  takes constant time</a:t>
            </a:r>
            <a:endParaRPr sz="1300">
              <a:solidFill>
                <a:schemeClr val="dk1"/>
              </a:solidFill>
            </a:endParaRPr>
          </a:p>
        </p:txBody>
      </p:sp>
      <p:sp>
        <p:nvSpPr>
          <p:cNvPr id="121" name="Google Shape;121;p20"/>
          <p:cNvSpPr txBox="1"/>
          <p:nvPr/>
        </p:nvSpPr>
        <p:spPr>
          <a:xfrm>
            <a:off x="307650" y="3372625"/>
            <a:ext cx="35007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3. </a:t>
            </a:r>
            <a:r>
              <a:rPr b="1" lang="en" sz="1300">
                <a:solidFill>
                  <a:schemeClr val="accent1"/>
                </a:solidFill>
              </a:rPr>
              <a:t>No Unrealistic Assumptions</a:t>
            </a:r>
            <a:endParaRPr b="1" sz="1300">
              <a:solidFill>
                <a:schemeClr val="accent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Sorting an array in constant time</a:t>
            </a:r>
            <a:endParaRPr sz="1300">
              <a:solidFill>
                <a:schemeClr val="dk1"/>
              </a:solidFill>
            </a:endParaRPr>
          </a:p>
        </p:txBody>
      </p:sp>
      <p:sp>
        <p:nvSpPr>
          <p:cNvPr id="122" name="Google Shape;122;p20"/>
          <p:cNvSpPr txBox="1"/>
          <p:nvPr/>
        </p:nvSpPr>
        <p:spPr>
          <a:xfrm>
            <a:off x="5076125" y="1050175"/>
            <a:ext cx="3667800" cy="16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4. </a:t>
            </a:r>
            <a:r>
              <a:rPr b="1" lang="en" sz="1300">
                <a:solidFill>
                  <a:schemeClr val="accent1"/>
                </a:solidFill>
              </a:rPr>
              <a:t>Ignoring Precision &amp; Word Size</a:t>
            </a:r>
            <a:endParaRPr b="1" sz="1300">
              <a:solidFill>
                <a:schemeClr val="accent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Floating Point Precision Ignored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Assume values are big but not infinite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Word size is enough to hold:</a:t>
            </a:r>
            <a:endParaRPr sz="1300">
              <a:solidFill>
                <a:schemeClr val="dk1"/>
              </a:solidFill>
            </a:endParaRPr>
          </a:p>
          <a:p>
            <a:pPr indent="-3111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Input values</a:t>
            </a:r>
            <a:endParaRPr sz="1300">
              <a:solidFill>
                <a:schemeClr val="dk1"/>
              </a:solidFill>
            </a:endParaRPr>
          </a:p>
          <a:p>
            <a:pPr indent="-3111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Intermediate results</a:t>
            </a:r>
            <a:endParaRPr sz="1300">
              <a:solidFill>
                <a:schemeClr val="dk1"/>
              </a:solidFill>
            </a:endParaRPr>
          </a:p>
        </p:txBody>
      </p:sp>
      <p:sp>
        <p:nvSpPr>
          <p:cNvPr id="123" name="Google Shape;123;p20"/>
          <p:cNvSpPr txBox="1"/>
          <p:nvPr/>
        </p:nvSpPr>
        <p:spPr>
          <a:xfrm>
            <a:off x="5176650" y="3263450"/>
            <a:ext cx="3000000" cy="7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5. </a:t>
            </a:r>
            <a:r>
              <a:rPr b="1" lang="en" sz="1300">
                <a:solidFill>
                  <a:schemeClr val="accent1"/>
                </a:solidFill>
              </a:rPr>
              <a:t>Memory Access Assumption</a:t>
            </a:r>
            <a:endParaRPr b="1" sz="1300">
              <a:solidFill>
                <a:schemeClr val="accent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Memory Hierarchy Ignored</a:t>
            </a:r>
            <a:endParaRPr sz="13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9" name="Google Shape;129;p21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0" name="Google Shape;130;p21"/>
          <p:cNvSpPr txBox="1"/>
          <p:nvPr/>
        </p:nvSpPr>
        <p:spPr>
          <a:xfrm>
            <a:off x="159125" y="243975"/>
            <a:ext cx="530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Input size ?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31" name="Google Shape;131;p21"/>
          <p:cNvSpPr txBox="1"/>
          <p:nvPr/>
        </p:nvSpPr>
        <p:spPr>
          <a:xfrm>
            <a:off x="254600" y="1219900"/>
            <a:ext cx="7902900" cy="27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1. Sorting:</a:t>
            </a:r>
            <a:endParaRPr b="1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Determined by the </a:t>
            </a:r>
            <a:r>
              <a:rPr b="1" lang="en">
                <a:solidFill>
                  <a:schemeClr val="dk1"/>
                </a:solidFill>
              </a:rPr>
              <a:t>number of elements</a:t>
            </a:r>
            <a:r>
              <a:rPr lang="en">
                <a:solidFill>
                  <a:schemeClr val="dk1"/>
                </a:solidFill>
              </a:rPr>
              <a:t> in the array or list.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2. Graph Problems:</a:t>
            </a:r>
            <a:endParaRPr b="1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Defined by the </a:t>
            </a:r>
            <a:r>
              <a:rPr b="1" lang="en">
                <a:solidFill>
                  <a:schemeClr val="dk1"/>
                </a:solidFill>
              </a:rPr>
              <a:t>number of vertices (V)</a:t>
            </a:r>
            <a:r>
              <a:rPr lang="en">
                <a:solidFill>
                  <a:schemeClr val="dk1"/>
                </a:solidFill>
              </a:rPr>
              <a:t> or </a:t>
            </a:r>
            <a:r>
              <a:rPr b="1" lang="en">
                <a:solidFill>
                  <a:schemeClr val="dk1"/>
                </a:solidFill>
              </a:rPr>
              <a:t>edges (E)</a:t>
            </a:r>
            <a:r>
              <a:rPr lang="en">
                <a:solidFill>
                  <a:schemeClr val="dk1"/>
                </a:solidFill>
              </a:rPr>
              <a:t>.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