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</p:sldIdLst>
  <p:sldSz cy="5143500" cx="9144000"/>
  <p:notesSz cx="6858000" cy="9144000"/>
  <p:embeddedFontLst>
    <p:embeddedFont>
      <p:font typeface="Roboto"/>
      <p:regular r:id="rId51"/>
      <p:bold r:id="rId52"/>
      <p:italic r:id="rId53"/>
      <p:boldItalic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C1988C7-5E42-4A2E-A8FD-1E59921CF209}">
  <a:tblStyle styleId="{CC1988C7-5E42-4A2E-A8FD-1E59921CF20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Roboto-regular.fntdata"/><Relationship Id="rId50" Type="http://schemas.openxmlformats.org/officeDocument/2006/relationships/slide" Target="slides/slide44.xml"/><Relationship Id="rId53" Type="http://schemas.openxmlformats.org/officeDocument/2006/relationships/font" Target="fonts/Roboto-italic.fntdata"/><Relationship Id="rId52" Type="http://schemas.openxmlformats.org/officeDocument/2006/relationships/font" Target="fonts/Roboto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54" Type="http://schemas.openxmlformats.org/officeDocument/2006/relationships/font" Target="fonts/Roboto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c7e1595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c7e1595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5946cdc80d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5946cdc80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5946cdc80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5946cdc80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58fc47bec7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58fc47bec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58fc47bec7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58fc47bec7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58e18f7d62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58e18f7d62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5946cdc80d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5946cdc80d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58e18f7d62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258e18f7d62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5946cdc80d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25946cdc80d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258fc47bec7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258fc47bec7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73b53d5e7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73b53d5e7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96e345fc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96e345fc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73b53d5e7f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73b53d5e7f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73b53d5e7f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373b53d5e7f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73b53d5e7f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373b53d5e7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73b53d5e7f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373b53d5e7f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73b53d5e7f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73b53d5e7f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73b53d5e7f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373b53d5e7f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73b53d5e7f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73b53d5e7f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73b53d5e7f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373b53d5e7f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73b53d5e7f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73b53d5e7f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73b53d5e7f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73b53d5e7f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f6e3c51a8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f6e3c51a8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73b53d5e7f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373b53d5e7f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373b53d5e7f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373b53d5e7f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73b53d5e7f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373b53d5e7f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73b53d5e7f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373b53d5e7f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73b53d5e7f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Google Shape;579;g373b53d5e7f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373b53d5e7f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373b53d5e7f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73b53d5e7f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373b53d5e7f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73be846601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g373be846601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373b53d5e7f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373b53d5e7f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373be84660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373be84660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f6e3c51a8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f6e3c51a8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73b7f9089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373b7f9089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373be84660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373be84660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373b7f90895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373b7f90895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373b7f90895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373b7f90895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373be846601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373be846601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f6e3c51a8e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f6e3c51a8e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f6e3c51a8e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f6e3c51a8e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58fc47bec7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58fc47bec7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58fc47bec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58fc47bec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58fc47bec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58fc47bec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gif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623675" y="1337425"/>
            <a:ext cx="7660200" cy="87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Design &amp; Analysis of Algorithms</a:t>
            </a:r>
            <a:endParaRPr sz="2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814725" y="3920025"/>
            <a:ext cx="3283500" cy="11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Dr. Alakesh Kalita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Mathematics and Computing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IIT ISM Dhanbad</a:t>
            </a:r>
            <a:endParaRPr sz="18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311700" y="109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Application of sorting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" sz="1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E-commerce Websites</a:t>
            </a:r>
            <a:endParaRPr sz="14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Sorting algorithms are utilized to arrange products in search results based on relevance, price, ratings, or popularity.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" sz="1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Flight Booking Systems</a:t>
            </a:r>
            <a:endParaRPr sz="14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Sorting algorithms help to organize flight options based on factors like price, departure time, duration, or number of stops to find suitable flights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" sz="1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Finding the trending Youtube Videos</a:t>
            </a:r>
            <a:endParaRPr sz="14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5610" y="14675"/>
            <a:ext cx="675264" cy="769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22"/>
          <p:cNvCxnSpPr/>
          <p:nvPr/>
        </p:nvCxnSpPr>
        <p:spPr>
          <a:xfrm flipH="1" rot="10800000">
            <a:off x="7325" y="82070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type="title"/>
          </p:nvPr>
        </p:nvSpPr>
        <p:spPr>
          <a:xfrm>
            <a:off x="387900" y="131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Bubble Sort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46" name="Google Shape;146;p23"/>
          <p:cNvSpPr txBox="1"/>
          <p:nvPr>
            <p:ph idx="1" type="body"/>
          </p:nvPr>
        </p:nvSpPr>
        <p:spPr>
          <a:xfrm>
            <a:off x="311700" y="1152475"/>
            <a:ext cx="8520600" cy="11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Bubble sort is one of the </a:t>
            </a:r>
            <a:r>
              <a:rPr lang="en" sz="15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simplest </a:t>
            </a: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sorting algorithm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 forms the foundation for understanding other sorting algorithms.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47" name="Google Shape;147;p23"/>
          <p:cNvCxnSpPr/>
          <p:nvPr/>
        </p:nvCxnSpPr>
        <p:spPr>
          <a:xfrm flipH="1" rot="10800000">
            <a:off x="-4950" y="7839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48" name="Google Shape;14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5610" y="14675"/>
            <a:ext cx="675264" cy="76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/>
          <p:nvPr>
            <p:ph type="title"/>
          </p:nvPr>
        </p:nvSpPr>
        <p:spPr>
          <a:xfrm>
            <a:off x="240972" y="824275"/>
            <a:ext cx="29466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 u="sng">
                <a:solidFill>
                  <a:srgbClr val="FF0000"/>
                </a:solidFill>
              </a:rPr>
              <a:t>Input</a:t>
            </a:r>
            <a:r>
              <a:rPr lang="en" sz="1700"/>
              <a:t>: 19, 18, 14, 61, 9</a:t>
            </a:r>
            <a:endParaRPr sz="1700"/>
          </a:p>
        </p:txBody>
      </p:sp>
      <p:sp>
        <p:nvSpPr>
          <p:cNvPr id="154" name="Google Shape;154;p24"/>
          <p:cNvSpPr txBox="1"/>
          <p:nvPr/>
        </p:nvSpPr>
        <p:spPr>
          <a:xfrm>
            <a:off x="240972" y="1333754"/>
            <a:ext cx="1388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19</a:t>
            </a:r>
            <a:r>
              <a:rPr lang="en" sz="1300">
                <a:solidFill>
                  <a:schemeClr val="dk1"/>
                </a:solidFill>
              </a:rPr>
              <a:t>,</a:t>
            </a:r>
            <a:r>
              <a:rPr lang="en" sz="1300">
                <a:solidFill>
                  <a:schemeClr val="dk1"/>
                </a:solidFill>
              </a:rPr>
              <a:t> 18</a:t>
            </a:r>
            <a:r>
              <a:rPr lang="en" sz="1300">
                <a:solidFill>
                  <a:schemeClr val="dk1"/>
                </a:solidFill>
              </a:rPr>
              <a:t>,</a:t>
            </a:r>
            <a:r>
              <a:rPr lang="en" sz="1300">
                <a:solidFill>
                  <a:schemeClr val="dk1"/>
                </a:solidFill>
              </a:rPr>
              <a:t> 14</a:t>
            </a:r>
            <a:r>
              <a:rPr lang="en" sz="1300">
                <a:solidFill>
                  <a:schemeClr val="dk1"/>
                </a:solidFill>
              </a:rPr>
              <a:t>,</a:t>
            </a:r>
            <a:r>
              <a:rPr lang="en" sz="1300">
                <a:solidFill>
                  <a:schemeClr val="dk1"/>
                </a:solidFill>
              </a:rPr>
              <a:t> 61</a:t>
            </a:r>
            <a:r>
              <a:rPr lang="en" sz="1300">
                <a:solidFill>
                  <a:schemeClr val="dk1"/>
                </a:solidFill>
              </a:rPr>
              <a:t>,</a:t>
            </a:r>
            <a:r>
              <a:rPr lang="en" sz="1300">
                <a:solidFill>
                  <a:schemeClr val="dk1"/>
                </a:solidFill>
              </a:rPr>
              <a:t> 9</a:t>
            </a:r>
            <a:endParaRPr sz="1300"/>
          </a:p>
        </p:txBody>
      </p:sp>
      <p:sp>
        <p:nvSpPr>
          <p:cNvPr id="155" name="Google Shape;155;p24"/>
          <p:cNvSpPr/>
          <p:nvPr/>
        </p:nvSpPr>
        <p:spPr>
          <a:xfrm>
            <a:off x="306783" y="1399586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56" name="Google Shape;156;p24"/>
          <p:cNvSpPr/>
          <p:nvPr/>
        </p:nvSpPr>
        <p:spPr>
          <a:xfrm>
            <a:off x="589233" y="1399208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57" name="Google Shape;157;p24"/>
          <p:cNvSpPr txBox="1"/>
          <p:nvPr/>
        </p:nvSpPr>
        <p:spPr>
          <a:xfrm>
            <a:off x="251701" y="1701033"/>
            <a:ext cx="1470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18, 19, 14, 61, 9</a:t>
            </a:r>
            <a:endParaRPr sz="1300"/>
          </a:p>
        </p:txBody>
      </p:sp>
      <p:sp>
        <p:nvSpPr>
          <p:cNvPr id="158" name="Google Shape;158;p24"/>
          <p:cNvSpPr/>
          <p:nvPr/>
        </p:nvSpPr>
        <p:spPr>
          <a:xfrm>
            <a:off x="303422" y="1780565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59" name="Google Shape;159;p24"/>
          <p:cNvSpPr/>
          <p:nvPr/>
        </p:nvSpPr>
        <p:spPr>
          <a:xfrm>
            <a:off x="583408" y="1780565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60" name="Google Shape;160;p24"/>
          <p:cNvSpPr txBox="1"/>
          <p:nvPr/>
        </p:nvSpPr>
        <p:spPr>
          <a:xfrm>
            <a:off x="237622" y="2430300"/>
            <a:ext cx="1470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18, 19, 14, 61, 9</a:t>
            </a:r>
            <a:endParaRPr sz="1300"/>
          </a:p>
        </p:txBody>
      </p:sp>
      <p:sp>
        <p:nvSpPr>
          <p:cNvPr id="161" name="Google Shape;161;p24"/>
          <p:cNvSpPr/>
          <p:nvPr/>
        </p:nvSpPr>
        <p:spPr>
          <a:xfrm>
            <a:off x="846447" y="2488852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62" name="Google Shape;162;p24"/>
          <p:cNvSpPr/>
          <p:nvPr/>
        </p:nvSpPr>
        <p:spPr>
          <a:xfrm>
            <a:off x="564754" y="2488714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63" name="Google Shape;163;p24"/>
          <p:cNvSpPr txBox="1"/>
          <p:nvPr/>
        </p:nvSpPr>
        <p:spPr>
          <a:xfrm>
            <a:off x="237622" y="2811300"/>
            <a:ext cx="1608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18, 14, 19, 61, 9</a:t>
            </a:r>
            <a:endParaRPr sz="1300"/>
          </a:p>
        </p:txBody>
      </p:sp>
      <p:sp>
        <p:nvSpPr>
          <p:cNvPr id="164" name="Google Shape;164;p24"/>
          <p:cNvSpPr/>
          <p:nvPr/>
        </p:nvSpPr>
        <p:spPr>
          <a:xfrm>
            <a:off x="862512" y="2853893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65" name="Google Shape;165;p24"/>
          <p:cNvSpPr/>
          <p:nvPr/>
        </p:nvSpPr>
        <p:spPr>
          <a:xfrm>
            <a:off x="582180" y="2855979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66" name="Google Shape;166;p24"/>
          <p:cNvSpPr txBox="1"/>
          <p:nvPr/>
        </p:nvSpPr>
        <p:spPr>
          <a:xfrm>
            <a:off x="237622" y="3552182"/>
            <a:ext cx="1571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18, 14, 19, 61, 9</a:t>
            </a:r>
            <a:endParaRPr sz="1300"/>
          </a:p>
        </p:txBody>
      </p:sp>
      <p:sp>
        <p:nvSpPr>
          <p:cNvPr id="167" name="Google Shape;167;p24"/>
          <p:cNvSpPr/>
          <p:nvPr/>
        </p:nvSpPr>
        <p:spPr>
          <a:xfrm>
            <a:off x="849665" y="3615893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68" name="Google Shape;168;p24"/>
          <p:cNvSpPr/>
          <p:nvPr/>
        </p:nvSpPr>
        <p:spPr>
          <a:xfrm>
            <a:off x="1129136" y="3615904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69" name="Google Shape;169;p24"/>
          <p:cNvSpPr txBox="1"/>
          <p:nvPr/>
        </p:nvSpPr>
        <p:spPr>
          <a:xfrm>
            <a:off x="227222" y="4452504"/>
            <a:ext cx="1470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18, 14, 19, 61, 9</a:t>
            </a:r>
            <a:endParaRPr sz="1300"/>
          </a:p>
        </p:txBody>
      </p:sp>
      <p:sp>
        <p:nvSpPr>
          <p:cNvPr id="170" name="Google Shape;170;p24"/>
          <p:cNvSpPr/>
          <p:nvPr/>
        </p:nvSpPr>
        <p:spPr>
          <a:xfrm>
            <a:off x="1115926" y="4497368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71" name="Google Shape;171;p24"/>
          <p:cNvSpPr/>
          <p:nvPr/>
        </p:nvSpPr>
        <p:spPr>
          <a:xfrm>
            <a:off x="1396758" y="4497379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72" name="Google Shape;172;p24"/>
          <p:cNvSpPr txBox="1"/>
          <p:nvPr/>
        </p:nvSpPr>
        <p:spPr>
          <a:xfrm>
            <a:off x="219854" y="4782865"/>
            <a:ext cx="1571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18, 14, 19, 9, 61</a:t>
            </a:r>
            <a:endParaRPr sz="1300"/>
          </a:p>
        </p:txBody>
      </p:sp>
      <p:sp>
        <p:nvSpPr>
          <p:cNvPr id="173" name="Google Shape;173;p24"/>
          <p:cNvSpPr/>
          <p:nvPr/>
        </p:nvSpPr>
        <p:spPr>
          <a:xfrm>
            <a:off x="1268466" y="4831025"/>
            <a:ext cx="281700" cy="260400"/>
          </a:xfrm>
          <a:prstGeom prst="rect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74" name="Google Shape;174;p24"/>
          <p:cNvSpPr txBox="1"/>
          <p:nvPr/>
        </p:nvSpPr>
        <p:spPr>
          <a:xfrm>
            <a:off x="2522747" y="1329190"/>
            <a:ext cx="152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18, 14, 19, 9, 61</a:t>
            </a:r>
            <a:endParaRPr sz="1300"/>
          </a:p>
        </p:txBody>
      </p:sp>
      <p:sp>
        <p:nvSpPr>
          <p:cNvPr id="175" name="Google Shape;175;p24"/>
          <p:cNvSpPr txBox="1"/>
          <p:nvPr/>
        </p:nvSpPr>
        <p:spPr>
          <a:xfrm>
            <a:off x="2529790" y="1695669"/>
            <a:ext cx="1435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14, 18, 19, 9, 61</a:t>
            </a:r>
            <a:endParaRPr sz="1300"/>
          </a:p>
        </p:txBody>
      </p:sp>
      <p:sp>
        <p:nvSpPr>
          <p:cNvPr id="176" name="Google Shape;176;p24"/>
          <p:cNvSpPr/>
          <p:nvPr/>
        </p:nvSpPr>
        <p:spPr>
          <a:xfrm>
            <a:off x="2862490" y="1403879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77" name="Google Shape;177;p24"/>
          <p:cNvSpPr/>
          <p:nvPr/>
        </p:nvSpPr>
        <p:spPr>
          <a:xfrm>
            <a:off x="2580790" y="1403879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78" name="Google Shape;178;p24"/>
          <p:cNvSpPr/>
          <p:nvPr/>
        </p:nvSpPr>
        <p:spPr>
          <a:xfrm>
            <a:off x="2858658" y="1757918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79" name="Google Shape;179;p24"/>
          <p:cNvSpPr/>
          <p:nvPr/>
        </p:nvSpPr>
        <p:spPr>
          <a:xfrm>
            <a:off x="2577819" y="1757918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80" name="Google Shape;180;p24"/>
          <p:cNvSpPr txBox="1"/>
          <p:nvPr/>
        </p:nvSpPr>
        <p:spPr>
          <a:xfrm>
            <a:off x="2522743" y="2584546"/>
            <a:ext cx="1388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14, 18, 19, 9, 61</a:t>
            </a:r>
            <a:endParaRPr sz="1300"/>
          </a:p>
        </p:txBody>
      </p:sp>
      <p:sp>
        <p:nvSpPr>
          <p:cNvPr id="181" name="Google Shape;181;p24"/>
          <p:cNvSpPr/>
          <p:nvPr/>
        </p:nvSpPr>
        <p:spPr>
          <a:xfrm>
            <a:off x="2847808" y="2646789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82" name="Google Shape;182;p24"/>
          <p:cNvSpPr/>
          <p:nvPr/>
        </p:nvSpPr>
        <p:spPr>
          <a:xfrm>
            <a:off x="3132362" y="2646789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83" name="Google Shape;183;p24"/>
          <p:cNvSpPr txBox="1"/>
          <p:nvPr/>
        </p:nvSpPr>
        <p:spPr>
          <a:xfrm>
            <a:off x="2572018" y="3311350"/>
            <a:ext cx="152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14, 18, 19,   9, 61</a:t>
            </a:r>
            <a:endParaRPr sz="1300"/>
          </a:p>
        </p:txBody>
      </p:sp>
      <p:sp>
        <p:nvSpPr>
          <p:cNvPr id="184" name="Google Shape;184;p24"/>
          <p:cNvSpPr/>
          <p:nvPr/>
        </p:nvSpPr>
        <p:spPr>
          <a:xfrm>
            <a:off x="3165265" y="3374282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85" name="Google Shape;185;p24"/>
          <p:cNvSpPr/>
          <p:nvPr/>
        </p:nvSpPr>
        <p:spPr>
          <a:xfrm>
            <a:off x="3446656" y="3374278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86" name="Google Shape;186;p24"/>
          <p:cNvSpPr txBox="1"/>
          <p:nvPr/>
        </p:nvSpPr>
        <p:spPr>
          <a:xfrm>
            <a:off x="2563369" y="3678525"/>
            <a:ext cx="1571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14, 18,  9,   19, 61</a:t>
            </a:r>
            <a:endParaRPr sz="1300"/>
          </a:p>
        </p:txBody>
      </p:sp>
      <p:sp>
        <p:nvSpPr>
          <p:cNvPr id="187" name="Google Shape;187;p24"/>
          <p:cNvSpPr/>
          <p:nvPr/>
        </p:nvSpPr>
        <p:spPr>
          <a:xfrm>
            <a:off x="3165265" y="3740778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88" name="Google Shape;188;p24"/>
          <p:cNvSpPr/>
          <p:nvPr/>
        </p:nvSpPr>
        <p:spPr>
          <a:xfrm>
            <a:off x="3446654" y="3740764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89" name="Google Shape;189;p24"/>
          <p:cNvSpPr txBox="1"/>
          <p:nvPr/>
        </p:nvSpPr>
        <p:spPr>
          <a:xfrm>
            <a:off x="2563369" y="4596625"/>
            <a:ext cx="1608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14, 18, 9, 19, 61</a:t>
            </a:r>
            <a:endParaRPr sz="1300"/>
          </a:p>
        </p:txBody>
      </p:sp>
      <p:sp>
        <p:nvSpPr>
          <p:cNvPr id="190" name="Google Shape;190;p24"/>
          <p:cNvSpPr/>
          <p:nvPr/>
        </p:nvSpPr>
        <p:spPr>
          <a:xfrm>
            <a:off x="3380025" y="4658875"/>
            <a:ext cx="445500" cy="260400"/>
          </a:xfrm>
          <a:prstGeom prst="rect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91" name="Google Shape;191;p24"/>
          <p:cNvSpPr txBox="1"/>
          <p:nvPr/>
        </p:nvSpPr>
        <p:spPr>
          <a:xfrm>
            <a:off x="4595068" y="1510979"/>
            <a:ext cx="152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14, 18, 9, 19, 61</a:t>
            </a:r>
            <a:endParaRPr sz="1300"/>
          </a:p>
        </p:txBody>
      </p:sp>
      <p:sp>
        <p:nvSpPr>
          <p:cNvPr id="192" name="Google Shape;192;p24"/>
          <p:cNvSpPr txBox="1"/>
          <p:nvPr/>
        </p:nvSpPr>
        <p:spPr>
          <a:xfrm>
            <a:off x="4595069" y="2353932"/>
            <a:ext cx="1608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14, 18,   9, 19, 61</a:t>
            </a:r>
            <a:endParaRPr sz="1300"/>
          </a:p>
        </p:txBody>
      </p:sp>
      <p:sp>
        <p:nvSpPr>
          <p:cNvPr id="193" name="Google Shape;193;p24"/>
          <p:cNvSpPr txBox="1"/>
          <p:nvPr/>
        </p:nvSpPr>
        <p:spPr>
          <a:xfrm>
            <a:off x="4602108" y="2740910"/>
            <a:ext cx="152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14, 9,   18, 19, 61</a:t>
            </a:r>
            <a:endParaRPr sz="1300"/>
          </a:p>
        </p:txBody>
      </p:sp>
      <p:sp>
        <p:nvSpPr>
          <p:cNvPr id="194" name="Google Shape;194;p24"/>
          <p:cNvSpPr/>
          <p:nvPr/>
        </p:nvSpPr>
        <p:spPr>
          <a:xfrm>
            <a:off x="4908301" y="1572604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95" name="Google Shape;195;p24"/>
          <p:cNvSpPr/>
          <p:nvPr/>
        </p:nvSpPr>
        <p:spPr>
          <a:xfrm>
            <a:off x="4629911" y="1573218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96" name="Google Shape;196;p24"/>
          <p:cNvSpPr/>
          <p:nvPr/>
        </p:nvSpPr>
        <p:spPr>
          <a:xfrm>
            <a:off x="4940595" y="2423230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97" name="Google Shape;197;p24"/>
          <p:cNvSpPr/>
          <p:nvPr/>
        </p:nvSpPr>
        <p:spPr>
          <a:xfrm>
            <a:off x="5218765" y="2421965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98" name="Google Shape;198;p24"/>
          <p:cNvSpPr/>
          <p:nvPr/>
        </p:nvSpPr>
        <p:spPr>
          <a:xfrm>
            <a:off x="4915329" y="2790974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99" name="Google Shape;199;p24"/>
          <p:cNvSpPr/>
          <p:nvPr/>
        </p:nvSpPr>
        <p:spPr>
          <a:xfrm>
            <a:off x="5197886" y="2789606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00" name="Google Shape;200;p24"/>
          <p:cNvSpPr txBox="1"/>
          <p:nvPr/>
        </p:nvSpPr>
        <p:spPr>
          <a:xfrm>
            <a:off x="4564393" y="3470000"/>
            <a:ext cx="152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14, 9, 18, 19, 61</a:t>
            </a:r>
            <a:endParaRPr sz="1300"/>
          </a:p>
        </p:txBody>
      </p:sp>
      <p:sp>
        <p:nvSpPr>
          <p:cNvPr id="201" name="Google Shape;201;p24"/>
          <p:cNvSpPr/>
          <p:nvPr/>
        </p:nvSpPr>
        <p:spPr>
          <a:xfrm>
            <a:off x="5355158" y="3544480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02" name="Google Shape;202;p24"/>
          <p:cNvSpPr/>
          <p:nvPr/>
        </p:nvSpPr>
        <p:spPr>
          <a:xfrm>
            <a:off x="5076108" y="3544480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03" name="Google Shape;203;p24"/>
          <p:cNvSpPr txBox="1"/>
          <p:nvPr/>
        </p:nvSpPr>
        <p:spPr>
          <a:xfrm>
            <a:off x="4591799" y="4619884"/>
            <a:ext cx="1808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14, 9, 18, 19, 61</a:t>
            </a:r>
            <a:endParaRPr sz="1300"/>
          </a:p>
        </p:txBody>
      </p:sp>
      <p:sp>
        <p:nvSpPr>
          <p:cNvPr id="204" name="Google Shape;204;p24"/>
          <p:cNvSpPr/>
          <p:nvPr/>
        </p:nvSpPr>
        <p:spPr>
          <a:xfrm>
            <a:off x="5133435" y="4668050"/>
            <a:ext cx="817500" cy="260400"/>
          </a:xfrm>
          <a:prstGeom prst="rect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05" name="Google Shape;205;p24"/>
          <p:cNvSpPr txBox="1"/>
          <p:nvPr/>
        </p:nvSpPr>
        <p:spPr>
          <a:xfrm>
            <a:off x="6679049" y="1336838"/>
            <a:ext cx="190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14, 9,    18, 19, 61</a:t>
            </a:r>
            <a:endParaRPr sz="1300"/>
          </a:p>
        </p:txBody>
      </p:sp>
      <p:sp>
        <p:nvSpPr>
          <p:cNvPr id="206" name="Google Shape;206;p24"/>
          <p:cNvSpPr/>
          <p:nvPr/>
        </p:nvSpPr>
        <p:spPr>
          <a:xfrm>
            <a:off x="6753515" y="1409320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07" name="Google Shape;207;p24"/>
          <p:cNvSpPr/>
          <p:nvPr/>
        </p:nvSpPr>
        <p:spPr>
          <a:xfrm>
            <a:off x="7035215" y="1410551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08" name="Google Shape;208;p24"/>
          <p:cNvSpPr txBox="1"/>
          <p:nvPr/>
        </p:nvSpPr>
        <p:spPr>
          <a:xfrm>
            <a:off x="6764560" y="1683863"/>
            <a:ext cx="190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9</a:t>
            </a:r>
            <a:r>
              <a:rPr lang="en" sz="1300">
                <a:solidFill>
                  <a:schemeClr val="dk1"/>
                </a:solidFill>
              </a:rPr>
              <a:t>,  14, 18, 19, 61</a:t>
            </a:r>
            <a:endParaRPr sz="1300"/>
          </a:p>
        </p:txBody>
      </p:sp>
      <p:sp>
        <p:nvSpPr>
          <p:cNvPr id="209" name="Google Shape;209;p24"/>
          <p:cNvSpPr/>
          <p:nvPr/>
        </p:nvSpPr>
        <p:spPr>
          <a:xfrm>
            <a:off x="6764551" y="1756345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10" name="Google Shape;210;p24"/>
          <p:cNvSpPr/>
          <p:nvPr/>
        </p:nvSpPr>
        <p:spPr>
          <a:xfrm>
            <a:off x="7046251" y="1756345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11" name="Google Shape;211;p24"/>
          <p:cNvSpPr txBox="1"/>
          <p:nvPr/>
        </p:nvSpPr>
        <p:spPr>
          <a:xfrm>
            <a:off x="6696332" y="2494536"/>
            <a:ext cx="190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9,  14, 18, 19, 61</a:t>
            </a:r>
            <a:endParaRPr sz="1300"/>
          </a:p>
        </p:txBody>
      </p:sp>
      <p:sp>
        <p:nvSpPr>
          <p:cNvPr id="212" name="Google Shape;212;p24"/>
          <p:cNvSpPr/>
          <p:nvPr/>
        </p:nvSpPr>
        <p:spPr>
          <a:xfrm>
            <a:off x="6977708" y="2553759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13" name="Google Shape;213;p24"/>
          <p:cNvSpPr/>
          <p:nvPr/>
        </p:nvSpPr>
        <p:spPr>
          <a:xfrm>
            <a:off x="7258262" y="2554171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14" name="Google Shape;214;p24"/>
          <p:cNvSpPr txBox="1"/>
          <p:nvPr/>
        </p:nvSpPr>
        <p:spPr>
          <a:xfrm>
            <a:off x="6705549" y="3512941"/>
            <a:ext cx="190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9,14, 18, 19, 61</a:t>
            </a:r>
            <a:endParaRPr sz="1300"/>
          </a:p>
        </p:txBody>
      </p:sp>
      <p:sp>
        <p:nvSpPr>
          <p:cNvPr id="215" name="Google Shape;215;p24"/>
          <p:cNvSpPr txBox="1"/>
          <p:nvPr/>
        </p:nvSpPr>
        <p:spPr>
          <a:xfrm>
            <a:off x="6696324" y="4596625"/>
            <a:ext cx="190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9,14, 18, 19, 61</a:t>
            </a:r>
            <a:endParaRPr sz="1300"/>
          </a:p>
        </p:txBody>
      </p:sp>
      <p:sp>
        <p:nvSpPr>
          <p:cNvPr id="216" name="Google Shape;216;p24"/>
          <p:cNvSpPr/>
          <p:nvPr/>
        </p:nvSpPr>
        <p:spPr>
          <a:xfrm>
            <a:off x="7161140" y="3575205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17" name="Google Shape;217;p24"/>
          <p:cNvSpPr/>
          <p:nvPr/>
        </p:nvSpPr>
        <p:spPr>
          <a:xfrm>
            <a:off x="7441122" y="3575205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18" name="Google Shape;218;p24"/>
          <p:cNvSpPr/>
          <p:nvPr/>
        </p:nvSpPr>
        <p:spPr>
          <a:xfrm>
            <a:off x="6921218" y="4671875"/>
            <a:ext cx="1016100" cy="260400"/>
          </a:xfrm>
          <a:prstGeom prst="rect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19" name="Google Shape;219;p24"/>
          <p:cNvSpPr txBox="1"/>
          <p:nvPr/>
        </p:nvSpPr>
        <p:spPr>
          <a:xfrm>
            <a:off x="274350" y="95075"/>
            <a:ext cx="39039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Bubble Sort: How it works</a:t>
            </a:r>
            <a:endParaRPr sz="2500">
              <a:solidFill>
                <a:schemeClr val="accent1"/>
              </a:solidFill>
            </a:endParaRPr>
          </a:p>
        </p:txBody>
      </p:sp>
      <p:sp>
        <p:nvSpPr>
          <p:cNvPr id="220" name="Google Shape;220;p24"/>
          <p:cNvSpPr/>
          <p:nvPr/>
        </p:nvSpPr>
        <p:spPr>
          <a:xfrm>
            <a:off x="394997" y="2018325"/>
            <a:ext cx="404700" cy="179400"/>
          </a:xfrm>
          <a:prstGeom prst="curvedUp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4"/>
          <p:cNvSpPr/>
          <p:nvPr/>
        </p:nvSpPr>
        <p:spPr>
          <a:xfrm flipH="1">
            <a:off x="394997" y="1613275"/>
            <a:ext cx="404700" cy="179400"/>
          </a:xfrm>
          <a:prstGeom prst="curvedDownArrow">
            <a:avLst>
              <a:gd fmla="val 25000" name="adj1"/>
              <a:gd fmla="val 50000" name="adj2"/>
              <a:gd fmla="val 22617" name="adj3"/>
            </a:avLst>
          </a:prstGeom>
          <a:solidFill>
            <a:srgbClr val="00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22" name="Google Shape;222;p24"/>
          <p:cNvCxnSpPr/>
          <p:nvPr/>
        </p:nvCxnSpPr>
        <p:spPr>
          <a:xfrm flipH="1" rot="10800000">
            <a:off x="-4950" y="816225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3" name="Google Shape;223;p24"/>
          <p:cNvSpPr/>
          <p:nvPr/>
        </p:nvSpPr>
        <p:spPr>
          <a:xfrm>
            <a:off x="1579950" y="1481200"/>
            <a:ext cx="1007225" cy="3508625"/>
          </a:xfrm>
          <a:custGeom>
            <a:rect b="b" l="l" r="r" t="t"/>
            <a:pathLst>
              <a:path extrusionOk="0" h="140345" w="40289">
                <a:moveTo>
                  <a:pt x="0" y="139432"/>
                </a:moveTo>
                <a:cubicBezTo>
                  <a:pt x="4148" y="137391"/>
                  <a:pt x="23173" y="147661"/>
                  <a:pt x="24885" y="127187"/>
                </a:cubicBezTo>
                <a:cubicBezTo>
                  <a:pt x="26597" y="106713"/>
                  <a:pt x="7703" y="37788"/>
                  <a:pt x="10270" y="16590"/>
                </a:cubicBezTo>
                <a:cubicBezTo>
                  <a:pt x="12837" y="-4608"/>
                  <a:pt x="35286" y="2765"/>
                  <a:pt x="40289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  <p:pic>
        <p:nvPicPr>
          <p:cNvPr id="224" name="Google Shape;22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5610" y="14675"/>
            <a:ext cx="675264" cy="76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5"/>
          <p:cNvSpPr txBox="1"/>
          <p:nvPr/>
        </p:nvSpPr>
        <p:spPr>
          <a:xfrm>
            <a:off x="192338" y="1085768"/>
            <a:ext cx="1388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19, 18, 14, 61, 9</a:t>
            </a:r>
            <a:endParaRPr sz="1300"/>
          </a:p>
        </p:txBody>
      </p:sp>
      <p:sp>
        <p:nvSpPr>
          <p:cNvPr id="230" name="Google Shape;230;p25"/>
          <p:cNvSpPr/>
          <p:nvPr/>
        </p:nvSpPr>
        <p:spPr>
          <a:xfrm>
            <a:off x="258148" y="1151600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31" name="Google Shape;231;p25"/>
          <p:cNvSpPr/>
          <p:nvPr/>
        </p:nvSpPr>
        <p:spPr>
          <a:xfrm>
            <a:off x="540599" y="1151221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32" name="Google Shape;232;p25"/>
          <p:cNvSpPr txBox="1"/>
          <p:nvPr/>
        </p:nvSpPr>
        <p:spPr>
          <a:xfrm>
            <a:off x="203066" y="1453046"/>
            <a:ext cx="1470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18, 19, 14, 61, 9</a:t>
            </a:r>
            <a:endParaRPr sz="1300"/>
          </a:p>
        </p:txBody>
      </p:sp>
      <p:sp>
        <p:nvSpPr>
          <p:cNvPr id="233" name="Google Shape;233;p25"/>
          <p:cNvSpPr/>
          <p:nvPr/>
        </p:nvSpPr>
        <p:spPr>
          <a:xfrm>
            <a:off x="254788" y="1532579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34" name="Google Shape;234;p25"/>
          <p:cNvSpPr/>
          <p:nvPr/>
        </p:nvSpPr>
        <p:spPr>
          <a:xfrm>
            <a:off x="534774" y="1532579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35" name="Google Shape;235;p25"/>
          <p:cNvSpPr txBox="1"/>
          <p:nvPr/>
        </p:nvSpPr>
        <p:spPr>
          <a:xfrm>
            <a:off x="129000" y="2380926"/>
            <a:ext cx="1470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18, 19, 14, 61, 9</a:t>
            </a:r>
            <a:endParaRPr sz="1300"/>
          </a:p>
        </p:txBody>
      </p:sp>
      <p:sp>
        <p:nvSpPr>
          <p:cNvPr id="236" name="Google Shape;236;p25"/>
          <p:cNvSpPr/>
          <p:nvPr/>
        </p:nvSpPr>
        <p:spPr>
          <a:xfrm>
            <a:off x="737825" y="2439478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37" name="Google Shape;237;p25"/>
          <p:cNvSpPr/>
          <p:nvPr/>
        </p:nvSpPr>
        <p:spPr>
          <a:xfrm>
            <a:off x="456132" y="2439341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38" name="Google Shape;238;p25"/>
          <p:cNvSpPr txBox="1"/>
          <p:nvPr/>
        </p:nvSpPr>
        <p:spPr>
          <a:xfrm>
            <a:off x="129000" y="2761926"/>
            <a:ext cx="1608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18, 14, 19, 61, 9</a:t>
            </a:r>
            <a:endParaRPr sz="1300"/>
          </a:p>
        </p:txBody>
      </p:sp>
      <p:sp>
        <p:nvSpPr>
          <p:cNvPr id="239" name="Google Shape;239;p25"/>
          <p:cNvSpPr/>
          <p:nvPr/>
        </p:nvSpPr>
        <p:spPr>
          <a:xfrm>
            <a:off x="753890" y="2804519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40" name="Google Shape;240;p25"/>
          <p:cNvSpPr/>
          <p:nvPr/>
        </p:nvSpPr>
        <p:spPr>
          <a:xfrm>
            <a:off x="473558" y="2806605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41" name="Google Shape;241;p25"/>
          <p:cNvSpPr txBox="1"/>
          <p:nvPr/>
        </p:nvSpPr>
        <p:spPr>
          <a:xfrm>
            <a:off x="129000" y="3502809"/>
            <a:ext cx="1571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18, 14, 19, 61, 9</a:t>
            </a:r>
            <a:endParaRPr sz="1300"/>
          </a:p>
        </p:txBody>
      </p:sp>
      <p:sp>
        <p:nvSpPr>
          <p:cNvPr id="242" name="Google Shape;242;p25"/>
          <p:cNvSpPr/>
          <p:nvPr/>
        </p:nvSpPr>
        <p:spPr>
          <a:xfrm>
            <a:off x="741043" y="3566519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43" name="Google Shape;243;p25"/>
          <p:cNvSpPr/>
          <p:nvPr/>
        </p:nvSpPr>
        <p:spPr>
          <a:xfrm>
            <a:off x="1020514" y="3566530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44" name="Google Shape;244;p25"/>
          <p:cNvSpPr txBox="1"/>
          <p:nvPr/>
        </p:nvSpPr>
        <p:spPr>
          <a:xfrm>
            <a:off x="118600" y="4403130"/>
            <a:ext cx="1470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18, 14, 19, 61, 9</a:t>
            </a:r>
            <a:endParaRPr sz="1300"/>
          </a:p>
        </p:txBody>
      </p:sp>
      <p:sp>
        <p:nvSpPr>
          <p:cNvPr id="245" name="Google Shape;245;p25"/>
          <p:cNvSpPr/>
          <p:nvPr/>
        </p:nvSpPr>
        <p:spPr>
          <a:xfrm>
            <a:off x="1007304" y="4447994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46" name="Google Shape;246;p25"/>
          <p:cNvSpPr/>
          <p:nvPr/>
        </p:nvSpPr>
        <p:spPr>
          <a:xfrm>
            <a:off x="1288136" y="4448005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47" name="Google Shape;247;p25"/>
          <p:cNvSpPr txBox="1"/>
          <p:nvPr/>
        </p:nvSpPr>
        <p:spPr>
          <a:xfrm>
            <a:off x="111232" y="4733491"/>
            <a:ext cx="1571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18, 14, 19, 9, 61</a:t>
            </a:r>
            <a:endParaRPr sz="1300"/>
          </a:p>
        </p:txBody>
      </p:sp>
      <p:sp>
        <p:nvSpPr>
          <p:cNvPr id="248" name="Google Shape;248;p25"/>
          <p:cNvSpPr/>
          <p:nvPr/>
        </p:nvSpPr>
        <p:spPr>
          <a:xfrm>
            <a:off x="1189468" y="4781652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49" name="Google Shape;249;p25"/>
          <p:cNvSpPr txBox="1"/>
          <p:nvPr/>
        </p:nvSpPr>
        <p:spPr>
          <a:xfrm>
            <a:off x="2198750" y="1094651"/>
            <a:ext cx="33120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Start from the first and second elements </a:t>
            </a:r>
            <a:endParaRPr sz="1100">
              <a:solidFill>
                <a:schemeClr val="dk1"/>
              </a:solidFill>
            </a:endParaRPr>
          </a:p>
        </p:txBody>
      </p:sp>
      <p:cxnSp>
        <p:nvCxnSpPr>
          <p:cNvPr id="250" name="Google Shape;250;p25"/>
          <p:cNvCxnSpPr>
            <a:endCxn id="230" idx="0"/>
          </p:cNvCxnSpPr>
          <p:nvPr/>
        </p:nvCxnSpPr>
        <p:spPr>
          <a:xfrm flipH="1">
            <a:off x="398998" y="833900"/>
            <a:ext cx="144000" cy="317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1" name="Google Shape;251;p25"/>
          <p:cNvSpPr txBox="1"/>
          <p:nvPr/>
        </p:nvSpPr>
        <p:spPr>
          <a:xfrm>
            <a:off x="282004" y="562776"/>
            <a:ext cx="512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rgbClr val="FF0000"/>
                </a:solidFill>
              </a:rPr>
              <a:t>i = 0</a:t>
            </a:r>
            <a:endParaRPr b="1" i="1">
              <a:solidFill>
                <a:srgbClr val="FF0000"/>
              </a:solidFill>
            </a:endParaRPr>
          </a:p>
        </p:txBody>
      </p:sp>
      <p:cxnSp>
        <p:nvCxnSpPr>
          <p:cNvPr id="252" name="Google Shape;252;p25"/>
          <p:cNvCxnSpPr>
            <a:endCxn id="231" idx="0"/>
          </p:cNvCxnSpPr>
          <p:nvPr/>
        </p:nvCxnSpPr>
        <p:spPr>
          <a:xfrm flipH="1">
            <a:off x="681449" y="912721"/>
            <a:ext cx="217200" cy="23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3" name="Google Shape;253;p25"/>
          <p:cNvSpPr txBox="1"/>
          <p:nvPr/>
        </p:nvSpPr>
        <p:spPr>
          <a:xfrm>
            <a:off x="702600" y="601376"/>
            <a:ext cx="601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rgbClr val="FF0000"/>
                </a:solidFill>
              </a:rPr>
              <a:t>j = 1</a:t>
            </a:r>
            <a:endParaRPr b="1" i="1">
              <a:solidFill>
                <a:srgbClr val="FF0000"/>
              </a:solidFill>
            </a:endParaRPr>
          </a:p>
        </p:txBody>
      </p:sp>
      <p:sp>
        <p:nvSpPr>
          <p:cNvPr id="254" name="Google Shape;254;p25"/>
          <p:cNvSpPr txBox="1"/>
          <p:nvPr/>
        </p:nvSpPr>
        <p:spPr>
          <a:xfrm>
            <a:off x="2198750" y="1564401"/>
            <a:ext cx="3312000" cy="5487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 If the first element is greater than the next one, swap them</a:t>
            </a:r>
            <a:endParaRPr sz="1100"/>
          </a:p>
        </p:txBody>
      </p:sp>
      <p:sp>
        <p:nvSpPr>
          <p:cNvPr id="255" name="Google Shape;255;p25"/>
          <p:cNvSpPr txBox="1"/>
          <p:nvPr/>
        </p:nvSpPr>
        <p:spPr>
          <a:xfrm>
            <a:off x="2198750" y="2819751"/>
            <a:ext cx="3383400" cy="5487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Move to the next pair of adjacent elements </a:t>
            </a:r>
            <a:endParaRPr sz="1100">
              <a:solidFill>
                <a:schemeClr val="dk1"/>
              </a:solidFill>
            </a:endParaRPr>
          </a:p>
        </p:txBody>
      </p:sp>
      <p:cxnSp>
        <p:nvCxnSpPr>
          <p:cNvPr id="256" name="Google Shape;256;p25"/>
          <p:cNvCxnSpPr/>
          <p:nvPr/>
        </p:nvCxnSpPr>
        <p:spPr>
          <a:xfrm flipH="1">
            <a:off x="587550" y="2077976"/>
            <a:ext cx="54300" cy="35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7" name="Google Shape;257;p25"/>
          <p:cNvCxnSpPr/>
          <p:nvPr/>
        </p:nvCxnSpPr>
        <p:spPr>
          <a:xfrm flipH="1">
            <a:off x="887675" y="2087851"/>
            <a:ext cx="60300" cy="32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8" name="Google Shape;258;p25"/>
          <p:cNvSpPr txBox="1"/>
          <p:nvPr/>
        </p:nvSpPr>
        <p:spPr>
          <a:xfrm>
            <a:off x="526788" y="1786601"/>
            <a:ext cx="175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rgbClr val="FF0000"/>
                </a:solidFill>
              </a:rPr>
              <a:t>i</a:t>
            </a:r>
            <a:endParaRPr b="1" i="1">
              <a:solidFill>
                <a:srgbClr val="FF0000"/>
              </a:solidFill>
            </a:endParaRPr>
          </a:p>
        </p:txBody>
      </p:sp>
      <p:sp>
        <p:nvSpPr>
          <p:cNvPr id="259" name="Google Shape;259;p25"/>
          <p:cNvSpPr txBox="1"/>
          <p:nvPr/>
        </p:nvSpPr>
        <p:spPr>
          <a:xfrm>
            <a:off x="850613" y="1786589"/>
            <a:ext cx="175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rgbClr val="FF0000"/>
                </a:solidFill>
              </a:rPr>
              <a:t>j</a:t>
            </a:r>
            <a:endParaRPr b="1" i="1">
              <a:solidFill>
                <a:srgbClr val="FF0000"/>
              </a:solidFill>
            </a:endParaRPr>
          </a:p>
        </p:txBody>
      </p:sp>
      <p:cxnSp>
        <p:nvCxnSpPr>
          <p:cNvPr id="260" name="Google Shape;260;p25"/>
          <p:cNvCxnSpPr/>
          <p:nvPr/>
        </p:nvCxnSpPr>
        <p:spPr>
          <a:xfrm flipH="1">
            <a:off x="877225" y="3276039"/>
            <a:ext cx="54300" cy="35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1" name="Google Shape;261;p25"/>
          <p:cNvCxnSpPr/>
          <p:nvPr/>
        </p:nvCxnSpPr>
        <p:spPr>
          <a:xfrm flipH="1">
            <a:off x="1177350" y="3285914"/>
            <a:ext cx="60300" cy="32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2" name="Google Shape;262;p25"/>
          <p:cNvSpPr txBox="1"/>
          <p:nvPr/>
        </p:nvSpPr>
        <p:spPr>
          <a:xfrm>
            <a:off x="816463" y="2984664"/>
            <a:ext cx="175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rgbClr val="FF0000"/>
                </a:solidFill>
              </a:rPr>
              <a:t>i</a:t>
            </a:r>
            <a:endParaRPr b="1" i="1">
              <a:solidFill>
                <a:srgbClr val="FF0000"/>
              </a:solidFill>
            </a:endParaRPr>
          </a:p>
        </p:txBody>
      </p:sp>
      <p:sp>
        <p:nvSpPr>
          <p:cNvPr id="263" name="Google Shape;263;p25"/>
          <p:cNvSpPr txBox="1"/>
          <p:nvPr/>
        </p:nvSpPr>
        <p:spPr>
          <a:xfrm>
            <a:off x="1140288" y="2984651"/>
            <a:ext cx="175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rgbClr val="FF0000"/>
                </a:solidFill>
              </a:rPr>
              <a:t>j</a:t>
            </a:r>
            <a:endParaRPr b="1" i="1">
              <a:solidFill>
                <a:srgbClr val="FF0000"/>
              </a:solidFill>
            </a:endParaRPr>
          </a:p>
        </p:txBody>
      </p:sp>
      <p:cxnSp>
        <p:nvCxnSpPr>
          <p:cNvPr id="264" name="Google Shape;264;p25"/>
          <p:cNvCxnSpPr/>
          <p:nvPr/>
        </p:nvCxnSpPr>
        <p:spPr>
          <a:xfrm flipH="1">
            <a:off x="1182025" y="4114239"/>
            <a:ext cx="54300" cy="35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5" name="Google Shape;265;p25"/>
          <p:cNvCxnSpPr/>
          <p:nvPr/>
        </p:nvCxnSpPr>
        <p:spPr>
          <a:xfrm flipH="1">
            <a:off x="1482150" y="4124114"/>
            <a:ext cx="60300" cy="32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6" name="Google Shape;266;p25"/>
          <p:cNvSpPr txBox="1"/>
          <p:nvPr/>
        </p:nvSpPr>
        <p:spPr>
          <a:xfrm>
            <a:off x="1121291" y="3822876"/>
            <a:ext cx="421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rgbClr val="FF0000"/>
                </a:solidFill>
              </a:rPr>
              <a:t>i=3</a:t>
            </a:r>
            <a:endParaRPr b="1" i="1">
              <a:solidFill>
                <a:srgbClr val="FF0000"/>
              </a:solidFill>
            </a:endParaRPr>
          </a:p>
        </p:txBody>
      </p:sp>
      <p:sp>
        <p:nvSpPr>
          <p:cNvPr id="267" name="Google Shape;267;p25"/>
          <p:cNvSpPr txBox="1"/>
          <p:nvPr/>
        </p:nvSpPr>
        <p:spPr>
          <a:xfrm>
            <a:off x="1445124" y="3822851"/>
            <a:ext cx="512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rgbClr val="FF0000"/>
                </a:solidFill>
              </a:rPr>
              <a:t>j</a:t>
            </a:r>
            <a:r>
              <a:rPr b="1" i="1" lang="en" sz="1300">
                <a:solidFill>
                  <a:srgbClr val="FF0000"/>
                </a:solidFill>
              </a:rPr>
              <a:t>=4</a:t>
            </a:r>
            <a:endParaRPr b="1" i="1">
              <a:solidFill>
                <a:srgbClr val="FF0000"/>
              </a:solidFill>
            </a:endParaRPr>
          </a:p>
        </p:txBody>
      </p:sp>
      <p:sp>
        <p:nvSpPr>
          <p:cNvPr id="268" name="Google Shape;268;p25"/>
          <p:cNvSpPr txBox="1"/>
          <p:nvPr/>
        </p:nvSpPr>
        <p:spPr>
          <a:xfrm>
            <a:off x="6063950" y="1582608"/>
            <a:ext cx="12630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if   A[i]&gt; A[j]:</a:t>
            </a:r>
            <a:endParaRPr i="1" sz="1100"/>
          </a:p>
        </p:txBody>
      </p:sp>
      <p:sp>
        <p:nvSpPr>
          <p:cNvPr id="269" name="Google Shape;269;p25"/>
          <p:cNvSpPr txBox="1"/>
          <p:nvPr/>
        </p:nvSpPr>
        <p:spPr>
          <a:xfrm>
            <a:off x="6306650" y="1998051"/>
            <a:ext cx="1470900" cy="749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temp =</a:t>
            </a:r>
            <a:r>
              <a:rPr i="1" lang="en" sz="1100">
                <a:solidFill>
                  <a:schemeClr val="dk1"/>
                </a:solidFill>
              </a:rPr>
              <a:t>A</a:t>
            </a:r>
            <a:r>
              <a:rPr i="1" lang="en" sz="1100">
                <a:solidFill>
                  <a:schemeClr val="dk1"/>
                </a:solidFill>
              </a:rPr>
              <a:t>[i] 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A[i]  =A[j]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A[j]  =temp</a:t>
            </a:r>
            <a:endParaRPr i="1" sz="1100">
              <a:solidFill>
                <a:schemeClr val="dk1"/>
              </a:solidFill>
            </a:endParaRPr>
          </a:p>
        </p:txBody>
      </p:sp>
      <p:sp>
        <p:nvSpPr>
          <p:cNvPr id="270" name="Google Shape;270;p25"/>
          <p:cNvSpPr txBox="1"/>
          <p:nvPr/>
        </p:nvSpPr>
        <p:spPr>
          <a:xfrm>
            <a:off x="6107300" y="2876501"/>
            <a:ext cx="838500" cy="492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i +=1  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j +=1</a:t>
            </a:r>
            <a:endParaRPr i="1" sz="1100">
              <a:solidFill>
                <a:schemeClr val="dk1"/>
              </a:solidFill>
            </a:endParaRPr>
          </a:p>
        </p:txBody>
      </p:sp>
      <p:sp>
        <p:nvSpPr>
          <p:cNvPr id="271" name="Google Shape;271;p25"/>
          <p:cNvSpPr txBox="1"/>
          <p:nvPr/>
        </p:nvSpPr>
        <p:spPr>
          <a:xfrm>
            <a:off x="5813475" y="709750"/>
            <a:ext cx="15711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accent1"/>
                </a:solidFill>
              </a:rPr>
              <a:t>Inner loop</a:t>
            </a:r>
            <a:r>
              <a:rPr i="1" lang="en" sz="1100">
                <a:solidFill>
                  <a:srgbClr val="FF0000"/>
                </a:solidFill>
              </a:rPr>
              <a:t>:</a:t>
            </a:r>
            <a:r>
              <a:rPr i="1" lang="en" sz="1100">
                <a:solidFill>
                  <a:srgbClr val="FF0000"/>
                </a:solidFill>
              </a:rPr>
              <a:t> j=1 to n-1 </a:t>
            </a:r>
            <a:endParaRPr i="1" sz="1100">
              <a:solidFill>
                <a:srgbClr val="FF0000"/>
              </a:solidFill>
            </a:endParaRPr>
          </a:p>
        </p:txBody>
      </p:sp>
      <p:sp>
        <p:nvSpPr>
          <p:cNvPr id="272" name="Google Shape;272;p25"/>
          <p:cNvSpPr txBox="1"/>
          <p:nvPr/>
        </p:nvSpPr>
        <p:spPr>
          <a:xfrm>
            <a:off x="2198750" y="4414301"/>
            <a:ext cx="4368000" cy="354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Repeat the above steps until the entire array is sorted.</a:t>
            </a:r>
            <a:endParaRPr sz="1100"/>
          </a:p>
        </p:txBody>
      </p:sp>
      <p:sp>
        <p:nvSpPr>
          <p:cNvPr id="273" name="Google Shape;273;p25"/>
          <p:cNvSpPr txBox="1"/>
          <p:nvPr/>
        </p:nvSpPr>
        <p:spPr>
          <a:xfrm>
            <a:off x="5373350" y="299575"/>
            <a:ext cx="18093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accent1"/>
                </a:solidFill>
              </a:rPr>
              <a:t>Outer loop:</a:t>
            </a:r>
            <a:r>
              <a:rPr i="1" lang="en" sz="1100">
                <a:solidFill>
                  <a:srgbClr val="FF0000"/>
                </a:solidFill>
              </a:rPr>
              <a:t> </a:t>
            </a:r>
            <a:r>
              <a:rPr i="1" lang="en" sz="1100">
                <a:solidFill>
                  <a:srgbClr val="FF0000"/>
                </a:solidFill>
              </a:rPr>
              <a:t>k=1 to n-1 </a:t>
            </a:r>
            <a:endParaRPr i="1" sz="1100">
              <a:solidFill>
                <a:srgbClr val="FF0000"/>
              </a:solidFill>
            </a:endParaRPr>
          </a:p>
        </p:txBody>
      </p:sp>
      <p:sp>
        <p:nvSpPr>
          <p:cNvPr id="274" name="Google Shape;274;p25"/>
          <p:cNvSpPr txBox="1"/>
          <p:nvPr/>
        </p:nvSpPr>
        <p:spPr>
          <a:xfrm>
            <a:off x="6057350" y="1150426"/>
            <a:ext cx="1263000" cy="3849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300">
                <a:solidFill>
                  <a:srgbClr val="FF0000"/>
                </a:solidFill>
              </a:rPr>
              <a:t>i = 0, j = 1</a:t>
            </a:r>
            <a:endParaRPr i="1" sz="1300">
              <a:solidFill>
                <a:srgbClr val="FF0000"/>
              </a:solidFill>
            </a:endParaRPr>
          </a:p>
        </p:txBody>
      </p:sp>
      <p:sp>
        <p:nvSpPr>
          <p:cNvPr id="275" name="Google Shape;275;p25"/>
          <p:cNvSpPr txBox="1"/>
          <p:nvPr/>
        </p:nvSpPr>
        <p:spPr>
          <a:xfrm>
            <a:off x="2198750" y="3501976"/>
            <a:ext cx="3383400" cy="354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Do</a:t>
            </a:r>
            <a:r>
              <a:rPr lang="en" sz="1100">
                <a:solidFill>
                  <a:schemeClr val="dk1"/>
                </a:solidFill>
              </a:rPr>
              <a:t> comparison and swap process 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76" name="Google Shape;276;p25"/>
          <p:cNvSpPr/>
          <p:nvPr/>
        </p:nvSpPr>
        <p:spPr>
          <a:xfrm>
            <a:off x="254788" y="1536904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77" name="Google Shape;277;p25"/>
          <p:cNvSpPr/>
          <p:nvPr/>
        </p:nvSpPr>
        <p:spPr>
          <a:xfrm>
            <a:off x="534774" y="1536904"/>
            <a:ext cx="281700" cy="26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278" name="Google Shape;278;p25"/>
          <p:cNvSpPr txBox="1"/>
          <p:nvPr/>
        </p:nvSpPr>
        <p:spPr>
          <a:xfrm>
            <a:off x="6063950" y="1130726"/>
            <a:ext cx="653700" cy="3849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300">
                <a:solidFill>
                  <a:srgbClr val="FF0000"/>
                </a:solidFill>
              </a:rPr>
              <a:t>i = j-1</a:t>
            </a:r>
            <a:endParaRPr i="1" sz="1300">
              <a:solidFill>
                <a:srgbClr val="FF0000"/>
              </a:solidFill>
            </a:endParaRPr>
          </a:p>
        </p:txBody>
      </p:sp>
      <p:sp>
        <p:nvSpPr>
          <p:cNvPr id="279" name="Google Shape;279;p25"/>
          <p:cNvSpPr txBox="1"/>
          <p:nvPr/>
        </p:nvSpPr>
        <p:spPr>
          <a:xfrm>
            <a:off x="2198750" y="3989508"/>
            <a:ext cx="3000000" cy="354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Repeat </a:t>
            </a:r>
            <a:r>
              <a:rPr lang="en" sz="1100">
                <a:solidFill>
                  <a:schemeClr val="dk1"/>
                </a:solidFill>
              </a:rPr>
              <a:t>until the end of array</a:t>
            </a:r>
            <a:endParaRPr/>
          </a:p>
        </p:txBody>
      </p:sp>
      <p:sp>
        <p:nvSpPr>
          <p:cNvPr id="280" name="Google Shape;280;p25"/>
          <p:cNvSpPr txBox="1"/>
          <p:nvPr/>
        </p:nvSpPr>
        <p:spPr>
          <a:xfrm>
            <a:off x="274350" y="18875"/>
            <a:ext cx="45543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Bubble Sort: Implementation</a:t>
            </a:r>
            <a:endParaRPr sz="2500">
              <a:solidFill>
                <a:schemeClr val="accent1"/>
              </a:solidFill>
            </a:endParaRPr>
          </a:p>
        </p:txBody>
      </p:sp>
      <p:sp>
        <p:nvSpPr>
          <p:cNvPr id="281" name="Google Shape;281;p25"/>
          <p:cNvSpPr/>
          <p:nvPr/>
        </p:nvSpPr>
        <p:spPr>
          <a:xfrm>
            <a:off x="7785225" y="1151600"/>
            <a:ext cx="281700" cy="15957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5"/>
          <p:cNvSpPr txBox="1"/>
          <p:nvPr/>
        </p:nvSpPr>
        <p:spPr>
          <a:xfrm>
            <a:off x="8074600" y="1757000"/>
            <a:ext cx="802500" cy="5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300">
                <a:solidFill>
                  <a:srgbClr val="FF0000"/>
                </a:solidFill>
              </a:rPr>
              <a:t>N-1 </a:t>
            </a:r>
            <a:r>
              <a:rPr i="1" lang="en" sz="900">
                <a:solidFill>
                  <a:srgbClr val="FF0000"/>
                </a:solidFill>
              </a:rPr>
              <a:t>Comparison</a:t>
            </a:r>
            <a:endParaRPr sz="1000"/>
          </a:p>
        </p:txBody>
      </p:sp>
      <p:sp>
        <p:nvSpPr>
          <p:cNvPr id="283" name="Google Shape;283;p25"/>
          <p:cNvSpPr txBox="1"/>
          <p:nvPr/>
        </p:nvSpPr>
        <p:spPr>
          <a:xfrm>
            <a:off x="7684056" y="180226"/>
            <a:ext cx="802500" cy="5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300">
                <a:solidFill>
                  <a:srgbClr val="FF0000"/>
                </a:solidFill>
              </a:rPr>
              <a:t>N-1 </a:t>
            </a:r>
            <a:r>
              <a:rPr i="1" lang="en" sz="900">
                <a:solidFill>
                  <a:srgbClr val="FF0000"/>
                </a:solidFill>
              </a:rPr>
              <a:t>Iterations</a:t>
            </a:r>
            <a:endParaRPr sz="1000"/>
          </a:p>
        </p:txBody>
      </p:sp>
      <p:sp>
        <p:nvSpPr>
          <p:cNvPr id="284" name="Google Shape;284;p25"/>
          <p:cNvSpPr/>
          <p:nvPr/>
        </p:nvSpPr>
        <p:spPr>
          <a:xfrm>
            <a:off x="7495850" y="263749"/>
            <a:ext cx="144000" cy="3849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5"/>
          <p:cNvSpPr txBox="1"/>
          <p:nvPr/>
        </p:nvSpPr>
        <p:spPr>
          <a:xfrm>
            <a:off x="5823375" y="3691300"/>
            <a:ext cx="2764800" cy="4002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4 x 4 = 16 comparisons !!! 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6"/>
          <p:cNvSpPr/>
          <p:nvPr/>
        </p:nvSpPr>
        <p:spPr>
          <a:xfrm>
            <a:off x="3795010" y="1327754"/>
            <a:ext cx="3001800" cy="1481100"/>
          </a:xfrm>
          <a:prstGeom prst="cloud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6"/>
          <p:cNvSpPr/>
          <p:nvPr/>
        </p:nvSpPr>
        <p:spPr>
          <a:xfrm>
            <a:off x="4248899" y="1539050"/>
            <a:ext cx="2547900" cy="95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0000"/>
                </a:solidFill>
              </a:rPr>
              <a:t>C</a:t>
            </a:r>
            <a:r>
              <a:rPr lang="en" sz="1600">
                <a:solidFill>
                  <a:srgbClr val="FF0000"/>
                </a:solidFill>
              </a:rPr>
              <a:t>an we reduce the number of comparisons? </a:t>
            </a:r>
            <a:endParaRPr sz="1600">
              <a:solidFill>
                <a:srgbClr val="FF0000"/>
              </a:solidFill>
            </a:endParaRPr>
          </a:p>
        </p:txBody>
      </p:sp>
      <p:pic>
        <p:nvPicPr>
          <p:cNvPr id="292" name="Google Shape;29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3250" y="2895899"/>
            <a:ext cx="1387199" cy="184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7"/>
          <p:cNvSpPr txBox="1"/>
          <p:nvPr/>
        </p:nvSpPr>
        <p:spPr>
          <a:xfrm>
            <a:off x="192338" y="601741"/>
            <a:ext cx="1388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19, 18, 14, 61, 9</a:t>
            </a:r>
            <a:endParaRPr sz="1300"/>
          </a:p>
        </p:txBody>
      </p:sp>
      <p:sp>
        <p:nvSpPr>
          <p:cNvPr id="298" name="Google Shape;298;p27"/>
          <p:cNvSpPr txBox="1"/>
          <p:nvPr/>
        </p:nvSpPr>
        <p:spPr>
          <a:xfrm>
            <a:off x="203066" y="969020"/>
            <a:ext cx="1470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18, 19, 14, 61, 9</a:t>
            </a:r>
            <a:endParaRPr sz="1300"/>
          </a:p>
        </p:txBody>
      </p:sp>
      <p:sp>
        <p:nvSpPr>
          <p:cNvPr id="299" name="Google Shape;299;p27"/>
          <p:cNvSpPr txBox="1"/>
          <p:nvPr/>
        </p:nvSpPr>
        <p:spPr>
          <a:xfrm>
            <a:off x="129000" y="1896900"/>
            <a:ext cx="1470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18, 19, 14, 61, 9</a:t>
            </a:r>
            <a:endParaRPr sz="1300"/>
          </a:p>
        </p:txBody>
      </p:sp>
      <p:sp>
        <p:nvSpPr>
          <p:cNvPr id="300" name="Google Shape;300;p27"/>
          <p:cNvSpPr txBox="1"/>
          <p:nvPr/>
        </p:nvSpPr>
        <p:spPr>
          <a:xfrm>
            <a:off x="129000" y="2277900"/>
            <a:ext cx="1608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18, 14, 19, 61, 9</a:t>
            </a:r>
            <a:endParaRPr sz="1300"/>
          </a:p>
        </p:txBody>
      </p:sp>
      <p:sp>
        <p:nvSpPr>
          <p:cNvPr id="301" name="Google Shape;301;p27"/>
          <p:cNvSpPr txBox="1"/>
          <p:nvPr/>
        </p:nvSpPr>
        <p:spPr>
          <a:xfrm>
            <a:off x="129000" y="3018782"/>
            <a:ext cx="1571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18, 14, 19, 61, 9</a:t>
            </a:r>
            <a:endParaRPr sz="1300"/>
          </a:p>
        </p:txBody>
      </p:sp>
      <p:sp>
        <p:nvSpPr>
          <p:cNvPr id="302" name="Google Shape;302;p27"/>
          <p:cNvSpPr txBox="1"/>
          <p:nvPr/>
        </p:nvSpPr>
        <p:spPr>
          <a:xfrm>
            <a:off x="118600" y="3919104"/>
            <a:ext cx="1470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18, 14, 19, 61, 9</a:t>
            </a:r>
            <a:endParaRPr sz="1300"/>
          </a:p>
        </p:txBody>
      </p:sp>
      <p:sp>
        <p:nvSpPr>
          <p:cNvPr id="303" name="Google Shape;303;p27"/>
          <p:cNvSpPr txBox="1"/>
          <p:nvPr/>
        </p:nvSpPr>
        <p:spPr>
          <a:xfrm>
            <a:off x="111232" y="4249465"/>
            <a:ext cx="1571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18, 14, 19, 9, 61</a:t>
            </a:r>
            <a:endParaRPr sz="1300"/>
          </a:p>
        </p:txBody>
      </p:sp>
      <p:sp>
        <p:nvSpPr>
          <p:cNvPr id="304" name="Google Shape;304;p27"/>
          <p:cNvSpPr txBox="1"/>
          <p:nvPr/>
        </p:nvSpPr>
        <p:spPr>
          <a:xfrm>
            <a:off x="1811300" y="593177"/>
            <a:ext cx="152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18, 14, 19, 9, 61</a:t>
            </a:r>
            <a:endParaRPr sz="1300"/>
          </a:p>
        </p:txBody>
      </p:sp>
      <p:sp>
        <p:nvSpPr>
          <p:cNvPr id="305" name="Google Shape;305;p27"/>
          <p:cNvSpPr txBox="1"/>
          <p:nvPr/>
        </p:nvSpPr>
        <p:spPr>
          <a:xfrm>
            <a:off x="1818343" y="959656"/>
            <a:ext cx="1435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14, 18, 19, 9, 61</a:t>
            </a:r>
            <a:endParaRPr sz="1300"/>
          </a:p>
        </p:txBody>
      </p:sp>
      <p:sp>
        <p:nvSpPr>
          <p:cNvPr id="306" name="Google Shape;306;p27"/>
          <p:cNvSpPr txBox="1"/>
          <p:nvPr/>
        </p:nvSpPr>
        <p:spPr>
          <a:xfrm>
            <a:off x="1811296" y="2153334"/>
            <a:ext cx="1388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14, 18, 19, 9, 61</a:t>
            </a:r>
            <a:endParaRPr sz="1300"/>
          </a:p>
        </p:txBody>
      </p:sp>
      <p:sp>
        <p:nvSpPr>
          <p:cNvPr id="307" name="Google Shape;307;p27"/>
          <p:cNvSpPr txBox="1"/>
          <p:nvPr/>
        </p:nvSpPr>
        <p:spPr>
          <a:xfrm>
            <a:off x="1860571" y="2880138"/>
            <a:ext cx="152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14, 18, 19,   9, 61</a:t>
            </a:r>
            <a:endParaRPr sz="1300"/>
          </a:p>
        </p:txBody>
      </p:sp>
      <p:sp>
        <p:nvSpPr>
          <p:cNvPr id="308" name="Google Shape;308;p27"/>
          <p:cNvSpPr txBox="1"/>
          <p:nvPr/>
        </p:nvSpPr>
        <p:spPr>
          <a:xfrm>
            <a:off x="1851922" y="3247313"/>
            <a:ext cx="1571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14, 18,  9,   19, 61</a:t>
            </a:r>
            <a:endParaRPr sz="1300"/>
          </a:p>
        </p:txBody>
      </p:sp>
      <p:sp>
        <p:nvSpPr>
          <p:cNvPr id="309" name="Google Shape;309;p27"/>
          <p:cNvSpPr txBox="1"/>
          <p:nvPr/>
        </p:nvSpPr>
        <p:spPr>
          <a:xfrm>
            <a:off x="1776297" y="4119538"/>
            <a:ext cx="1608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14, 18, 9, 19, 61</a:t>
            </a:r>
            <a:endParaRPr sz="1300"/>
          </a:p>
        </p:txBody>
      </p:sp>
      <p:sp>
        <p:nvSpPr>
          <p:cNvPr id="310" name="Google Shape;310;p27"/>
          <p:cNvSpPr/>
          <p:nvPr/>
        </p:nvSpPr>
        <p:spPr>
          <a:xfrm>
            <a:off x="2764925" y="3317376"/>
            <a:ext cx="522600" cy="260400"/>
          </a:xfrm>
          <a:prstGeom prst="rect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311" name="Google Shape;311;p27"/>
          <p:cNvSpPr/>
          <p:nvPr/>
        </p:nvSpPr>
        <p:spPr>
          <a:xfrm>
            <a:off x="1143050" y="4311725"/>
            <a:ext cx="281700" cy="260400"/>
          </a:xfrm>
          <a:prstGeom prst="rect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312" name="Google Shape;312;p27"/>
          <p:cNvSpPr txBox="1"/>
          <p:nvPr/>
        </p:nvSpPr>
        <p:spPr>
          <a:xfrm>
            <a:off x="5606750" y="2489932"/>
            <a:ext cx="12630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if   A[i]&gt; A[j]:</a:t>
            </a:r>
            <a:endParaRPr i="1" sz="1100"/>
          </a:p>
        </p:txBody>
      </p:sp>
      <p:sp>
        <p:nvSpPr>
          <p:cNvPr id="313" name="Google Shape;313;p27"/>
          <p:cNvSpPr txBox="1"/>
          <p:nvPr/>
        </p:nvSpPr>
        <p:spPr>
          <a:xfrm>
            <a:off x="5849450" y="2905375"/>
            <a:ext cx="1020300" cy="749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temp =A[i] 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A[i]  =A[j]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A[j]  =temp</a:t>
            </a:r>
            <a:endParaRPr i="1" sz="1100">
              <a:solidFill>
                <a:schemeClr val="dk1"/>
              </a:solidFill>
            </a:endParaRPr>
          </a:p>
        </p:txBody>
      </p:sp>
      <p:sp>
        <p:nvSpPr>
          <p:cNvPr id="314" name="Google Shape;314;p27"/>
          <p:cNvSpPr txBox="1"/>
          <p:nvPr/>
        </p:nvSpPr>
        <p:spPr>
          <a:xfrm>
            <a:off x="5356275" y="1617075"/>
            <a:ext cx="16689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accent1"/>
                </a:solidFill>
              </a:rPr>
              <a:t>Inner loop </a:t>
            </a:r>
            <a:r>
              <a:rPr i="1" lang="en" sz="1100">
                <a:solidFill>
                  <a:srgbClr val="FF0000"/>
                </a:solidFill>
              </a:rPr>
              <a:t>j=1 to n-1</a:t>
            </a:r>
            <a:endParaRPr i="1" sz="1100">
              <a:solidFill>
                <a:srgbClr val="FF0000"/>
              </a:solidFill>
            </a:endParaRPr>
          </a:p>
        </p:txBody>
      </p:sp>
      <p:sp>
        <p:nvSpPr>
          <p:cNvPr id="315" name="Google Shape;315;p27"/>
          <p:cNvSpPr txBox="1"/>
          <p:nvPr/>
        </p:nvSpPr>
        <p:spPr>
          <a:xfrm>
            <a:off x="5053550" y="1206900"/>
            <a:ext cx="18084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accent1"/>
                </a:solidFill>
              </a:rPr>
              <a:t>Outer loop:</a:t>
            </a:r>
            <a:r>
              <a:rPr i="1" lang="en" sz="1100">
                <a:solidFill>
                  <a:srgbClr val="FF0000"/>
                </a:solidFill>
              </a:rPr>
              <a:t> k=1 to N-1 </a:t>
            </a:r>
            <a:endParaRPr i="1" sz="1100">
              <a:solidFill>
                <a:srgbClr val="FF0000"/>
              </a:solidFill>
            </a:endParaRPr>
          </a:p>
        </p:txBody>
      </p:sp>
      <p:sp>
        <p:nvSpPr>
          <p:cNvPr id="316" name="Google Shape;316;p27"/>
          <p:cNvSpPr txBox="1"/>
          <p:nvPr/>
        </p:nvSpPr>
        <p:spPr>
          <a:xfrm>
            <a:off x="5606750" y="2038049"/>
            <a:ext cx="653700" cy="3849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300">
                <a:solidFill>
                  <a:srgbClr val="FF0000"/>
                </a:solidFill>
              </a:rPr>
              <a:t>i = j-1</a:t>
            </a:r>
            <a:endParaRPr i="1" sz="1300">
              <a:solidFill>
                <a:srgbClr val="FF0000"/>
              </a:solidFill>
            </a:endParaRPr>
          </a:p>
        </p:txBody>
      </p:sp>
      <p:sp>
        <p:nvSpPr>
          <p:cNvPr id="317" name="Google Shape;317;p27"/>
          <p:cNvSpPr/>
          <p:nvPr/>
        </p:nvSpPr>
        <p:spPr>
          <a:xfrm rot="-5400000">
            <a:off x="592500" y="4306175"/>
            <a:ext cx="138300" cy="822600"/>
          </a:xfrm>
          <a:prstGeom prst="leftBrace">
            <a:avLst>
              <a:gd fmla="val 50000" name="adj1"/>
              <a:gd fmla="val 51617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18" name="Google Shape;318;p27"/>
          <p:cNvSpPr txBox="1"/>
          <p:nvPr/>
        </p:nvSpPr>
        <p:spPr>
          <a:xfrm>
            <a:off x="203075" y="4710425"/>
            <a:ext cx="990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Unordered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19" name="Google Shape;319;p27"/>
          <p:cNvSpPr txBox="1"/>
          <p:nvPr/>
        </p:nvSpPr>
        <p:spPr>
          <a:xfrm>
            <a:off x="5356275" y="1622463"/>
            <a:ext cx="1668900" cy="3540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accent1"/>
                </a:solidFill>
              </a:rPr>
              <a:t>Inner loop</a:t>
            </a:r>
            <a:r>
              <a:rPr i="1" lang="en" sz="1100">
                <a:solidFill>
                  <a:srgbClr val="FF0000"/>
                </a:solidFill>
              </a:rPr>
              <a:t> j=1 to n-1 </a:t>
            </a:r>
            <a:endParaRPr i="1" sz="1100">
              <a:solidFill>
                <a:srgbClr val="FF0000"/>
              </a:solidFill>
            </a:endParaRPr>
          </a:p>
        </p:txBody>
      </p:sp>
      <p:sp>
        <p:nvSpPr>
          <p:cNvPr id="320" name="Google Shape;320;p27"/>
          <p:cNvSpPr txBox="1"/>
          <p:nvPr/>
        </p:nvSpPr>
        <p:spPr>
          <a:xfrm>
            <a:off x="3503459" y="827479"/>
            <a:ext cx="152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14, 18, 9, 19, 61</a:t>
            </a:r>
            <a:endParaRPr sz="1300"/>
          </a:p>
        </p:txBody>
      </p:sp>
      <p:sp>
        <p:nvSpPr>
          <p:cNvPr id="321" name="Google Shape;321;p27"/>
          <p:cNvSpPr txBox="1"/>
          <p:nvPr/>
        </p:nvSpPr>
        <p:spPr>
          <a:xfrm>
            <a:off x="3503459" y="1975232"/>
            <a:ext cx="1608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14, 18,   9, 19, 61</a:t>
            </a:r>
            <a:endParaRPr sz="1300"/>
          </a:p>
        </p:txBody>
      </p:sp>
      <p:sp>
        <p:nvSpPr>
          <p:cNvPr id="322" name="Google Shape;322;p27"/>
          <p:cNvSpPr txBox="1"/>
          <p:nvPr/>
        </p:nvSpPr>
        <p:spPr>
          <a:xfrm>
            <a:off x="3510498" y="2362210"/>
            <a:ext cx="152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14, 9,   18, 19, 61</a:t>
            </a:r>
            <a:endParaRPr sz="1300"/>
          </a:p>
        </p:txBody>
      </p:sp>
      <p:sp>
        <p:nvSpPr>
          <p:cNvPr id="323" name="Google Shape;323;p27"/>
          <p:cNvSpPr txBox="1"/>
          <p:nvPr/>
        </p:nvSpPr>
        <p:spPr>
          <a:xfrm>
            <a:off x="3472784" y="3091300"/>
            <a:ext cx="152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14, 9, 18, 19, 61</a:t>
            </a:r>
            <a:endParaRPr sz="1300"/>
          </a:p>
        </p:txBody>
      </p:sp>
      <p:sp>
        <p:nvSpPr>
          <p:cNvPr id="324" name="Google Shape;324;p27"/>
          <p:cNvSpPr txBox="1"/>
          <p:nvPr/>
        </p:nvSpPr>
        <p:spPr>
          <a:xfrm>
            <a:off x="3500190" y="4241184"/>
            <a:ext cx="1808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14, 9, 18, 19, 61</a:t>
            </a:r>
            <a:endParaRPr sz="1300"/>
          </a:p>
        </p:txBody>
      </p:sp>
      <p:sp>
        <p:nvSpPr>
          <p:cNvPr id="325" name="Google Shape;325;p27"/>
          <p:cNvSpPr/>
          <p:nvPr/>
        </p:nvSpPr>
        <p:spPr>
          <a:xfrm>
            <a:off x="4065763" y="2408300"/>
            <a:ext cx="853800" cy="260400"/>
          </a:xfrm>
          <a:prstGeom prst="rect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326" name="Google Shape;326;p27"/>
          <p:cNvSpPr/>
          <p:nvPr/>
        </p:nvSpPr>
        <p:spPr>
          <a:xfrm>
            <a:off x="3402348" y="3108200"/>
            <a:ext cx="1529100" cy="384900"/>
          </a:xfrm>
          <a:prstGeom prst="mathMultiply">
            <a:avLst>
              <a:gd fmla="val 2352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7"/>
          <p:cNvSpPr/>
          <p:nvPr/>
        </p:nvSpPr>
        <p:spPr>
          <a:xfrm>
            <a:off x="1736025" y="4165425"/>
            <a:ext cx="1529100" cy="384900"/>
          </a:xfrm>
          <a:prstGeom prst="mathMultiply">
            <a:avLst>
              <a:gd fmla="val 2352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7"/>
          <p:cNvSpPr/>
          <p:nvPr/>
        </p:nvSpPr>
        <p:spPr>
          <a:xfrm>
            <a:off x="3402348" y="4241175"/>
            <a:ext cx="1529100" cy="384900"/>
          </a:xfrm>
          <a:prstGeom prst="mathMultiply">
            <a:avLst>
              <a:gd fmla="val 2352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27"/>
          <p:cNvSpPr txBox="1"/>
          <p:nvPr/>
        </p:nvSpPr>
        <p:spPr>
          <a:xfrm>
            <a:off x="4827872" y="4648325"/>
            <a:ext cx="3289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0000"/>
                </a:solidFill>
              </a:rPr>
              <a:t>4 + 3 + 2 +1 =10 comparisons !!! </a:t>
            </a:r>
            <a:endParaRPr b="1" sz="1500">
              <a:solidFill>
                <a:srgbClr val="FF0000"/>
              </a:solidFill>
            </a:endParaRPr>
          </a:p>
        </p:txBody>
      </p:sp>
      <p:sp>
        <p:nvSpPr>
          <p:cNvPr id="330" name="Google Shape;330;p27"/>
          <p:cNvSpPr txBox="1"/>
          <p:nvPr/>
        </p:nvSpPr>
        <p:spPr>
          <a:xfrm>
            <a:off x="7126477" y="905638"/>
            <a:ext cx="190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14, 9,    18, 19, 61</a:t>
            </a:r>
            <a:endParaRPr sz="1300"/>
          </a:p>
        </p:txBody>
      </p:sp>
      <p:sp>
        <p:nvSpPr>
          <p:cNvPr id="331" name="Google Shape;331;p27"/>
          <p:cNvSpPr txBox="1"/>
          <p:nvPr/>
        </p:nvSpPr>
        <p:spPr>
          <a:xfrm>
            <a:off x="7211988" y="1252663"/>
            <a:ext cx="190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9,  14, 18, 19, 61</a:t>
            </a:r>
            <a:endParaRPr sz="1300"/>
          </a:p>
        </p:txBody>
      </p:sp>
      <p:sp>
        <p:nvSpPr>
          <p:cNvPr id="332" name="Google Shape;332;p27"/>
          <p:cNvSpPr txBox="1"/>
          <p:nvPr/>
        </p:nvSpPr>
        <p:spPr>
          <a:xfrm>
            <a:off x="7143760" y="2063336"/>
            <a:ext cx="190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9,  14, 18, 19, 61</a:t>
            </a:r>
            <a:endParaRPr sz="1300"/>
          </a:p>
        </p:txBody>
      </p:sp>
      <p:sp>
        <p:nvSpPr>
          <p:cNvPr id="333" name="Google Shape;333;p27"/>
          <p:cNvSpPr txBox="1"/>
          <p:nvPr/>
        </p:nvSpPr>
        <p:spPr>
          <a:xfrm>
            <a:off x="7152977" y="3081741"/>
            <a:ext cx="190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9,14, 18, 19, 61</a:t>
            </a:r>
            <a:endParaRPr sz="1300"/>
          </a:p>
        </p:txBody>
      </p:sp>
      <p:sp>
        <p:nvSpPr>
          <p:cNvPr id="334" name="Google Shape;334;p27"/>
          <p:cNvSpPr txBox="1"/>
          <p:nvPr/>
        </p:nvSpPr>
        <p:spPr>
          <a:xfrm>
            <a:off x="7143752" y="4165425"/>
            <a:ext cx="190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9,14, 18, 19, 61</a:t>
            </a:r>
            <a:endParaRPr sz="1300"/>
          </a:p>
        </p:txBody>
      </p:sp>
      <p:sp>
        <p:nvSpPr>
          <p:cNvPr id="335" name="Google Shape;335;p27"/>
          <p:cNvSpPr/>
          <p:nvPr/>
        </p:nvSpPr>
        <p:spPr>
          <a:xfrm>
            <a:off x="7080023" y="2063325"/>
            <a:ext cx="1529100" cy="384900"/>
          </a:xfrm>
          <a:prstGeom prst="mathMultiply">
            <a:avLst>
              <a:gd fmla="val 2352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27"/>
          <p:cNvSpPr/>
          <p:nvPr/>
        </p:nvSpPr>
        <p:spPr>
          <a:xfrm>
            <a:off x="7080023" y="3114375"/>
            <a:ext cx="1529100" cy="384900"/>
          </a:xfrm>
          <a:prstGeom prst="mathMultiply">
            <a:avLst>
              <a:gd fmla="val 2352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7"/>
          <p:cNvSpPr/>
          <p:nvPr/>
        </p:nvSpPr>
        <p:spPr>
          <a:xfrm>
            <a:off x="7025048" y="4165425"/>
            <a:ext cx="1529100" cy="384900"/>
          </a:xfrm>
          <a:prstGeom prst="mathMultiply">
            <a:avLst>
              <a:gd fmla="val 2352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7"/>
          <p:cNvSpPr/>
          <p:nvPr/>
        </p:nvSpPr>
        <p:spPr>
          <a:xfrm>
            <a:off x="7080035" y="1314925"/>
            <a:ext cx="1529100" cy="260400"/>
          </a:xfrm>
          <a:prstGeom prst="rect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339" name="Google Shape;339;p27"/>
          <p:cNvSpPr txBox="1"/>
          <p:nvPr/>
        </p:nvSpPr>
        <p:spPr>
          <a:xfrm>
            <a:off x="121950" y="18875"/>
            <a:ext cx="39039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Optimised </a:t>
            </a:r>
            <a:r>
              <a:rPr lang="en" sz="2500">
                <a:solidFill>
                  <a:schemeClr val="accent1"/>
                </a:solidFill>
              </a:rPr>
              <a:t>Bubble Sort</a:t>
            </a:r>
            <a:endParaRPr sz="2500">
              <a:solidFill>
                <a:schemeClr val="accent1"/>
              </a:solidFill>
            </a:endParaRPr>
          </a:p>
        </p:txBody>
      </p:sp>
      <p:sp>
        <p:nvSpPr>
          <p:cNvPr id="340" name="Google Shape;340;p27"/>
          <p:cNvSpPr txBox="1"/>
          <p:nvPr/>
        </p:nvSpPr>
        <p:spPr>
          <a:xfrm>
            <a:off x="5402300" y="3715924"/>
            <a:ext cx="653700" cy="3849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n=n-1</a:t>
            </a:r>
            <a:endParaRPr sz="13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8"/>
          <p:cNvSpPr txBox="1"/>
          <p:nvPr>
            <p:ph type="title"/>
          </p:nvPr>
        </p:nvSpPr>
        <p:spPr>
          <a:xfrm>
            <a:off x="136975" y="730750"/>
            <a:ext cx="29466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 u="sng">
                <a:solidFill>
                  <a:srgbClr val="FF0000"/>
                </a:solidFill>
              </a:rPr>
              <a:t>Input</a:t>
            </a:r>
            <a:r>
              <a:rPr lang="en" sz="1700"/>
              <a:t>: 99, 1, 2, 3,4</a:t>
            </a:r>
            <a:endParaRPr sz="1700"/>
          </a:p>
        </p:txBody>
      </p:sp>
      <p:sp>
        <p:nvSpPr>
          <p:cNvPr id="346" name="Google Shape;346;p28"/>
          <p:cNvSpPr txBox="1"/>
          <p:nvPr/>
        </p:nvSpPr>
        <p:spPr>
          <a:xfrm>
            <a:off x="610100" y="1268250"/>
            <a:ext cx="1434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99, 1</a:t>
            </a:r>
            <a:r>
              <a:rPr lang="en" sz="1700">
                <a:solidFill>
                  <a:schemeClr val="dk1"/>
                </a:solidFill>
              </a:rPr>
              <a:t>, 2, 3,4</a:t>
            </a:r>
            <a:endParaRPr/>
          </a:p>
        </p:txBody>
      </p:sp>
      <p:sp>
        <p:nvSpPr>
          <p:cNvPr id="347" name="Google Shape;347;p28"/>
          <p:cNvSpPr txBox="1"/>
          <p:nvPr/>
        </p:nvSpPr>
        <p:spPr>
          <a:xfrm>
            <a:off x="633475" y="1714650"/>
            <a:ext cx="1953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</a:rPr>
              <a:t>1</a:t>
            </a:r>
            <a:r>
              <a:rPr lang="en" sz="1700">
                <a:solidFill>
                  <a:schemeClr val="accent1"/>
                </a:solidFill>
              </a:rPr>
              <a:t>, 99</a:t>
            </a:r>
            <a:r>
              <a:rPr lang="en" sz="1700">
                <a:solidFill>
                  <a:schemeClr val="dk1"/>
                </a:solidFill>
              </a:rPr>
              <a:t>, 2, 3,4</a:t>
            </a:r>
            <a:endParaRPr/>
          </a:p>
        </p:txBody>
      </p:sp>
      <p:sp>
        <p:nvSpPr>
          <p:cNvPr id="348" name="Google Shape;348;p28"/>
          <p:cNvSpPr txBox="1"/>
          <p:nvPr/>
        </p:nvSpPr>
        <p:spPr>
          <a:xfrm>
            <a:off x="657125" y="2373450"/>
            <a:ext cx="1613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1, </a:t>
            </a:r>
            <a:r>
              <a:rPr lang="en" sz="1700">
                <a:solidFill>
                  <a:srgbClr val="FF0000"/>
                </a:solidFill>
              </a:rPr>
              <a:t>99, 2</a:t>
            </a:r>
            <a:r>
              <a:rPr lang="en" sz="1700">
                <a:solidFill>
                  <a:schemeClr val="dk1"/>
                </a:solidFill>
              </a:rPr>
              <a:t>, 3,4</a:t>
            </a:r>
            <a:endParaRPr/>
          </a:p>
        </p:txBody>
      </p:sp>
      <p:sp>
        <p:nvSpPr>
          <p:cNvPr id="349" name="Google Shape;349;p28"/>
          <p:cNvSpPr txBox="1"/>
          <p:nvPr/>
        </p:nvSpPr>
        <p:spPr>
          <a:xfrm>
            <a:off x="657125" y="2760050"/>
            <a:ext cx="1347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1, </a:t>
            </a:r>
            <a:r>
              <a:rPr lang="en" sz="1700">
                <a:solidFill>
                  <a:schemeClr val="accent1"/>
                </a:solidFill>
              </a:rPr>
              <a:t>2, 99,</a:t>
            </a:r>
            <a:r>
              <a:rPr lang="en" sz="1700">
                <a:solidFill>
                  <a:schemeClr val="dk1"/>
                </a:solidFill>
              </a:rPr>
              <a:t> 3,4</a:t>
            </a:r>
            <a:endParaRPr/>
          </a:p>
        </p:txBody>
      </p:sp>
      <p:sp>
        <p:nvSpPr>
          <p:cNvPr id="350" name="Google Shape;350;p28"/>
          <p:cNvSpPr txBox="1"/>
          <p:nvPr/>
        </p:nvSpPr>
        <p:spPr>
          <a:xfrm>
            <a:off x="637775" y="3376550"/>
            <a:ext cx="1347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1, 2, </a:t>
            </a:r>
            <a:r>
              <a:rPr lang="en" sz="1700">
                <a:solidFill>
                  <a:srgbClr val="FF0000"/>
                </a:solidFill>
              </a:rPr>
              <a:t>99, 3</a:t>
            </a:r>
            <a:r>
              <a:rPr lang="en" sz="1700">
                <a:solidFill>
                  <a:schemeClr val="dk1"/>
                </a:solidFill>
              </a:rPr>
              <a:t>,4</a:t>
            </a:r>
            <a:endParaRPr/>
          </a:p>
        </p:txBody>
      </p:sp>
      <p:sp>
        <p:nvSpPr>
          <p:cNvPr id="351" name="Google Shape;351;p28"/>
          <p:cNvSpPr txBox="1"/>
          <p:nvPr/>
        </p:nvSpPr>
        <p:spPr>
          <a:xfrm>
            <a:off x="637775" y="3726450"/>
            <a:ext cx="1347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1, 2, </a:t>
            </a:r>
            <a:r>
              <a:rPr lang="en" sz="1700">
                <a:solidFill>
                  <a:schemeClr val="accent1"/>
                </a:solidFill>
              </a:rPr>
              <a:t>3, 99</a:t>
            </a:r>
            <a:r>
              <a:rPr lang="en" sz="1700">
                <a:solidFill>
                  <a:schemeClr val="dk1"/>
                </a:solidFill>
              </a:rPr>
              <a:t>,4</a:t>
            </a:r>
            <a:endParaRPr/>
          </a:p>
        </p:txBody>
      </p:sp>
      <p:sp>
        <p:nvSpPr>
          <p:cNvPr id="352" name="Google Shape;352;p28"/>
          <p:cNvSpPr txBox="1"/>
          <p:nvPr/>
        </p:nvSpPr>
        <p:spPr>
          <a:xfrm>
            <a:off x="588400" y="4379650"/>
            <a:ext cx="1347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1, 2, 3, </a:t>
            </a:r>
            <a:r>
              <a:rPr lang="en" sz="1700">
                <a:solidFill>
                  <a:srgbClr val="FF0000"/>
                </a:solidFill>
              </a:rPr>
              <a:t>99,4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53" name="Google Shape;353;p28"/>
          <p:cNvSpPr txBox="1"/>
          <p:nvPr/>
        </p:nvSpPr>
        <p:spPr>
          <a:xfrm>
            <a:off x="605350" y="4692850"/>
            <a:ext cx="1347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1, 2, 3, </a:t>
            </a:r>
            <a:r>
              <a:rPr lang="en" sz="1700">
                <a:solidFill>
                  <a:schemeClr val="accent1"/>
                </a:solidFill>
              </a:rPr>
              <a:t>4,99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354" name="Google Shape;354;p28"/>
          <p:cNvSpPr/>
          <p:nvPr/>
        </p:nvSpPr>
        <p:spPr>
          <a:xfrm>
            <a:off x="657132" y="4785850"/>
            <a:ext cx="1347600" cy="260400"/>
          </a:xfrm>
          <a:prstGeom prst="rect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355" name="Google Shape;355;p28"/>
          <p:cNvSpPr txBox="1"/>
          <p:nvPr/>
        </p:nvSpPr>
        <p:spPr>
          <a:xfrm>
            <a:off x="3633479" y="2192382"/>
            <a:ext cx="12630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if   A[</a:t>
            </a:r>
            <a:r>
              <a:rPr i="1" lang="en" sz="1100">
                <a:solidFill>
                  <a:srgbClr val="4A86E8"/>
                </a:solidFill>
              </a:rPr>
              <a:t>j-1</a:t>
            </a:r>
            <a:r>
              <a:rPr i="1" lang="en" sz="1100">
                <a:solidFill>
                  <a:schemeClr val="dk1"/>
                </a:solidFill>
              </a:rPr>
              <a:t>]&gt; A[j]:</a:t>
            </a:r>
            <a:endParaRPr i="1" sz="1100"/>
          </a:p>
        </p:txBody>
      </p:sp>
      <p:sp>
        <p:nvSpPr>
          <p:cNvPr id="356" name="Google Shape;356;p28"/>
          <p:cNvSpPr txBox="1"/>
          <p:nvPr/>
        </p:nvSpPr>
        <p:spPr>
          <a:xfrm>
            <a:off x="3788966" y="2621288"/>
            <a:ext cx="1470900" cy="749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temp =A[j-1] 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A[j-1]  =A[j]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A[j]  =temp</a:t>
            </a:r>
            <a:endParaRPr i="1" sz="1100">
              <a:solidFill>
                <a:schemeClr val="dk1"/>
              </a:solidFill>
            </a:endParaRPr>
          </a:p>
        </p:txBody>
      </p:sp>
      <p:sp>
        <p:nvSpPr>
          <p:cNvPr id="357" name="Google Shape;357;p28"/>
          <p:cNvSpPr txBox="1"/>
          <p:nvPr/>
        </p:nvSpPr>
        <p:spPr>
          <a:xfrm>
            <a:off x="3465423" y="1673525"/>
            <a:ext cx="18471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accent1"/>
                </a:solidFill>
              </a:rPr>
              <a:t>Inner loop:</a:t>
            </a:r>
            <a:r>
              <a:rPr i="1" lang="en" sz="1100">
                <a:solidFill>
                  <a:srgbClr val="FF0000"/>
                </a:solidFill>
              </a:rPr>
              <a:t> j=1 to n-1 </a:t>
            </a:r>
            <a:endParaRPr i="1" sz="1100">
              <a:solidFill>
                <a:srgbClr val="FF0000"/>
              </a:solidFill>
            </a:endParaRPr>
          </a:p>
        </p:txBody>
      </p:sp>
      <p:sp>
        <p:nvSpPr>
          <p:cNvPr id="358" name="Google Shape;358;p28"/>
          <p:cNvSpPr txBox="1"/>
          <p:nvPr/>
        </p:nvSpPr>
        <p:spPr>
          <a:xfrm>
            <a:off x="3162697" y="1263350"/>
            <a:ext cx="23949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accent1"/>
                </a:solidFill>
              </a:rPr>
              <a:t>Outer loop:</a:t>
            </a:r>
            <a:r>
              <a:rPr i="1" lang="en" sz="1100">
                <a:solidFill>
                  <a:srgbClr val="FF0000"/>
                </a:solidFill>
              </a:rPr>
              <a:t> k=1 to n-1 </a:t>
            </a:r>
            <a:endParaRPr i="1" sz="1100">
              <a:solidFill>
                <a:srgbClr val="FF0000"/>
              </a:solidFill>
            </a:endParaRPr>
          </a:p>
        </p:txBody>
      </p:sp>
      <p:sp>
        <p:nvSpPr>
          <p:cNvPr id="359" name="Google Shape;359;p28"/>
          <p:cNvSpPr txBox="1"/>
          <p:nvPr/>
        </p:nvSpPr>
        <p:spPr>
          <a:xfrm>
            <a:off x="3034322" y="4319650"/>
            <a:ext cx="3289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0000"/>
                </a:solidFill>
              </a:rPr>
              <a:t>4 + 3 + 2 +1 =10 comparisons !!! </a:t>
            </a:r>
            <a:endParaRPr b="1" sz="1500">
              <a:solidFill>
                <a:srgbClr val="FF0000"/>
              </a:solidFill>
            </a:endParaRPr>
          </a:p>
        </p:txBody>
      </p:sp>
      <p:sp>
        <p:nvSpPr>
          <p:cNvPr id="360" name="Google Shape;360;p28"/>
          <p:cNvSpPr txBox="1"/>
          <p:nvPr/>
        </p:nvSpPr>
        <p:spPr>
          <a:xfrm>
            <a:off x="6900204" y="2440732"/>
            <a:ext cx="12630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if   A[</a:t>
            </a:r>
            <a:r>
              <a:rPr i="1" lang="en" sz="1100">
                <a:solidFill>
                  <a:srgbClr val="4A86E8"/>
                </a:solidFill>
              </a:rPr>
              <a:t>j-1</a:t>
            </a:r>
            <a:r>
              <a:rPr i="1" lang="en" sz="1100">
                <a:solidFill>
                  <a:schemeClr val="dk1"/>
                </a:solidFill>
              </a:rPr>
              <a:t>]&gt; A[j]:</a:t>
            </a:r>
            <a:endParaRPr i="1" sz="1100"/>
          </a:p>
        </p:txBody>
      </p:sp>
      <p:sp>
        <p:nvSpPr>
          <p:cNvPr id="361" name="Google Shape;361;p28"/>
          <p:cNvSpPr txBox="1"/>
          <p:nvPr/>
        </p:nvSpPr>
        <p:spPr>
          <a:xfrm>
            <a:off x="7055692" y="2849888"/>
            <a:ext cx="1470900" cy="749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temp =A[j-1] 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A[j-1]  =A[j]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A[j]  =temp</a:t>
            </a:r>
            <a:endParaRPr i="1" sz="1100">
              <a:solidFill>
                <a:schemeClr val="dk1"/>
              </a:solidFill>
            </a:endParaRPr>
          </a:p>
        </p:txBody>
      </p:sp>
      <p:sp>
        <p:nvSpPr>
          <p:cNvPr id="362" name="Google Shape;362;p28"/>
          <p:cNvSpPr txBox="1"/>
          <p:nvPr/>
        </p:nvSpPr>
        <p:spPr>
          <a:xfrm>
            <a:off x="6732149" y="2054525"/>
            <a:ext cx="16137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accent1"/>
                </a:solidFill>
              </a:rPr>
              <a:t>Inner loop: </a:t>
            </a:r>
            <a:r>
              <a:rPr i="1" lang="en" sz="1100">
                <a:solidFill>
                  <a:srgbClr val="FF0000"/>
                </a:solidFill>
              </a:rPr>
              <a:t>j=1 to n-1 </a:t>
            </a:r>
            <a:endParaRPr i="1" sz="1100">
              <a:solidFill>
                <a:srgbClr val="FF0000"/>
              </a:solidFill>
            </a:endParaRPr>
          </a:p>
        </p:txBody>
      </p:sp>
      <p:sp>
        <p:nvSpPr>
          <p:cNvPr id="363" name="Google Shape;363;p28"/>
          <p:cNvSpPr txBox="1"/>
          <p:nvPr/>
        </p:nvSpPr>
        <p:spPr>
          <a:xfrm>
            <a:off x="6561001" y="1214151"/>
            <a:ext cx="1042500" cy="3540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rgbClr val="FF0000"/>
                </a:solidFill>
              </a:rPr>
              <a:t>while (swap):</a:t>
            </a:r>
            <a:endParaRPr i="1" sz="1100">
              <a:solidFill>
                <a:srgbClr val="FF0000"/>
              </a:solidFill>
            </a:endParaRPr>
          </a:p>
        </p:txBody>
      </p:sp>
      <p:sp>
        <p:nvSpPr>
          <p:cNvPr id="364" name="Google Shape;364;p28"/>
          <p:cNvSpPr txBox="1"/>
          <p:nvPr/>
        </p:nvSpPr>
        <p:spPr>
          <a:xfrm>
            <a:off x="6713401" y="1629351"/>
            <a:ext cx="1042500" cy="3540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rgbClr val="FF0000"/>
                </a:solidFill>
              </a:rPr>
              <a:t>swap = false</a:t>
            </a:r>
            <a:endParaRPr/>
          </a:p>
        </p:txBody>
      </p:sp>
      <p:sp>
        <p:nvSpPr>
          <p:cNvPr id="365" name="Google Shape;365;p28"/>
          <p:cNvSpPr txBox="1"/>
          <p:nvPr/>
        </p:nvSpPr>
        <p:spPr>
          <a:xfrm>
            <a:off x="7055700" y="3673925"/>
            <a:ext cx="1042500" cy="4464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FF0000"/>
                </a:solidFill>
              </a:rPr>
              <a:t>n =n-1</a:t>
            </a:r>
            <a:endParaRPr i="1" sz="110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rgbClr val="FF0000"/>
                </a:solidFill>
              </a:rPr>
              <a:t>swap = true</a:t>
            </a:r>
            <a:endParaRPr/>
          </a:p>
        </p:txBody>
      </p:sp>
      <p:sp>
        <p:nvSpPr>
          <p:cNvPr id="366" name="Google Shape;366;p28"/>
          <p:cNvSpPr txBox="1"/>
          <p:nvPr/>
        </p:nvSpPr>
        <p:spPr>
          <a:xfrm>
            <a:off x="6359850" y="4451450"/>
            <a:ext cx="2434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0000"/>
                </a:solidFill>
              </a:rPr>
              <a:t>4 + 3 =7 comparisons !!! </a:t>
            </a:r>
            <a:endParaRPr b="1" sz="1500">
              <a:solidFill>
                <a:srgbClr val="FF0000"/>
              </a:solidFill>
            </a:endParaRPr>
          </a:p>
        </p:txBody>
      </p:sp>
      <p:sp>
        <p:nvSpPr>
          <p:cNvPr id="367" name="Google Shape;367;p28"/>
          <p:cNvSpPr txBox="1"/>
          <p:nvPr/>
        </p:nvSpPr>
        <p:spPr>
          <a:xfrm>
            <a:off x="121950" y="18875"/>
            <a:ext cx="39039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Optimised Bubble Sort</a:t>
            </a:r>
            <a:endParaRPr sz="2500">
              <a:solidFill>
                <a:schemeClr val="accent1"/>
              </a:solidFill>
            </a:endParaRPr>
          </a:p>
        </p:txBody>
      </p:sp>
      <p:sp>
        <p:nvSpPr>
          <p:cNvPr id="368" name="Google Shape;368;p28"/>
          <p:cNvSpPr/>
          <p:nvPr/>
        </p:nvSpPr>
        <p:spPr>
          <a:xfrm>
            <a:off x="5792247" y="1018992"/>
            <a:ext cx="3001800" cy="1481100"/>
          </a:xfrm>
          <a:prstGeom prst="cloud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8"/>
          <p:cNvSpPr/>
          <p:nvPr/>
        </p:nvSpPr>
        <p:spPr>
          <a:xfrm>
            <a:off x="6190874" y="1263350"/>
            <a:ext cx="2547900" cy="95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0000"/>
                </a:solidFill>
              </a:rPr>
              <a:t>Let’s stop when no swapping is done</a:t>
            </a:r>
            <a:r>
              <a:rPr lang="en" sz="1600">
                <a:solidFill>
                  <a:srgbClr val="FF0000"/>
                </a:solidFill>
              </a:rPr>
              <a:t> in the previous </a:t>
            </a:r>
            <a:r>
              <a:rPr lang="en" sz="1600">
                <a:solidFill>
                  <a:srgbClr val="FF0000"/>
                </a:solidFill>
              </a:rPr>
              <a:t>iteration</a:t>
            </a:r>
            <a:r>
              <a:rPr lang="en" sz="1600">
                <a:solidFill>
                  <a:srgbClr val="FF0000"/>
                </a:solidFill>
              </a:rPr>
              <a:t>.</a:t>
            </a:r>
            <a:endParaRPr sz="1600">
              <a:solidFill>
                <a:srgbClr val="FF0000"/>
              </a:solidFill>
            </a:endParaRPr>
          </a:p>
        </p:txBody>
      </p:sp>
      <p:pic>
        <p:nvPicPr>
          <p:cNvPr id="370" name="Google Shape;37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7525" y="2577124"/>
            <a:ext cx="1387199" cy="184535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8"/>
          <p:cNvSpPr txBox="1"/>
          <p:nvPr/>
        </p:nvSpPr>
        <p:spPr>
          <a:xfrm>
            <a:off x="3681675" y="3490575"/>
            <a:ext cx="613800" cy="354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rgbClr val="FF0000"/>
                </a:solidFill>
              </a:rPr>
              <a:t>n =n-1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9"/>
          <p:cNvSpPr txBox="1"/>
          <p:nvPr/>
        </p:nvSpPr>
        <p:spPr>
          <a:xfrm>
            <a:off x="121950" y="18875"/>
            <a:ext cx="39039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Optimised Bubble Sort</a:t>
            </a:r>
            <a:endParaRPr sz="2500">
              <a:solidFill>
                <a:schemeClr val="accent1"/>
              </a:solidFill>
            </a:endParaRPr>
          </a:p>
        </p:txBody>
      </p:sp>
      <p:sp>
        <p:nvSpPr>
          <p:cNvPr id="377" name="Google Shape;377;p29"/>
          <p:cNvSpPr txBox="1"/>
          <p:nvPr>
            <p:ph type="title"/>
          </p:nvPr>
        </p:nvSpPr>
        <p:spPr>
          <a:xfrm>
            <a:off x="136975" y="730750"/>
            <a:ext cx="29466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 u="sng">
                <a:solidFill>
                  <a:srgbClr val="FF0000"/>
                </a:solidFill>
              </a:rPr>
              <a:t>Input</a:t>
            </a:r>
            <a:r>
              <a:rPr lang="en" sz="1700"/>
              <a:t>: 3, 2, 1, 7, 8</a:t>
            </a:r>
            <a:endParaRPr sz="1700"/>
          </a:p>
        </p:txBody>
      </p:sp>
      <p:sp>
        <p:nvSpPr>
          <p:cNvPr id="378" name="Google Shape;378;p29"/>
          <p:cNvSpPr txBox="1"/>
          <p:nvPr>
            <p:ph type="title"/>
          </p:nvPr>
        </p:nvSpPr>
        <p:spPr>
          <a:xfrm>
            <a:off x="249875" y="1426250"/>
            <a:ext cx="13005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solidFill>
                  <a:srgbClr val="FF0000"/>
                </a:solidFill>
              </a:rPr>
              <a:t>3, 2,</a:t>
            </a:r>
            <a:r>
              <a:rPr lang="en" sz="1700"/>
              <a:t> 1, 7, 8</a:t>
            </a:r>
            <a:endParaRPr sz="1700"/>
          </a:p>
        </p:txBody>
      </p:sp>
      <p:sp>
        <p:nvSpPr>
          <p:cNvPr id="379" name="Google Shape;379;p29"/>
          <p:cNvSpPr txBox="1"/>
          <p:nvPr>
            <p:ph type="title"/>
          </p:nvPr>
        </p:nvSpPr>
        <p:spPr>
          <a:xfrm>
            <a:off x="249875" y="1811150"/>
            <a:ext cx="13005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solidFill>
                  <a:schemeClr val="accent1"/>
                </a:solidFill>
              </a:rPr>
              <a:t>2</a:t>
            </a:r>
            <a:r>
              <a:rPr lang="en" sz="1700">
                <a:solidFill>
                  <a:schemeClr val="accent1"/>
                </a:solidFill>
              </a:rPr>
              <a:t>, 3</a:t>
            </a:r>
            <a:r>
              <a:rPr lang="en" sz="1700"/>
              <a:t>, 1, 7, 8</a:t>
            </a:r>
            <a:endParaRPr sz="1700"/>
          </a:p>
        </p:txBody>
      </p:sp>
      <p:sp>
        <p:nvSpPr>
          <p:cNvPr id="380" name="Google Shape;380;p29"/>
          <p:cNvSpPr txBox="1"/>
          <p:nvPr>
            <p:ph type="title"/>
          </p:nvPr>
        </p:nvSpPr>
        <p:spPr>
          <a:xfrm>
            <a:off x="303525" y="2516525"/>
            <a:ext cx="13005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/>
              <a:t>2,</a:t>
            </a:r>
            <a:r>
              <a:rPr lang="en" sz="1700">
                <a:solidFill>
                  <a:schemeClr val="accent1"/>
                </a:solidFill>
              </a:rPr>
              <a:t> </a:t>
            </a:r>
            <a:r>
              <a:rPr lang="en" sz="1700">
                <a:solidFill>
                  <a:srgbClr val="FF0000"/>
                </a:solidFill>
              </a:rPr>
              <a:t>3, 1</a:t>
            </a:r>
            <a:r>
              <a:rPr lang="en" sz="1700"/>
              <a:t>, 7, 8</a:t>
            </a:r>
            <a:endParaRPr sz="1700"/>
          </a:p>
        </p:txBody>
      </p:sp>
      <p:sp>
        <p:nvSpPr>
          <p:cNvPr id="381" name="Google Shape;381;p29"/>
          <p:cNvSpPr txBox="1"/>
          <p:nvPr>
            <p:ph type="title"/>
          </p:nvPr>
        </p:nvSpPr>
        <p:spPr>
          <a:xfrm>
            <a:off x="290849" y="2881675"/>
            <a:ext cx="13005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/>
              <a:t>2,</a:t>
            </a:r>
            <a:r>
              <a:rPr lang="en" sz="1700">
                <a:solidFill>
                  <a:schemeClr val="accent1"/>
                </a:solidFill>
              </a:rPr>
              <a:t> </a:t>
            </a:r>
            <a:r>
              <a:rPr lang="en" sz="1700">
                <a:solidFill>
                  <a:schemeClr val="accent1"/>
                </a:solidFill>
              </a:rPr>
              <a:t>1</a:t>
            </a:r>
            <a:r>
              <a:rPr lang="en" sz="1700">
                <a:solidFill>
                  <a:schemeClr val="accent1"/>
                </a:solidFill>
              </a:rPr>
              <a:t>, 3</a:t>
            </a:r>
            <a:r>
              <a:rPr lang="en" sz="1700"/>
              <a:t>, 7, 8</a:t>
            </a:r>
            <a:endParaRPr sz="1700"/>
          </a:p>
        </p:txBody>
      </p:sp>
      <p:sp>
        <p:nvSpPr>
          <p:cNvPr id="382" name="Google Shape;382;p29"/>
          <p:cNvSpPr txBox="1"/>
          <p:nvPr>
            <p:ph type="title"/>
          </p:nvPr>
        </p:nvSpPr>
        <p:spPr>
          <a:xfrm>
            <a:off x="324750" y="3542175"/>
            <a:ext cx="13005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/>
              <a:t>2,</a:t>
            </a:r>
            <a:r>
              <a:rPr lang="en" sz="1700">
                <a:solidFill>
                  <a:schemeClr val="accent1"/>
                </a:solidFill>
              </a:rPr>
              <a:t> </a:t>
            </a:r>
            <a:r>
              <a:rPr lang="en" sz="1700"/>
              <a:t>1</a:t>
            </a:r>
            <a:r>
              <a:rPr lang="en" sz="1700"/>
              <a:t>,</a:t>
            </a:r>
            <a:r>
              <a:rPr lang="en" sz="1700">
                <a:solidFill>
                  <a:srgbClr val="FF0000"/>
                </a:solidFill>
              </a:rPr>
              <a:t> </a:t>
            </a:r>
            <a:r>
              <a:rPr lang="en" sz="1700">
                <a:solidFill>
                  <a:schemeClr val="accent1"/>
                </a:solidFill>
              </a:rPr>
              <a:t>3, 7</a:t>
            </a:r>
            <a:r>
              <a:rPr lang="en" sz="1700"/>
              <a:t>, 8</a:t>
            </a:r>
            <a:endParaRPr sz="1700"/>
          </a:p>
        </p:txBody>
      </p:sp>
      <p:sp>
        <p:nvSpPr>
          <p:cNvPr id="383" name="Google Shape;383;p29"/>
          <p:cNvSpPr txBox="1"/>
          <p:nvPr>
            <p:ph type="title"/>
          </p:nvPr>
        </p:nvSpPr>
        <p:spPr>
          <a:xfrm>
            <a:off x="302200" y="4202675"/>
            <a:ext cx="13005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/>
              <a:t>2,</a:t>
            </a:r>
            <a:r>
              <a:rPr lang="en" sz="1700">
                <a:solidFill>
                  <a:schemeClr val="accent1"/>
                </a:solidFill>
              </a:rPr>
              <a:t> </a:t>
            </a:r>
            <a:r>
              <a:rPr lang="en" sz="1700"/>
              <a:t>1,</a:t>
            </a:r>
            <a:r>
              <a:rPr lang="en" sz="1700">
                <a:solidFill>
                  <a:srgbClr val="FF0000"/>
                </a:solidFill>
              </a:rPr>
              <a:t> </a:t>
            </a:r>
            <a:r>
              <a:rPr lang="en" sz="1700">
                <a:solidFill>
                  <a:schemeClr val="accent2"/>
                </a:solidFill>
              </a:rPr>
              <a:t>3, </a:t>
            </a:r>
            <a:r>
              <a:rPr lang="en" sz="1700">
                <a:solidFill>
                  <a:schemeClr val="accent1"/>
                </a:solidFill>
              </a:rPr>
              <a:t>7, 8</a:t>
            </a:r>
            <a:endParaRPr sz="1700">
              <a:solidFill>
                <a:schemeClr val="accent1"/>
              </a:solidFill>
            </a:endParaRPr>
          </a:p>
        </p:txBody>
      </p:sp>
      <p:sp>
        <p:nvSpPr>
          <p:cNvPr id="384" name="Google Shape;384;p29"/>
          <p:cNvSpPr/>
          <p:nvPr/>
        </p:nvSpPr>
        <p:spPr>
          <a:xfrm>
            <a:off x="556425" y="2571749"/>
            <a:ext cx="493800" cy="3849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9"/>
          <p:cNvSpPr/>
          <p:nvPr/>
        </p:nvSpPr>
        <p:spPr>
          <a:xfrm>
            <a:off x="2437250" y="1590801"/>
            <a:ext cx="1649100" cy="460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29"/>
          <p:cNvSpPr txBox="1"/>
          <p:nvPr>
            <p:ph type="title"/>
          </p:nvPr>
        </p:nvSpPr>
        <p:spPr>
          <a:xfrm>
            <a:off x="2702550" y="1554100"/>
            <a:ext cx="1300500" cy="46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/>
              <a:t>swapping</a:t>
            </a:r>
            <a:endParaRPr sz="1700"/>
          </a:p>
        </p:txBody>
      </p:sp>
      <p:cxnSp>
        <p:nvCxnSpPr>
          <p:cNvPr id="387" name="Google Shape;387;p29"/>
          <p:cNvCxnSpPr>
            <a:endCxn id="384" idx="7"/>
          </p:cNvCxnSpPr>
          <p:nvPr/>
        </p:nvCxnSpPr>
        <p:spPr>
          <a:xfrm flipH="1">
            <a:off x="977909" y="1984916"/>
            <a:ext cx="1737600" cy="64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8" name="Google Shape;388;p29"/>
          <p:cNvSpPr/>
          <p:nvPr/>
        </p:nvSpPr>
        <p:spPr>
          <a:xfrm rot="-5400000">
            <a:off x="1039140" y="901024"/>
            <a:ext cx="161400" cy="5412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29"/>
          <p:cNvSpPr txBox="1"/>
          <p:nvPr/>
        </p:nvSpPr>
        <p:spPr>
          <a:xfrm>
            <a:off x="624550" y="1169200"/>
            <a:ext cx="990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Unordered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90" name="Google Shape;390;p29"/>
          <p:cNvSpPr/>
          <p:nvPr/>
        </p:nvSpPr>
        <p:spPr>
          <a:xfrm>
            <a:off x="3975875" y="1668825"/>
            <a:ext cx="2473200" cy="1283700"/>
          </a:xfrm>
          <a:prstGeom prst="cloud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9"/>
          <p:cNvSpPr/>
          <p:nvPr/>
        </p:nvSpPr>
        <p:spPr>
          <a:xfrm>
            <a:off x="4281825" y="1766750"/>
            <a:ext cx="2305500" cy="95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What if we</a:t>
            </a:r>
            <a:r>
              <a:rPr lang="en" sz="1300">
                <a:solidFill>
                  <a:srgbClr val="FF0000"/>
                </a:solidFill>
              </a:rPr>
              <a:t> remember the point where the last swapping is done.</a:t>
            </a:r>
            <a:endParaRPr sz="1300">
              <a:solidFill>
                <a:srgbClr val="FF0000"/>
              </a:solidFill>
            </a:endParaRPr>
          </a:p>
        </p:txBody>
      </p:sp>
      <p:pic>
        <p:nvPicPr>
          <p:cNvPr id="392" name="Google Shape;39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5300" y="3186724"/>
            <a:ext cx="1387199" cy="184535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29"/>
          <p:cNvSpPr/>
          <p:nvPr/>
        </p:nvSpPr>
        <p:spPr>
          <a:xfrm>
            <a:off x="2437250" y="812975"/>
            <a:ext cx="604200" cy="4344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 = i</a:t>
            </a:r>
            <a:endParaRPr/>
          </a:p>
        </p:txBody>
      </p:sp>
      <p:sp>
        <p:nvSpPr>
          <p:cNvPr id="394" name="Google Shape;394;p29"/>
          <p:cNvSpPr txBox="1"/>
          <p:nvPr/>
        </p:nvSpPr>
        <p:spPr>
          <a:xfrm>
            <a:off x="7443479" y="2516932"/>
            <a:ext cx="12630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if   A[</a:t>
            </a:r>
            <a:r>
              <a:rPr i="1" lang="en" sz="1100">
                <a:solidFill>
                  <a:srgbClr val="4A86E8"/>
                </a:solidFill>
              </a:rPr>
              <a:t>j-1</a:t>
            </a:r>
            <a:r>
              <a:rPr i="1" lang="en" sz="1100">
                <a:solidFill>
                  <a:schemeClr val="dk1"/>
                </a:solidFill>
              </a:rPr>
              <a:t>]&gt; A[j]:</a:t>
            </a:r>
            <a:endParaRPr i="1" sz="1100"/>
          </a:p>
        </p:txBody>
      </p:sp>
      <p:sp>
        <p:nvSpPr>
          <p:cNvPr id="395" name="Google Shape;395;p29"/>
          <p:cNvSpPr txBox="1"/>
          <p:nvPr/>
        </p:nvSpPr>
        <p:spPr>
          <a:xfrm>
            <a:off x="7598966" y="2926088"/>
            <a:ext cx="1470900" cy="749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temp =A[j-1] 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A[j-1]  =A[j]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A[j]  =temp</a:t>
            </a:r>
            <a:endParaRPr i="1" sz="1100">
              <a:solidFill>
                <a:schemeClr val="dk1"/>
              </a:solidFill>
            </a:endParaRPr>
          </a:p>
        </p:txBody>
      </p:sp>
      <p:sp>
        <p:nvSpPr>
          <p:cNvPr id="396" name="Google Shape;396;p29"/>
          <p:cNvSpPr txBox="1"/>
          <p:nvPr/>
        </p:nvSpPr>
        <p:spPr>
          <a:xfrm>
            <a:off x="7275424" y="2130725"/>
            <a:ext cx="1737600" cy="3540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chemeClr val="accent1"/>
                </a:solidFill>
              </a:rPr>
              <a:t>Inner</a:t>
            </a:r>
            <a:r>
              <a:rPr i="1" lang="en" sz="1100">
                <a:solidFill>
                  <a:schemeClr val="accent1"/>
                </a:solidFill>
              </a:rPr>
              <a:t> loop:</a:t>
            </a:r>
            <a:r>
              <a:rPr i="1" lang="en" sz="1100">
                <a:solidFill>
                  <a:srgbClr val="FF0000"/>
                </a:solidFill>
              </a:rPr>
              <a:t> </a:t>
            </a:r>
            <a:r>
              <a:rPr i="1" lang="en" sz="1100">
                <a:solidFill>
                  <a:srgbClr val="FF0000"/>
                </a:solidFill>
              </a:rPr>
              <a:t> j=1 to m </a:t>
            </a:r>
            <a:endParaRPr i="1" sz="1100">
              <a:solidFill>
                <a:srgbClr val="FF0000"/>
              </a:solidFill>
            </a:endParaRPr>
          </a:p>
        </p:txBody>
      </p:sp>
      <p:sp>
        <p:nvSpPr>
          <p:cNvPr id="397" name="Google Shape;397;p29"/>
          <p:cNvSpPr txBox="1"/>
          <p:nvPr/>
        </p:nvSpPr>
        <p:spPr>
          <a:xfrm>
            <a:off x="7104277" y="1335350"/>
            <a:ext cx="1042500" cy="354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rgbClr val="FF0000"/>
                </a:solidFill>
              </a:rPr>
              <a:t>while (swap):</a:t>
            </a:r>
            <a:endParaRPr i="1" sz="1100">
              <a:solidFill>
                <a:srgbClr val="FF0000"/>
              </a:solidFill>
            </a:endParaRPr>
          </a:p>
        </p:txBody>
      </p:sp>
      <p:sp>
        <p:nvSpPr>
          <p:cNvPr id="398" name="Google Shape;398;p29"/>
          <p:cNvSpPr txBox="1"/>
          <p:nvPr/>
        </p:nvSpPr>
        <p:spPr>
          <a:xfrm>
            <a:off x="7256677" y="1693550"/>
            <a:ext cx="1042500" cy="354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rgbClr val="FF0000"/>
                </a:solidFill>
              </a:rPr>
              <a:t>swap = false</a:t>
            </a:r>
            <a:endParaRPr/>
          </a:p>
        </p:txBody>
      </p:sp>
      <p:sp>
        <p:nvSpPr>
          <p:cNvPr id="399" name="Google Shape;399;p29"/>
          <p:cNvSpPr txBox="1"/>
          <p:nvPr/>
        </p:nvSpPr>
        <p:spPr>
          <a:xfrm>
            <a:off x="7598976" y="4131125"/>
            <a:ext cx="1042500" cy="354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rgbClr val="FF0000"/>
                </a:solidFill>
              </a:rPr>
              <a:t>swap = true</a:t>
            </a:r>
            <a:endParaRPr/>
          </a:p>
        </p:txBody>
      </p:sp>
      <p:sp>
        <p:nvSpPr>
          <p:cNvPr id="400" name="Google Shape;400;p29"/>
          <p:cNvSpPr txBox="1"/>
          <p:nvPr/>
        </p:nvSpPr>
        <p:spPr>
          <a:xfrm>
            <a:off x="7598975" y="3726175"/>
            <a:ext cx="1263000" cy="3540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rgbClr val="FF0000"/>
                </a:solidFill>
              </a:rPr>
              <a:t>last_swap</a:t>
            </a:r>
            <a:r>
              <a:rPr i="1" lang="en" sz="1100">
                <a:solidFill>
                  <a:srgbClr val="FF0000"/>
                </a:solidFill>
              </a:rPr>
              <a:t> = j</a:t>
            </a:r>
            <a:endParaRPr/>
          </a:p>
        </p:txBody>
      </p:sp>
      <p:sp>
        <p:nvSpPr>
          <p:cNvPr id="401" name="Google Shape;401;p29"/>
          <p:cNvSpPr txBox="1"/>
          <p:nvPr>
            <p:ph type="title"/>
          </p:nvPr>
        </p:nvSpPr>
        <p:spPr>
          <a:xfrm>
            <a:off x="2361050" y="1433400"/>
            <a:ext cx="13005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solidFill>
                  <a:srgbClr val="FF0000"/>
                </a:solidFill>
              </a:rPr>
              <a:t>2, 1</a:t>
            </a:r>
            <a:r>
              <a:rPr lang="en" sz="1700"/>
              <a:t>,</a:t>
            </a:r>
            <a:r>
              <a:rPr lang="en" sz="1700">
                <a:solidFill>
                  <a:srgbClr val="FF0000"/>
                </a:solidFill>
              </a:rPr>
              <a:t> </a:t>
            </a:r>
            <a:r>
              <a:rPr lang="en" sz="1700">
                <a:solidFill>
                  <a:schemeClr val="accent2"/>
                </a:solidFill>
              </a:rPr>
              <a:t>3, </a:t>
            </a:r>
            <a:r>
              <a:rPr lang="en" sz="1700"/>
              <a:t>7, 8</a:t>
            </a:r>
            <a:endParaRPr sz="1700"/>
          </a:p>
        </p:txBody>
      </p:sp>
      <p:sp>
        <p:nvSpPr>
          <p:cNvPr id="402" name="Google Shape;402;p29"/>
          <p:cNvSpPr txBox="1"/>
          <p:nvPr>
            <p:ph type="title"/>
          </p:nvPr>
        </p:nvSpPr>
        <p:spPr>
          <a:xfrm>
            <a:off x="2361050" y="1884075"/>
            <a:ext cx="13005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00">
                <a:solidFill>
                  <a:schemeClr val="accent1"/>
                </a:solidFill>
              </a:rPr>
              <a:t>1</a:t>
            </a:r>
            <a:r>
              <a:rPr lang="en" sz="1700">
                <a:solidFill>
                  <a:schemeClr val="accent1"/>
                </a:solidFill>
              </a:rPr>
              <a:t>, </a:t>
            </a:r>
            <a:r>
              <a:rPr lang="en" sz="1700">
                <a:solidFill>
                  <a:schemeClr val="accent1"/>
                </a:solidFill>
              </a:rPr>
              <a:t>2</a:t>
            </a:r>
            <a:r>
              <a:rPr lang="en" sz="1700"/>
              <a:t>,</a:t>
            </a:r>
            <a:r>
              <a:rPr lang="en" sz="1700">
                <a:solidFill>
                  <a:srgbClr val="FF0000"/>
                </a:solidFill>
              </a:rPr>
              <a:t> </a:t>
            </a:r>
            <a:r>
              <a:rPr lang="en" sz="1700">
                <a:solidFill>
                  <a:schemeClr val="accent2"/>
                </a:solidFill>
              </a:rPr>
              <a:t>3, </a:t>
            </a:r>
            <a:r>
              <a:rPr lang="en" sz="1700"/>
              <a:t>7, 8</a:t>
            </a:r>
            <a:endParaRPr sz="1700"/>
          </a:p>
        </p:txBody>
      </p:sp>
      <p:sp>
        <p:nvSpPr>
          <p:cNvPr id="403" name="Google Shape;403;p29"/>
          <p:cNvSpPr txBox="1"/>
          <p:nvPr/>
        </p:nvSpPr>
        <p:spPr>
          <a:xfrm>
            <a:off x="1852800" y="4374500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0000"/>
                </a:solidFill>
              </a:rPr>
              <a:t>4 + 1 =5 comparisons !!! </a:t>
            </a:r>
            <a:endParaRPr/>
          </a:p>
        </p:txBody>
      </p:sp>
      <p:sp>
        <p:nvSpPr>
          <p:cNvPr id="404" name="Google Shape;404;p29"/>
          <p:cNvSpPr txBox="1"/>
          <p:nvPr/>
        </p:nvSpPr>
        <p:spPr>
          <a:xfrm>
            <a:off x="7256675" y="4536075"/>
            <a:ext cx="1263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100">
                <a:solidFill>
                  <a:srgbClr val="FF0000"/>
                </a:solidFill>
              </a:rPr>
              <a:t>m= </a:t>
            </a:r>
            <a:r>
              <a:rPr i="1" lang="en" sz="1100">
                <a:solidFill>
                  <a:srgbClr val="FF0000"/>
                </a:solidFill>
              </a:rPr>
              <a:t>last_swap -1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0"/>
          <p:cNvSpPr txBox="1"/>
          <p:nvPr>
            <p:ph type="title"/>
          </p:nvPr>
        </p:nvSpPr>
        <p:spPr>
          <a:xfrm>
            <a:off x="311700" y="445025"/>
            <a:ext cx="8520600" cy="88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2020"/>
              <a:t>But, a </a:t>
            </a:r>
            <a:r>
              <a:rPr lang="en" sz="2020">
                <a:solidFill>
                  <a:srgbClr val="FF0000"/>
                </a:solidFill>
              </a:rPr>
              <a:t>computer</a:t>
            </a:r>
            <a:r>
              <a:rPr lang="en" sz="2020"/>
              <a:t> can do the comparison </a:t>
            </a:r>
            <a:r>
              <a:rPr lang="en" sz="2020">
                <a:solidFill>
                  <a:srgbClr val="FF0000"/>
                </a:solidFill>
              </a:rPr>
              <a:t>easily</a:t>
            </a:r>
            <a:r>
              <a:rPr lang="en" sz="2020"/>
              <a:t>.</a:t>
            </a:r>
            <a:r>
              <a:rPr lang="en" sz="2020"/>
              <a:t> </a:t>
            </a:r>
            <a:r>
              <a:rPr lang="en" sz="2020" u="sng"/>
              <a:t>In very less amount of </a:t>
            </a:r>
            <a:r>
              <a:rPr lang="en" sz="2020" u="sng">
                <a:solidFill>
                  <a:srgbClr val="FF0000"/>
                </a:solidFill>
              </a:rPr>
              <a:t>time</a:t>
            </a:r>
            <a:r>
              <a:rPr lang="en" sz="2020" u="sng"/>
              <a:t>.</a:t>
            </a:r>
            <a:endParaRPr sz="202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020"/>
          </a:p>
        </p:txBody>
      </p:sp>
      <p:sp>
        <p:nvSpPr>
          <p:cNvPr id="410" name="Google Shape;410;p30"/>
          <p:cNvSpPr txBox="1"/>
          <p:nvPr>
            <p:ph idx="1" type="body"/>
          </p:nvPr>
        </p:nvSpPr>
        <p:spPr>
          <a:xfrm>
            <a:off x="375050" y="1736725"/>
            <a:ext cx="4197000" cy="50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>
                <a:solidFill>
                  <a:srgbClr val="000000"/>
                </a:solidFill>
              </a:rPr>
              <a:t>Why do we need to worry?</a:t>
            </a:r>
            <a:endParaRPr sz="2000">
              <a:solidFill>
                <a:srgbClr val="000000"/>
              </a:solidFill>
            </a:endParaRPr>
          </a:p>
        </p:txBody>
      </p:sp>
      <p:sp>
        <p:nvSpPr>
          <p:cNvPr id="411" name="Google Shape;411;p30"/>
          <p:cNvSpPr/>
          <p:nvPr/>
        </p:nvSpPr>
        <p:spPr>
          <a:xfrm>
            <a:off x="4814075" y="1668825"/>
            <a:ext cx="2473200" cy="1283700"/>
          </a:xfrm>
          <a:prstGeom prst="cloud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0"/>
          <p:cNvSpPr/>
          <p:nvPr/>
        </p:nvSpPr>
        <p:spPr>
          <a:xfrm>
            <a:off x="5120025" y="1766750"/>
            <a:ext cx="2305500" cy="95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0000"/>
                </a:solidFill>
              </a:rPr>
              <a:t>Can large input </a:t>
            </a:r>
            <a:endParaRPr sz="16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0000"/>
                </a:solidFill>
              </a:rPr>
              <a:t>size be a problem? </a:t>
            </a:r>
            <a:endParaRPr sz="1600">
              <a:solidFill>
                <a:srgbClr val="FF0000"/>
              </a:solidFill>
            </a:endParaRPr>
          </a:p>
        </p:txBody>
      </p:sp>
      <p:pic>
        <p:nvPicPr>
          <p:cNvPr id="413" name="Google Shape;41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3500" y="3186724"/>
            <a:ext cx="1387199" cy="184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1"/>
          <p:cNvSpPr txBox="1"/>
          <p:nvPr>
            <p:ph type="title"/>
          </p:nvPr>
        </p:nvSpPr>
        <p:spPr>
          <a:xfrm>
            <a:off x="179800" y="166600"/>
            <a:ext cx="445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Algorithm analysis</a:t>
            </a:r>
            <a:endParaRPr/>
          </a:p>
        </p:txBody>
      </p:sp>
      <p:sp>
        <p:nvSpPr>
          <p:cNvPr id="419" name="Google Shape;419;p31"/>
          <p:cNvSpPr txBox="1"/>
          <p:nvPr>
            <p:ph idx="1" type="body"/>
          </p:nvPr>
        </p:nvSpPr>
        <p:spPr>
          <a:xfrm>
            <a:off x="234450" y="1157875"/>
            <a:ext cx="8702400" cy="7206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>
                <a:solidFill>
                  <a:schemeClr val="accent1"/>
                </a:solidFill>
              </a:rPr>
              <a:t>Predicting</a:t>
            </a:r>
            <a:r>
              <a:rPr lang="en"/>
              <a:t> </a:t>
            </a:r>
            <a:r>
              <a:rPr lang="en">
                <a:solidFill>
                  <a:schemeClr val="dk1"/>
                </a:solidFill>
              </a:rPr>
              <a:t>the</a:t>
            </a:r>
            <a:r>
              <a:rPr lang="en"/>
              <a:t> </a:t>
            </a:r>
            <a:r>
              <a:rPr lang="en">
                <a:solidFill>
                  <a:schemeClr val="accent1"/>
                </a:solidFill>
              </a:rPr>
              <a:t>resources</a:t>
            </a:r>
            <a:r>
              <a:rPr lang="en"/>
              <a:t> </a:t>
            </a:r>
            <a:r>
              <a:rPr lang="en">
                <a:solidFill>
                  <a:schemeClr val="dk1"/>
                </a:solidFill>
              </a:rPr>
              <a:t>that an algorithm</a:t>
            </a:r>
            <a:r>
              <a:rPr lang="en"/>
              <a:t> </a:t>
            </a:r>
            <a:r>
              <a:rPr lang="en">
                <a:solidFill>
                  <a:schemeClr val="accent1"/>
                </a:solidFill>
              </a:rPr>
              <a:t>requires </a:t>
            </a:r>
            <a:r>
              <a:rPr lang="en">
                <a:solidFill>
                  <a:schemeClr val="dk1"/>
                </a:solidFill>
              </a:rPr>
              <a:t>to complete a given task.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cxnSp>
        <p:nvCxnSpPr>
          <p:cNvPr id="420" name="Google Shape;420;p31"/>
          <p:cNvCxnSpPr/>
          <p:nvPr/>
        </p:nvCxnSpPr>
        <p:spPr>
          <a:xfrm flipH="1" rot="10800000">
            <a:off x="7325" y="82070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21" name="Google Shape;42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5610" y="14675"/>
            <a:ext cx="675264" cy="769225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31"/>
          <p:cNvSpPr/>
          <p:nvPr/>
        </p:nvSpPr>
        <p:spPr>
          <a:xfrm>
            <a:off x="2208525" y="1157875"/>
            <a:ext cx="1086000" cy="4623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23" name="Google Shape;423;p31"/>
          <p:cNvCxnSpPr>
            <a:stCxn id="422" idx="3"/>
          </p:cNvCxnSpPr>
          <p:nvPr/>
        </p:nvCxnSpPr>
        <p:spPr>
          <a:xfrm flipH="1">
            <a:off x="1584866" y="1552473"/>
            <a:ext cx="782700" cy="115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4" name="Google Shape;424;p31"/>
          <p:cNvSpPr/>
          <p:nvPr/>
        </p:nvSpPr>
        <p:spPr>
          <a:xfrm>
            <a:off x="931825" y="2707475"/>
            <a:ext cx="1086000" cy="3522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Memory</a:t>
            </a:r>
            <a:endParaRPr/>
          </a:p>
        </p:txBody>
      </p:sp>
      <p:sp>
        <p:nvSpPr>
          <p:cNvPr id="425" name="Google Shape;425;p31"/>
          <p:cNvSpPr/>
          <p:nvPr/>
        </p:nvSpPr>
        <p:spPr>
          <a:xfrm>
            <a:off x="2575975" y="2707475"/>
            <a:ext cx="782700" cy="3522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</a:t>
            </a:r>
            <a:endParaRPr/>
          </a:p>
        </p:txBody>
      </p:sp>
      <p:cxnSp>
        <p:nvCxnSpPr>
          <p:cNvPr id="426" name="Google Shape;426;p31"/>
          <p:cNvCxnSpPr>
            <a:endCxn id="425" idx="0"/>
          </p:cNvCxnSpPr>
          <p:nvPr/>
        </p:nvCxnSpPr>
        <p:spPr>
          <a:xfrm>
            <a:off x="2582725" y="1613975"/>
            <a:ext cx="384600" cy="109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7" name="Google Shape;427;p31"/>
          <p:cNvSpPr/>
          <p:nvPr/>
        </p:nvSpPr>
        <p:spPr>
          <a:xfrm>
            <a:off x="3792300" y="2634125"/>
            <a:ext cx="1483200" cy="498900"/>
          </a:xfrm>
          <a:prstGeom prst="rect">
            <a:avLst/>
          </a:prstGeom>
          <a:solidFill>
            <a:srgbClr val="D9D2E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Communication bandwidth</a:t>
            </a:r>
            <a:endParaRPr/>
          </a:p>
        </p:txBody>
      </p:sp>
      <p:cxnSp>
        <p:nvCxnSpPr>
          <p:cNvPr id="428" name="Google Shape;428;p31"/>
          <p:cNvCxnSpPr>
            <a:endCxn id="427" idx="0"/>
          </p:cNvCxnSpPr>
          <p:nvPr/>
        </p:nvCxnSpPr>
        <p:spPr>
          <a:xfrm>
            <a:off x="3006600" y="1614125"/>
            <a:ext cx="1527300" cy="1020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9" name="Google Shape;429;p31"/>
          <p:cNvSpPr/>
          <p:nvPr/>
        </p:nvSpPr>
        <p:spPr>
          <a:xfrm>
            <a:off x="2068000" y="3630300"/>
            <a:ext cx="782700" cy="352200"/>
          </a:xfrm>
          <a:prstGeom prst="rect">
            <a:avLst/>
          </a:prstGeom>
          <a:solidFill>
            <a:srgbClr val="D0E0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Energy</a:t>
            </a:r>
            <a:endParaRPr/>
          </a:p>
        </p:txBody>
      </p:sp>
      <p:cxnSp>
        <p:nvCxnSpPr>
          <p:cNvPr id="430" name="Google Shape;430;p31"/>
          <p:cNvCxnSpPr>
            <a:endCxn id="429" idx="0"/>
          </p:cNvCxnSpPr>
          <p:nvPr/>
        </p:nvCxnSpPr>
        <p:spPr>
          <a:xfrm flipH="1">
            <a:off x="2459350" y="1583100"/>
            <a:ext cx="6900" cy="204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1" name="Google Shape;431;p31"/>
          <p:cNvCxnSpPr/>
          <p:nvPr/>
        </p:nvCxnSpPr>
        <p:spPr>
          <a:xfrm>
            <a:off x="2857600" y="1620175"/>
            <a:ext cx="1192500" cy="2327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32" name="Google Shape;432;p31"/>
          <p:cNvSpPr/>
          <p:nvPr/>
        </p:nvSpPr>
        <p:spPr>
          <a:xfrm>
            <a:off x="3717225" y="3947575"/>
            <a:ext cx="1396800" cy="3522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CPU Registers</a:t>
            </a: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599950" y="2552725"/>
            <a:ext cx="1645200" cy="6684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2320325" y="2580325"/>
            <a:ext cx="1396800" cy="6132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5" name="Google Shape;43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9800" y="978250"/>
            <a:ext cx="2225800" cy="394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653000" y="1836375"/>
            <a:ext cx="7660200" cy="87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Basics of Algorithms</a:t>
            </a:r>
            <a:endParaRPr sz="280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2"/>
          <p:cNvSpPr txBox="1"/>
          <p:nvPr>
            <p:ph type="title"/>
          </p:nvPr>
        </p:nvSpPr>
        <p:spPr>
          <a:xfrm>
            <a:off x="179800" y="166600"/>
            <a:ext cx="445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Performance of an Algorithm </a:t>
            </a:r>
            <a:endParaRPr/>
          </a:p>
        </p:txBody>
      </p:sp>
      <p:sp>
        <p:nvSpPr>
          <p:cNvPr id="441" name="Google Shape;441;p32"/>
          <p:cNvSpPr txBox="1"/>
          <p:nvPr>
            <p:ph idx="1" type="body"/>
          </p:nvPr>
        </p:nvSpPr>
        <p:spPr>
          <a:xfrm>
            <a:off x="234450" y="1157875"/>
            <a:ext cx="6413100" cy="7206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>
                <a:solidFill>
                  <a:schemeClr val="accent1"/>
                </a:solidFill>
              </a:rPr>
              <a:t>Performance </a:t>
            </a:r>
            <a:r>
              <a:rPr lang="en">
                <a:solidFill>
                  <a:schemeClr val="dk1"/>
                </a:solidFill>
              </a:rPr>
              <a:t>of an algorithm depends 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cxnSp>
        <p:nvCxnSpPr>
          <p:cNvPr id="442" name="Google Shape;442;p32"/>
          <p:cNvCxnSpPr/>
          <p:nvPr/>
        </p:nvCxnSpPr>
        <p:spPr>
          <a:xfrm flipH="1" rot="10800000">
            <a:off x="7325" y="82070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43" name="Google Shape;44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5610" y="14675"/>
            <a:ext cx="675264" cy="769225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32"/>
          <p:cNvSpPr/>
          <p:nvPr/>
        </p:nvSpPr>
        <p:spPr>
          <a:xfrm>
            <a:off x="3687875" y="1157875"/>
            <a:ext cx="976500" cy="4623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5" name="Google Shape;445;p32"/>
          <p:cNvCxnSpPr>
            <a:stCxn id="444" idx="3"/>
          </p:cNvCxnSpPr>
          <p:nvPr/>
        </p:nvCxnSpPr>
        <p:spPr>
          <a:xfrm flipH="1">
            <a:off x="2940481" y="1552473"/>
            <a:ext cx="890400" cy="118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46" name="Google Shape;446;p32"/>
          <p:cNvSpPr/>
          <p:nvPr/>
        </p:nvSpPr>
        <p:spPr>
          <a:xfrm>
            <a:off x="2379625" y="2707475"/>
            <a:ext cx="1086000" cy="4257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Computing device</a:t>
            </a:r>
            <a:endParaRPr/>
          </a:p>
        </p:txBody>
      </p:sp>
      <p:sp>
        <p:nvSpPr>
          <p:cNvPr id="447" name="Google Shape;447;p32"/>
          <p:cNvSpPr/>
          <p:nvPr/>
        </p:nvSpPr>
        <p:spPr>
          <a:xfrm>
            <a:off x="3927050" y="2707475"/>
            <a:ext cx="1121100" cy="4257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Input size/type</a:t>
            </a:r>
            <a:endParaRPr/>
          </a:p>
        </p:txBody>
      </p:sp>
      <p:cxnSp>
        <p:nvCxnSpPr>
          <p:cNvPr id="448" name="Google Shape;448;p32"/>
          <p:cNvCxnSpPr>
            <a:endCxn id="447" idx="0"/>
          </p:cNvCxnSpPr>
          <p:nvPr/>
        </p:nvCxnSpPr>
        <p:spPr>
          <a:xfrm>
            <a:off x="4103000" y="1613975"/>
            <a:ext cx="384600" cy="109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49" name="Google Shape;449;p32"/>
          <p:cNvSpPr/>
          <p:nvPr/>
        </p:nvSpPr>
        <p:spPr>
          <a:xfrm>
            <a:off x="5768400" y="2634275"/>
            <a:ext cx="1896600" cy="498900"/>
          </a:xfrm>
          <a:prstGeom prst="rect">
            <a:avLst/>
          </a:prstGeom>
          <a:solidFill>
            <a:srgbClr val="D9D2E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Compiler/interpreter</a:t>
            </a:r>
            <a:endParaRPr/>
          </a:p>
        </p:txBody>
      </p:sp>
      <p:cxnSp>
        <p:nvCxnSpPr>
          <p:cNvPr id="450" name="Google Shape;450;p32"/>
          <p:cNvCxnSpPr>
            <a:stCxn id="444" idx="5"/>
            <a:endCxn id="449" idx="0"/>
          </p:cNvCxnSpPr>
          <p:nvPr/>
        </p:nvCxnSpPr>
        <p:spPr>
          <a:xfrm>
            <a:off x="4521370" y="1552473"/>
            <a:ext cx="2195400" cy="1081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51" name="Google Shape;451;p32"/>
          <p:cNvSpPr/>
          <p:nvPr/>
        </p:nvSpPr>
        <p:spPr>
          <a:xfrm>
            <a:off x="3207625" y="3630300"/>
            <a:ext cx="976500" cy="352200"/>
          </a:xfrm>
          <a:prstGeom prst="rect">
            <a:avLst/>
          </a:prstGeom>
          <a:solidFill>
            <a:srgbClr val="D0E0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Libraries</a:t>
            </a:r>
            <a:endParaRPr/>
          </a:p>
        </p:txBody>
      </p:sp>
      <p:cxnSp>
        <p:nvCxnSpPr>
          <p:cNvPr id="452" name="Google Shape;452;p32"/>
          <p:cNvCxnSpPr>
            <a:endCxn id="451" idx="0"/>
          </p:cNvCxnSpPr>
          <p:nvPr/>
        </p:nvCxnSpPr>
        <p:spPr>
          <a:xfrm flipH="1">
            <a:off x="3695875" y="1599600"/>
            <a:ext cx="288300" cy="2030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53" name="Google Shape;453;p32"/>
          <p:cNvCxnSpPr>
            <a:stCxn id="444" idx="5"/>
            <a:endCxn id="454" idx="0"/>
          </p:cNvCxnSpPr>
          <p:nvPr/>
        </p:nvCxnSpPr>
        <p:spPr>
          <a:xfrm>
            <a:off x="4521370" y="1552473"/>
            <a:ext cx="1616700" cy="207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54" name="Google Shape;454;p32"/>
          <p:cNvSpPr/>
          <p:nvPr/>
        </p:nvSpPr>
        <p:spPr>
          <a:xfrm>
            <a:off x="5048150" y="3630300"/>
            <a:ext cx="2179800" cy="4623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Running Background processes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0" name="Google Shape;460;p3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61" name="Google Shape;461;p33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What is Time Complexity?</a:t>
            </a:r>
            <a:endParaRPr sz="2500"/>
          </a:p>
        </p:txBody>
      </p:sp>
      <p:sp>
        <p:nvSpPr>
          <p:cNvPr id="462" name="Google Shape;462;p33"/>
          <p:cNvSpPr txBox="1"/>
          <p:nvPr/>
        </p:nvSpPr>
        <p:spPr>
          <a:xfrm>
            <a:off x="286150" y="1306050"/>
            <a:ext cx="8269200" cy="33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 u="sng">
                <a:solidFill>
                  <a:schemeClr val="accent1"/>
                </a:solidFill>
              </a:rPr>
              <a:t>Definition</a:t>
            </a:r>
            <a:r>
              <a:rPr lang="en" sz="1800">
                <a:solidFill>
                  <a:schemeClr val="dk2"/>
                </a:solidFill>
              </a:rPr>
              <a:t>: </a:t>
            </a:r>
            <a:r>
              <a:rPr lang="en" sz="1800">
                <a:solidFill>
                  <a:schemeClr val="dk1"/>
                </a:solidFill>
              </a:rPr>
              <a:t>Time complexity is a measure of the</a:t>
            </a:r>
            <a:r>
              <a:rPr lang="en" sz="1800">
                <a:solidFill>
                  <a:schemeClr val="dk2"/>
                </a:solidFill>
              </a:rPr>
              <a:t> </a:t>
            </a:r>
            <a:r>
              <a:rPr lang="en" sz="1800">
                <a:solidFill>
                  <a:schemeClr val="accent1"/>
                </a:solidFill>
              </a:rPr>
              <a:t>computational time an algorithm takes</a:t>
            </a:r>
            <a:r>
              <a:rPr lang="en" sz="1800">
                <a:solidFill>
                  <a:schemeClr val="dk2"/>
                </a:solidFill>
              </a:rPr>
              <a:t> </a:t>
            </a:r>
            <a:r>
              <a:rPr lang="en" sz="1800">
                <a:solidFill>
                  <a:schemeClr val="accent1"/>
                </a:solidFill>
              </a:rPr>
              <a:t>to run</a:t>
            </a:r>
            <a:r>
              <a:rPr lang="en" sz="1800">
                <a:solidFill>
                  <a:schemeClr val="dk2"/>
                </a:solidFill>
              </a:rPr>
              <a:t> a program as a </a:t>
            </a:r>
            <a:r>
              <a:rPr lang="en" sz="1800">
                <a:solidFill>
                  <a:schemeClr val="accent4"/>
                </a:solidFill>
              </a:rPr>
              <a:t>function of the size of the input</a:t>
            </a:r>
            <a:r>
              <a:rPr lang="en" sz="1800">
                <a:solidFill>
                  <a:schemeClr val="dk2"/>
                </a:solidFill>
              </a:rPr>
              <a:t>.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Categories:</a:t>
            </a:r>
            <a:endParaRPr sz="1800">
              <a:solidFill>
                <a:schemeClr val="dk2"/>
              </a:solidFill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</a:pPr>
            <a:r>
              <a:rPr lang="en" sz="1800">
                <a:solidFill>
                  <a:schemeClr val="accent1"/>
                </a:solidFill>
              </a:rPr>
              <a:t>Constant Time</a:t>
            </a:r>
            <a:r>
              <a:rPr lang="en" sz="1800">
                <a:solidFill>
                  <a:schemeClr val="dk2"/>
                </a:solidFill>
              </a:rPr>
              <a:t>: </a:t>
            </a:r>
            <a:r>
              <a:rPr lang="en" sz="1800">
                <a:solidFill>
                  <a:schemeClr val="dk1"/>
                </a:solidFill>
              </a:rPr>
              <a:t>The execution time is fixed, irrespective of input size</a:t>
            </a:r>
            <a:r>
              <a:rPr lang="en" sz="1800">
                <a:solidFill>
                  <a:schemeClr val="dk2"/>
                </a:solidFill>
              </a:rPr>
              <a:t>.</a:t>
            </a:r>
            <a:endParaRPr sz="1800">
              <a:solidFill>
                <a:schemeClr val="dk2"/>
              </a:solidFill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</a:pPr>
            <a:r>
              <a:rPr lang="en" sz="1800">
                <a:solidFill>
                  <a:schemeClr val="accent1"/>
                </a:solidFill>
              </a:rPr>
              <a:t>Linear Time</a:t>
            </a:r>
            <a:r>
              <a:rPr lang="en" sz="1800">
                <a:solidFill>
                  <a:schemeClr val="dk2"/>
                </a:solidFill>
              </a:rPr>
              <a:t>: </a:t>
            </a:r>
            <a:r>
              <a:rPr lang="en" sz="1800">
                <a:solidFill>
                  <a:schemeClr val="dk1"/>
                </a:solidFill>
              </a:rPr>
              <a:t>Execution time grows linearly with input size</a:t>
            </a:r>
            <a:r>
              <a:rPr lang="en" sz="1800">
                <a:solidFill>
                  <a:schemeClr val="dk2"/>
                </a:solidFill>
              </a:rPr>
              <a:t>.</a:t>
            </a:r>
            <a:endParaRPr sz="1800">
              <a:solidFill>
                <a:schemeClr val="dk2"/>
              </a:solidFill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Other complexities</a:t>
            </a:r>
            <a:r>
              <a:rPr lang="en" sz="1800">
                <a:solidFill>
                  <a:schemeClr val="dk2"/>
                </a:solidFill>
              </a:rPr>
              <a:t>: </a:t>
            </a:r>
            <a:r>
              <a:rPr lang="en" sz="1800">
                <a:solidFill>
                  <a:schemeClr val="accent1"/>
                </a:solidFill>
              </a:rPr>
              <a:t>Quadratic</a:t>
            </a:r>
            <a:r>
              <a:rPr lang="en" sz="1800">
                <a:solidFill>
                  <a:schemeClr val="dk2"/>
                </a:solidFill>
              </a:rPr>
              <a:t>, </a:t>
            </a:r>
            <a:r>
              <a:rPr lang="en" sz="1800">
                <a:solidFill>
                  <a:schemeClr val="accent1"/>
                </a:solidFill>
              </a:rPr>
              <a:t>Logarithmic</a:t>
            </a:r>
            <a:r>
              <a:rPr lang="en" sz="1800">
                <a:solidFill>
                  <a:schemeClr val="dk2"/>
                </a:solidFill>
              </a:rPr>
              <a:t>, etc.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8" name="Google Shape;468;p3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69" name="Google Shape;469;p34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Constant Time Operation</a:t>
            </a:r>
            <a:endParaRPr sz="2500"/>
          </a:p>
        </p:txBody>
      </p:sp>
      <p:sp>
        <p:nvSpPr>
          <p:cNvPr id="470" name="Google Shape;470;p34"/>
          <p:cNvSpPr txBox="1"/>
          <p:nvPr/>
        </p:nvSpPr>
        <p:spPr>
          <a:xfrm>
            <a:off x="132075" y="979150"/>
            <a:ext cx="8819400" cy="9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1"/>
                </a:solidFill>
              </a:rPr>
              <a:t>Example</a:t>
            </a:r>
            <a:r>
              <a:rPr lang="en" sz="1600">
                <a:solidFill>
                  <a:schemeClr val="dk1"/>
                </a:solidFill>
              </a:rPr>
              <a:t>: 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 = a + b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accent1"/>
                </a:solidFill>
              </a:rPr>
              <a:t>High-Level View</a:t>
            </a:r>
            <a:r>
              <a:rPr lang="en" sz="1600">
                <a:solidFill>
                  <a:schemeClr val="dk1"/>
                </a:solidFill>
              </a:rPr>
              <a:t>: The operation involves a single assignment and addition.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600" u="sng">
              <a:solidFill>
                <a:schemeClr val="dk1"/>
              </a:solidFill>
            </a:endParaRPr>
          </a:p>
        </p:txBody>
      </p:sp>
      <p:sp>
        <p:nvSpPr>
          <p:cNvPr id="471" name="Google Shape;471;p34"/>
          <p:cNvSpPr txBox="1"/>
          <p:nvPr/>
        </p:nvSpPr>
        <p:spPr>
          <a:xfrm>
            <a:off x="102725" y="2527200"/>
            <a:ext cx="84819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</a:pPr>
            <a:r>
              <a:rPr lang="en" sz="1600">
                <a:solidFill>
                  <a:schemeClr val="accent1"/>
                </a:solidFill>
              </a:rPr>
              <a:t>Machine-Level Breakdown:</a:t>
            </a:r>
            <a:endParaRPr sz="1600">
              <a:solidFill>
                <a:schemeClr val="accent1"/>
              </a:solidFill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Load 'a' into register     	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R1: MOV R1, a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Load 'b' into register     	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R2: MOV R2, b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Perform addition:          	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ADD R1, R2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Store result back to 'a': 	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MOV a, R1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7" name="Google Shape;477;p3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8" name="Google Shape;478;p3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Constant Time Operation</a:t>
            </a:r>
            <a:endParaRPr sz="2500"/>
          </a:p>
        </p:txBody>
      </p:sp>
      <p:sp>
        <p:nvSpPr>
          <p:cNvPr id="479" name="Google Shape;479;p35"/>
          <p:cNvSpPr txBox="1"/>
          <p:nvPr/>
        </p:nvSpPr>
        <p:spPr>
          <a:xfrm>
            <a:off x="51350" y="3160850"/>
            <a:ext cx="8819400" cy="13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rgbClr val="FF0000"/>
                </a:solidFill>
              </a:rPr>
              <a:t>Time Analysis:</a:t>
            </a:r>
            <a:endParaRPr sz="1600" u="sng">
              <a:solidFill>
                <a:srgbClr val="FF0000"/>
              </a:solidFill>
            </a:endParaRPr>
          </a:p>
          <a:p>
            <a:pPr indent="-330200" lvl="0" marL="914400" rtl="0" algn="l">
              <a:lnSpc>
                <a:spcPct val="2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Each instruction (MOV, ADD) takes different </a:t>
            </a:r>
            <a:r>
              <a:rPr lang="en" sz="1600">
                <a:solidFill>
                  <a:schemeClr val="accent1"/>
                </a:solidFill>
              </a:rPr>
              <a:t>number of CPU cycles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sz="1600">
              <a:solidFill>
                <a:schemeClr val="dk1"/>
              </a:solidFill>
            </a:endParaRPr>
          </a:p>
          <a:p>
            <a:pPr indent="-33020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Total time = Sum of individual instruction times = </a:t>
            </a:r>
            <a:r>
              <a:rPr lang="en" sz="1600" u="sng">
                <a:solidFill>
                  <a:srgbClr val="FF0000"/>
                </a:solidFill>
              </a:rPr>
              <a:t>Constant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sz="1600" u="sng">
              <a:solidFill>
                <a:schemeClr val="dk1"/>
              </a:solidFill>
            </a:endParaRPr>
          </a:p>
        </p:txBody>
      </p:sp>
      <p:sp>
        <p:nvSpPr>
          <p:cNvPr id="480" name="Google Shape;480;p35"/>
          <p:cNvSpPr txBox="1"/>
          <p:nvPr/>
        </p:nvSpPr>
        <p:spPr>
          <a:xfrm>
            <a:off x="146725" y="979150"/>
            <a:ext cx="84819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</a:pPr>
            <a:r>
              <a:rPr lang="en" sz="1600">
                <a:solidFill>
                  <a:schemeClr val="accent1"/>
                </a:solidFill>
              </a:rPr>
              <a:t>Machine-Level Breakdown:</a:t>
            </a:r>
            <a:endParaRPr sz="1600">
              <a:solidFill>
                <a:schemeClr val="accent1"/>
              </a:solidFill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Load 'a' into register     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R1: MOV R1, a    (</a:t>
            </a:r>
            <a:r>
              <a:rPr b="1" lang="en" sz="10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fetch, decode, execute, or write-back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Load 'b' into register     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R2: MOV R2, b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Perform addition:          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ADD R1, R2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Store result back to 'a': 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MOV a, R1</a:t>
            </a:r>
            <a:endParaRPr/>
          </a:p>
        </p:txBody>
      </p:sp>
      <p:sp>
        <p:nvSpPr>
          <p:cNvPr id="481" name="Google Shape;481;p35"/>
          <p:cNvSpPr/>
          <p:nvPr/>
        </p:nvSpPr>
        <p:spPr>
          <a:xfrm>
            <a:off x="5671800" y="1893049"/>
            <a:ext cx="2355264" cy="994680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Independent of input </a:t>
            </a:r>
            <a:r>
              <a:rPr lang="en" u="sng">
                <a:solidFill>
                  <a:schemeClr val="accent1"/>
                </a:solidFill>
              </a:rPr>
              <a:t>size</a:t>
            </a:r>
            <a:r>
              <a:rPr lang="en">
                <a:solidFill>
                  <a:srgbClr val="FF0000"/>
                </a:solidFill>
              </a:rPr>
              <a:t> and </a:t>
            </a:r>
            <a:r>
              <a:rPr lang="en" u="sng">
                <a:solidFill>
                  <a:schemeClr val="accent1"/>
                </a:solidFill>
              </a:rPr>
              <a:t>type</a:t>
            </a:r>
            <a:endParaRPr u="sng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7" name="Google Shape;487;p3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88" name="Google Shape;488;p3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 of Constant time taking statements</a:t>
            </a:r>
            <a:endParaRPr sz="2500"/>
          </a:p>
        </p:txBody>
      </p:sp>
      <p:sp>
        <p:nvSpPr>
          <p:cNvPr id="489" name="Google Shape;489;p36"/>
          <p:cNvSpPr txBox="1"/>
          <p:nvPr/>
        </p:nvSpPr>
        <p:spPr>
          <a:xfrm>
            <a:off x="51350" y="1084375"/>
            <a:ext cx="8819400" cy="3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2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Courier New"/>
              <a:buChar char="●"/>
            </a:pP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int x = 10;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Courier New"/>
              <a:buChar char="●"/>
            </a:pP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int y = x + 5;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Courier New"/>
              <a:buChar char="●"/>
            </a:pP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int z = arr [5];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Courier New"/>
              <a:buChar char="●"/>
            </a:pP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void printMessage() {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lnSpc>
                <a:spcPct val="2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printf("Hello, World!\n"); }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Courier New"/>
              <a:buChar char="●"/>
            </a:pP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int result = a &amp; b; </a:t>
            </a:r>
            <a:r>
              <a:rPr lang="en" sz="1600">
                <a:solidFill>
                  <a:schemeClr val="dk1"/>
                </a:solidFill>
              </a:rPr>
              <a:t>(bitwise operation a AND b)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Courier New"/>
              <a:buChar char="●"/>
            </a:pP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return x;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5" name="Google Shape;495;p3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6" name="Google Shape;496;p37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Understanding Loops</a:t>
            </a:r>
            <a:endParaRPr sz="2500"/>
          </a:p>
        </p:txBody>
      </p:sp>
      <p:sp>
        <p:nvSpPr>
          <p:cNvPr id="497" name="Google Shape;497;p37"/>
          <p:cNvSpPr txBox="1"/>
          <p:nvPr/>
        </p:nvSpPr>
        <p:spPr>
          <a:xfrm>
            <a:off x="108350" y="979150"/>
            <a:ext cx="84819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</a:pPr>
            <a:r>
              <a:rPr lang="en" sz="1600">
                <a:solidFill>
                  <a:schemeClr val="accent1"/>
                </a:solidFill>
              </a:rPr>
              <a:t>Example: 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</a:t>
            </a:r>
            <a:r>
              <a:rPr lang="en" sz="1600">
                <a:solidFill>
                  <a:schemeClr val="accent1"/>
                </a:solidFill>
              </a:rPr>
              <a:t> Loop:</a:t>
            </a:r>
            <a:endParaRPr sz="1600">
              <a:solidFill>
                <a:schemeClr val="accent1"/>
              </a:solidFill>
            </a:endParaRPr>
          </a:p>
          <a:p>
            <a:pPr indent="0" lvl="0" marL="9144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0; i &lt; n; i++) {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sum += i;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sp>
        <p:nvSpPr>
          <p:cNvPr id="498" name="Google Shape;498;p37"/>
          <p:cNvSpPr txBox="1"/>
          <p:nvPr/>
        </p:nvSpPr>
        <p:spPr>
          <a:xfrm>
            <a:off x="108350" y="2671150"/>
            <a:ext cx="84819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</a:pPr>
            <a:r>
              <a:rPr lang="en" sz="1600">
                <a:solidFill>
                  <a:schemeClr val="accent1"/>
                </a:solidFill>
              </a:rPr>
              <a:t>Breakdown:</a:t>
            </a:r>
            <a:endParaRPr sz="1600">
              <a:solidFill>
                <a:schemeClr val="accent1"/>
              </a:solidFill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</a:pPr>
            <a:r>
              <a:rPr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Initialization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int i = 0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fixed/constant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time).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</a:pPr>
            <a:r>
              <a:rPr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Condition Check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 &lt; n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(executed </a:t>
            </a:r>
            <a:r>
              <a:rPr i="1" lang="en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n+1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times; each execution takes </a:t>
            </a:r>
            <a:r>
              <a:rPr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constant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time).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</a:pPr>
            <a:r>
              <a:rPr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Body Execution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sum += i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(executed </a:t>
            </a:r>
            <a:r>
              <a:rPr i="1" lang="en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times; each execution takes </a:t>
            </a:r>
            <a:r>
              <a:rPr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constant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time).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</a:pPr>
            <a:r>
              <a:rPr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Increment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" sz="16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i++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(executed </a:t>
            </a:r>
            <a:r>
              <a:rPr i="1" lang="en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times; each execution takes </a:t>
            </a:r>
            <a:r>
              <a:rPr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constant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time).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4" name="Google Shape;504;p3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5" name="Google Shape;505;p38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Understanding Loops</a:t>
            </a:r>
            <a:endParaRPr sz="2500"/>
          </a:p>
        </p:txBody>
      </p:sp>
      <p:sp>
        <p:nvSpPr>
          <p:cNvPr id="506" name="Google Shape;506;p38"/>
          <p:cNvSpPr txBox="1"/>
          <p:nvPr/>
        </p:nvSpPr>
        <p:spPr>
          <a:xfrm>
            <a:off x="102725" y="1226250"/>
            <a:ext cx="4204200" cy="14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Example: 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loop</a:t>
            </a:r>
            <a:r>
              <a:rPr lang="en">
                <a:solidFill>
                  <a:schemeClr val="accent1"/>
                </a:solidFill>
              </a:rPr>
              <a:t>: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0; i &lt; n; i++)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sum += i;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}</a:t>
            </a:r>
            <a:endParaRPr/>
          </a:p>
        </p:txBody>
      </p:sp>
      <p:sp>
        <p:nvSpPr>
          <p:cNvPr id="507" name="Google Shape;507;p38"/>
          <p:cNvSpPr txBox="1"/>
          <p:nvPr/>
        </p:nvSpPr>
        <p:spPr>
          <a:xfrm>
            <a:off x="4130950" y="1059450"/>
            <a:ext cx="4981800" cy="17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Breakdown: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</a:pP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Initialization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int i = 0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i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fixed/constant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time).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</a:pP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Condition Check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 &lt; n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(executed </a:t>
            </a:r>
            <a:r>
              <a:rPr i="1" lang="en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n+1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times).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</a:pP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Body Execution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sum += i 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(executed </a:t>
            </a:r>
            <a:r>
              <a:rPr i="1" lang="en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times).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</a:pP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Increment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i++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(executed </a:t>
            </a:r>
            <a:r>
              <a:rPr i="1" lang="en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times).</a:t>
            </a:r>
            <a:endParaRPr/>
          </a:p>
        </p:txBody>
      </p:sp>
      <p:sp>
        <p:nvSpPr>
          <p:cNvPr id="508" name="Google Shape;508;p38"/>
          <p:cNvSpPr txBox="1"/>
          <p:nvPr/>
        </p:nvSpPr>
        <p:spPr>
          <a:xfrm>
            <a:off x="1098950" y="3816625"/>
            <a:ext cx="6451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Total Time: </a:t>
            </a:r>
            <a:r>
              <a:rPr lang="en">
                <a:solidFill>
                  <a:srgbClr val="FF9900"/>
                </a:solidFill>
              </a:rPr>
              <a:t>Initialization</a:t>
            </a:r>
            <a:r>
              <a:rPr lang="en">
                <a:solidFill>
                  <a:schemeClr val="accent1"/>
                </a:solidFill>
              </a:rPr>
              <a:t> + (</a:t>
            </a:r>
            <a:r>
              <a:rPr lang="en">
                <a:solidFill>
                  <a:srgbClr val="FF9900"/>
                </a:solidFill>
              </a:rPr>
              <a:t>Condition Check + Increment + Body Execution</a:t>
            </a:r>
            <a:r>
              <a:rPr lang="en">
                <a:solidFill>
                  <a:schemeClr val="accent1"/>
                </a:solidFill>
              </a:rPr>
              <a:t>).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Total = </a:t>
            </a:r>
            <a:r>
              <a:rPr lang="en">
                <a:solidFill>
                  <a:srgbClr val="FF0000"/>
                </a:solidFill>
              </a:rPr>
              <a:t>3n + 1</a:t>
            </a:r>
            <a:r>
              <a:rPr lang="en">
                <a:solidFill>
                  <a:schemeClr val="accent1"/>
                </a:solidFill>
              </a:rPr>
              <a:t> =~ </a:t>
            </a:r>
            <a:r>
              <a:rPr lang="en">
                <a:solidFill>
                  <a:srgbClr val="FF0000"/>
                </a:solidFill>
              </a:rPr>
              <a:t>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Google Shape;51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4" name="Google Shape;514;p3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5" name="Google Shape;515;p39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Understanding Loops</a:t>
            </a:r>
            <a:endParaRPr sz="2500"/>
          </a:p>
        </p:txBody>
      </p:sp>
      <p:sp>
        <p:nvSpPr>
          <p:cNvPr id="516" name="Google Shape;516;p39"/>
          <p:cNvSpPr txBox="1"/>
          <p:nvPr/>
        </p:nvSpPr>
        <p:spPr>
          <a:xfrm>
            <a:off x="1526150" y="1331350"/>
            <a:ext cx="4204200" cy="14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Example: 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loop</a:t>
            </a:r>
            <a:r>
              <a:rPr lang="en">
                <a:solidFill>
                  <a:schemeClr val="accent1"/>
                </a:solidFill>
              </a:rPr>
              <a:t>: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n; 0 &lt; i; i–-)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sum += i;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}</a:t>
            </a:r>
            <a:endParaRPr/>
          </a:p>
        </p:txBody>
      </p:sp>
      <p:sp>
        <p:nvSpPr>
          <p:cNvPr id="517" name="Google Shape;517;p39"/>
          <p:cNvSpPr txBox="1"/>
          <p:nvPr/>
        </p:nvSpPr>
        <p:spPr>
          <a:xfrm>
            <a:off x="1551050" y="3236950"/>
            <a:ext cx="38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Total Time: </a:t>
            </a:r>
            <a:r>
              <a:rPr lang="en">
                <a:solidFill>
                  <a:srgbClr val="FF0000"/>
                </a:solidFill>
              </a:rPr>
              <a:t>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3" name="Google Shape;523;p4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24" name="Google Shape;524;p40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Understanding Nested loops</a:t>
            </a:r>
            <a:endParaRPr sz="2500"/>
          </a:p>
        </p:txBody>
      </p:sp>
      <p:sp>
        <p:nvSpPr>
          <p:cNvPr id="525" name="Google Shape;525;p40"/>
          <p:cNvSpPr txBox="1"/>
          <p:nvPr/>
        </p:nvSpPr>
        <p:spPr>
          <a:xfrm>
            <a:off x="557625" y="959438"/>
            <a:ext cx="43731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Example: </a:t>
            </a:r>
            <a:r>
              <a:rPr lang="en">
                <a:solidFill>
                  <a:schemeClr val="dk1"/>
                </a:solidFill>
              </a:rPr>
              <a:t>Nested</a:t>
            </a:r>
            <a:r>
              <a:rPr lang="en">
                <a:solidFill>
                  <a:schemeClr val="accent1"/>
                </a:solidFill>
              </a:rPr>
              <a:t>  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chemeClr val="accent2"/>
                </a:solidFill>
              </a:rPr>
              <a:t>loop</a:t>
            </a:r>
            <a:r>
              <a:rPr lang="en">
                <a:solidFill>
                  <a:schemeClr val="accent1"/>
                </a:solidFill>
              </a:rPr>
              <a:t>: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0; i &lt; n; i++)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j = 0; j &lt; n; j++)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sum += i + j;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}}</a:t>
            </a:r>
            <a:endParaRPr/>
          </a:p>
        </p:txBody>
      </p:sp>
      <p:sp>
        <p:nvSpPr>
          <p:cNvPr id="526" name="Google Shape;526;p40"/>
          <p:cNvSpPr txBox="1"/>
          <p:nvPr/>
        </p:nvSpPr>
        <p:spPr>
          <a:xfrm>
            <a:off x="0" y="2919150"/>
            <a:ext cx="8797500" cy="13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Breakdown: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</a:pP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Outer loop  </a:t>
            </a:r>
            <a:r>
              <a:rPr lang="en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runs</a:t>
            </a: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n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times</a:t>
            </a: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</a:pP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Inner loop  </a:t>
            </a:r>
            <a:r>
              <a:rPr lang="en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runs</a:t>
            </a: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n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times for each iteration of the outer loop</a:t>
            </a:r>
            <a:r>
              <a:rPr lang="en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sum += i + j 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executed </a:t>
            </a:r>
            <a:r>
              <a:rPr i="1" lang="en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n*n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times</a:t>
            </a:r>
            <a:endParaRPr/>
          </a:p>
        </p:txBody>
      </p:sp>
      <p:sp>
        <p:nvSpPr>
          <p:cNvPr id="527" name="Google Shape;527;p40"/>
          <p:cNvSpPr txBox="1"/>
          <p:nvPr/>
        </p:nvSpPr>
        <p:spPr>
          <a:xfrm>
            <a:off x="227475" y="4497800"/>
            <a:ext cx="8005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 </a:t>
            </a:r>
            <a:r>
              <a:rPr lang="en">
                <a:solidFill>
                  <a:srgbClr val="FF0000"/>
                </a:solidFill>
              </a:rPr>
              <a:t>Total Time: </a:t>
            </a:r>
            <a:r>
              <a:rPr lang="en">
                <a:solidFill>
                  <a:schemeClr val="dk1"/>
                </a:solidFill>
              </a:rPr>
              <a:t>Outer Loop x Inner Loop = </a:t>
            </a:r>
            <a:r>
              <a:rPr i="1" lang="en">
                <a:solidFill>
                  <a:srgbClr val="FF0000"/>
                </a:solidFill>
              </a:rPr>
              <a:t>n * n</a:t>
            </a:r>
            <a:r>
              <a:rPr lang="en">
                <a:solidFill>
                  <a:schemeClr val="dk1"/>
                </a:solidFill>
              </a:rPr>
              <a:t> = </a:t>
            </a:r>
            <a:r>
              <a:rPr lang="en">
                <a:solidFill>
                  <a:srgbClr val="FF0000"/>
                </a:solidFill>
              </a:rPr>
              <a:t>n²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528" name="Google Shape;528;p40"/>
          <p:cNvCxnSpPr/>
          <p:nvPr/>
        </p:nvCxnSpPr>
        <p:spPr>
          <a:xfrm flipH="1">
            <a:off x="4387875" y="1614563"/>
            <a:ext cx="1225200" cy="14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29" name="Google Shape;529;p40"/>
          <p:cNvSpPr txBox="1"/>
          <p:nvPr/>
        </p:nvSpPr>
        <p:spPr>
          <a:xfrm>
            <a:off x="5613075" y="1421813"/>
            <a:ext cx="186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Outer loop</a:t>
            </a:r>
            <a:endParaRPr/>
          </a:p>
        </p:txBody>
      </p:sp>
      <p:cxnSp>
        <p:nvCxnSpPr>
          <p:cNvPr id="530" name="Google Shape;530;p40"/>
          <p:cNvCxnSpPr/>
          <p:nvPr/>
        </p:nvCxnSpPr>
        <p:spPr>
          <a:xfrm flipH="1">
            <a:off x="4716375" y="2006338"/>
            <a:ext cx="1225200" cy="14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31" name="Google Shape;531;p40"/>
          <p:cNvSpPr txBox="1"/>
          <p:nvPr/>
        </p:nvSpPr>
        <p:spPr>
          <a:xfrm>
            <a:off x="5970924" y="1806250"/>
            <a:ext cx="186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Inner loop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7" name="Google Shape;537;p4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8" name="Google Shape;538;p41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 on Nested loops</a:t>
            </a:r>
            <a:endParaRPr sz="2500"/>
          </a:p>
        </p:txBody>
      </p:sp>
      <p:sp>
        <p:nvSpPr>
          <p:cNvPr id="539" name="Google Shape;539;p41"/>
          <p:cNvSpPr txBox="1"/>
          <p:nvPr/>
        </p:nvSpPr>
        <p:spPr>
          <a:xfrm>
            <a:off x="2054475" y="946138"/>
            <a:ext cx="5231700" cy="34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0; i &lt; n; i++)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j = 0; j &lt; n; j++)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sum += i + j;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}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sum += i + j;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k = 0; k &lt; n; k++)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sum += i + j + k;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}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sp>
        <p:nvSpPr>
          <p:cNvPr id="540" name="Google Shape;540;p41"/>
          <p:cNvSpPr txBox="1"/>
          <p:nvPr/>
        </p:nvSpPr>
        <p:spPr>
          <a:xfrm>
            <a:off x="2487375" y="4483150"/>
            <a:ext cx="3632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Ans: n² + n + n² = 2n² + n </a:t>
            </a:r>
            <a:r>
              <a:rPr lang="en">
                <a:solidFill>
                  <a:schemeClr val="accent1"/>
                </a:solidFill>
              </a:rPr>
              <a:t>=~</a:t>
            </a:r>
            <a:r>
              <a:rPr lang="en">
                <a:solidFill>
                  <a:srgbClr val="FF0000"/>
                </a:solidFill>
              </a:rPr>
              <a:t> 2n² </a:t>
            </a:r>
            <a:r>
              <a:rPr lang="en">
                <a:solidFill>
                  <a:schemeClr val="accent1"/>
                </a:solidFill>
              </a:rPr>
              <a:t>=~ </a:t>
            </a:r>
            <a:r>
              <a:rPr lang="en">
                <a:solidFill>
                  <a:srgbClr val="FF0000"/>
                </a:solidFill>
              </a:rPr>
              <a:t> n²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179800" y="166600"/>
            <a:ext cx="35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Algorithm: definition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29700" y="1062400"/>
            <a:ext cx="4242300" cy="1441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Definition (Algorithm):</a:t>
            </a:r>
            <a:r>
              <a:rPr lang="en"/>
              <a:t> An algorithm is a </a:t>
            </a:r>
            <a:r>
              <a:rPr b="1" lang="en" u="sng">
                <a:solidFill>
                  <a:srgbClr val="FF0000"/>
                </a:solidFill>
              </a:rPr>
              <a:t>finite</a:t>
            </a:r>
            <a:r>
              <a:rPr lang="en"/>
              <a:t> sequence of </a:t>
            </a:r>
            <a:r>
              <a:rPr lang="en">
                <a:solidFill>
                  <a:schemeClr val="accent1"/>
                </a:solidFill>
              </a:rPr>
              <a:t>instructions</a:t>
            </a:r>
            <a:r>
              <a:rPr lang="en"/>
              <a:t>, typically used to </a:t>
            </a:r>
            <a:r>
              <a:rPr lang="en">
                <a:solidFill>
                  <a:schemeClr val="accent1"/>
                </a:solidFill>
              </a:rPr>
              <a:t>solve</a:t>
            </a:r>
            <a:r>
              <a:rPr lang="en"/>
              <a:t> a </a:t>
            </a:r>
            <a:r>
              <a:rPr lang="en">
                <a:solidFill>
                  <a:schemeClr val="accent1"/>
                </a:solidFill>
              </a:rPr>
              <a:t>computation task</a:t>
            </a:r>
            <a:r>
              <a:rPr lang="en"/>
              <a:t> or transform the I/P to O/P</a:t>
            </a:r>
            <a:br>
              <a:rPr lang="en"/>
            </a:br>
            <a:endParaRPr/>
          </a:p>
        </p:txBody>
      </p:sp>
      <p:cxnSp>
        <p:nvCxnSpPr>
          <p:cNvPr id="70" name="Google Shape;70;p15"/>
          <p:cNvCxnSpPr/>
          <p:nvPr/>
        </p:nvCxnSpPr>
        <p:spPr>
          <a:xfrm flipH="1" rot="10800000">
            <a:off x="7325" y="82070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1" name="Google Shape;71;p15"/>
          <p:cNvSpPr txBox="1"/>
          <p:nvPr/>
        </p:nvSpPr>
        <p:spPr>
          <a:xfrm>
            <a:off x="5404450" y="2620325"/>
            <a:ext cx="3580500" cy="23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urier New"/>
              <a:buChar char="●"/>
            </a:pPr>
            <a:r>
              <a:rPr lang="en" sz="16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Type 𝟏𝟎,</a:t>
            </a:r>
            <a:endParaRPr sz="16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urier New"/>
              <a:buChar char="●"/>
            </a:pPr>
            <a:r>
              <a:rPr lang="en" sz="16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Type multiply key,</a:t>
            </a:r>
            <a:endParaRPr sz="16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urier New"/>
              <a:buChar char="●"/>
            </a:pPr>
            <a:r>
              <a:rPr lang="en" sz="16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Type 𝟏𝟎,</a:t>
            </a:r>
            <a:endParaRPr sz="16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urier New"/>
              <a:buChar char="●"/>
            </a:pPr>
            <a:r>
              <a:rPr lang="en" sz="16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Press equal/enter key,</a:t>
            </a:r>
            <a:endParaRPr sz="16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urier New"/>
              <a:buChar char="●"/>
            </a:pPr>
            <a:r>
              <a:rPr lang="en" sz="16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Type multiply key,</a:t>
            </a:r>
            <a:endParaRPr sz="16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urier New"/>
              <a:buChar char="●"/>
            </a:pPr>
            <a:r>
              <a:rPr lang="en" sz="16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Type 𝜋,</a:t>
            </a:r>
            <a:endParaRPr sz="16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urier New"/>
              <a:buChar char="●"/>
            </a:pPr>
            <a:r>
              <a:rPr lang="en" sz="16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Press equal key again,</a:t>
            </a:r>
            <a:endParaRPr sz="16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urier New"/>
              <a:buChar char="●"/>
            </a:pPr>
            <a:r>
              <a:rPr lang="en" sz="16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Display output</a:t>
            </a:r>
            <a:endParaRPr sz="16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9450" y="959650"/>
            <a:ext cx="1099025" cy="94792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/>
          <p:nvPr/>
        </p:nvSpPr>
        <p:spPr>
          <a:xfrm>
            <a:off x="5063775" y="2842901"/>
            <a:ext cx="219900" cy="18390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74" name="Google Shape;74;p15"/>
          <p:cNvSpPr txBox="1"/>
          <p:nvPr/>
        </p:nvSpPr>
        <p:spPr>
          <a:xfrm rot="-5400000">
            <a:off x="4026500" y="3567125"/>
            <a:ext cx="162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Algorithm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405900" y="2813550"/>
            <a:ext cx="3465600" cy="2029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2E95D3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import</a:t>
            </a:r>
            <a:r>
              <a:rPr lang="en" sz="1050">
                <a:solidFill>
                  <a:srgbClr val="FFFFFF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 math</a:t>
            </a:r>
            <a:endParaRPr sz="1050">
              <a:solidFill>
                <a:srgbClr val="FFFFFF"/>
              </a:solidFill>
              <a:highlight>
                <a:srgbClr val="D9D9D9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FFFF"/>
              </a:solidFill>
              <a:highlight>
                <a:srgbClr val="D9D9D9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chemeClr val="dk1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# Define the radius of the circle</a:t>
            </a:r>
            <a:endParaRPr sz="1050">
              <a:solidFill>
                <a:srgbClr val="FFFFFF"/>
              </a:solidFill>
              <a:highlight>
                <a:srgbClr val="D9D9D9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radius = </a:t>
            </a:r>
            <a:r>
              <a:rPr b="1" lang="en" sz="1200">
                <a:solidFill>
                  <a:srgbClr val="DF3079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10</a:t>
            </a:r>
            <a:endParaRPr b="1" sz="1200">
              <a:solidFill>
                <a:srgbClr val="FFFFFF"/>
              </a:solidFill>
              <a:highlight>
                <a:srgbClr val="D9D9D9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FFFF"/>
              </a:solidFill>
              <a:highlight>
                <a:srgbClr val="D9D9D9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chemeClr val="dk1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# Calculate the area of the circle</a:t>
            </a:r>
            <a:endParaRPr sz="1050">
              <a:solidFill>
                <a:srgbClr val="FFFFFF"/>
              </a:solidFill>
              <a:highlight>
                <a:srgbClr val="D9D9D9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area = math.pi * radius**</a:t>
            </a:r>
            <a:r>
              <a:rPr b="1" lang="en" sz="1200">
                <a:solidFill>
                  <a:srgbClr val="DF3079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endParaRPr b="1" sz="1200">
              <a:solidFill>
                <a:srgbClr val="FFFFFF"/>
              </a:solidFill>
              <a:highlight>
                <a:srgbClr val="D9D9D9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FFFFFF"/>
              </a:solidFill>
              <a:highlight>
                <a:srgbClr val="D9D9D9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chemeClr val="dk1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# Print the result</a:t>
            </a:r>
            <a:endParaRPr sz="1050">
              <a:solidFill>
                <a:srgbClr val="FFFFFF"/>
              </a:solidFill>
              <a:highlight>
                <a:srgbClr val="D9D9D9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E9950C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b="1" lang="en" sz="1200">
                <a:solidFill>
                  <a:srgbClr val="FFFFFF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" sz="1200">
                <a:solidFill>
                  <a:srgbClr val="00A67D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"The area of the circle with radius"</a:t>
            </a:r>
            <a:r>
              <a:rPr b="1" lang="en" sz="1200">
                <a:solidFill>
                  <a:srgbClr val="FFFFFF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, radius, </a:t>
            </a:r>
            <a:r>
              <a:rPr b="1" lang="en" sz="1200">
                <a:solidFill>
                  <a:srgbClr val="00A67D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"is:"</a:t>
            </a:r>
            <a:r>
              <a:rPr b="1" lang="en" sz="1200">
                <a:solidFill>
                  <a:srgbClr val="FFFFFF"/>
                </a:solidFill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, area)</a:t>
            </a:r>
            <a:endParaRPr b="1" sz="1200">
              <a:solidFill>
                <a:schemeClr val="dk2"/>
              </a:solidFill>
              <a:highlight>
                <a:srgbClr val="D9D9D9"/>
              </a:highlight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3919700" y="3707712"/>
            <a:ext cx="358476" cy="358476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 rot="-5400000">
            <a:off x="-663000" y="3676500"/>
            <a:ext cx="1787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Python Code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15610" y="0"/>
            <a:ext cx="675264" cy="7692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5580662" y="1956150"/>
            <a:ext cx="3216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</a:rPr>
              <a:t>Example</a:t>
            </a:r>
            <a:r>
              <a:rPr lang="en">
                <a:solidFill>
                  <a:schemeClr val="dk2"/>
                </a:solidFill>
              </a:rPr>
              <a:t>: Compute the area of a circle with radius 10 using a calculator.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Google Shape;54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6" name="Google Shape;546;p4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7" name="Google Shape;547;p42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 on Nested loops</a:t>
            </a:r>
            <a:endParaRPr sz="2500"/>
          </a:p>
        </p:txBody>
      </p:sp>
      <p:sp>
        <p:nvSpPr>
          <p:cNvPr id="548" name="Google Shape;548;p42"/>
          <p:cNvSpPr txBox="1"/>
          <p:nvPr/>
        </p:nvSpPr>
        <p:spPr>
          <a:xfrm>
            <a:off x="366875" y="1067200"/>
            <a:ext cx="7110000" cy="28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0; i &lt; n; i++)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j = 0; j &lt; n; j++)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		for (int k = 0; k &lt; n; k++)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	sum += i + j + k;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		}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}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sp>
        <p:nvSpPr>
          <p:cNvPr id="549" name="Google Shape;549;p42"/>
          <p:cNvSpPr txBox="1"/>
          <p:nvPr/>
        </p:nvSpPr>
        <p:spPr>
          <a:xfrm>
            <a:off x="777775" y="427035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Ans: n</a:t>
            </a:r>
            <a:r>
              <a:rPr baseline="30000" lang="en">
                <a:solidFill>
                  <a:srgbClr val="FF0000"/>
                </a:solidFill>
              </a:rPr>
              <a:t>3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Google Shape;55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5" name="Google Shape;555;p4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6" name="Google Shape;556;p43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 on Nested loops</a:t>
            </a:r>
            <a:endParaRPr sz="2500"/>
          </a:p>
        </p:txBody>
      </p:sp>
      <p:sp>
        <p:nvSpPr>
          <p:cNvPr id="557" name="Google Shape;557;p43"/>
          <p:cNvSpPr txBox="1"/>
          <p:nvPr/>
        </p:nvSpPr>
        <p:spPr>
          <a:xfrm>
            <a:off x="631025" y="1551450"/>
            <a:ext cx="71100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 	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p = 0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1; p &lt; n; i++)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		p = p + i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sp>
        <p:nvSpPr>
          <p:cNvPr id="558" name="Google Shape;558;p43"/>
          <p:cNvSpPr txBox="1"/>
          <p:nvPr/>
        </p:nvSpPr>
        <p:spPr>
          <a:xfrm>
            <a:off x="997900" y="361732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Ans: √</a:t>
            </a:r>
            <a:r>
              <a:rPr i="1" lang="en">
                <a:solidFill>
                  <a:srgbClr val="FF0000"/>
                </a:solidFill>
              </a:rPr>
              <a:t>n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4" name="Google Shape;564;p4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65" name="Google Shape;565;p44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 on Nested loops</a:t>
            </a:r>
            <a:endParaRPr sz="2500"/>
          </a:p>
        </p:txBody>
      </p:sp>
      <p:sp>
        <p:nvSpPr>
          <p:cNvPr id="566" name="Google Shape;566;p44"/>
          <p:cNvSpPr txBox="1"/>
          <p:nvPr/>
        </p:nvSpPr>
        <p:spPr>
          <a:xfrm>
            <a:off x="631025" y="1551450"/>
            <a:ext cx="71100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1; i &lt; n; i = i*2)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		p = p + i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sp>
        <p:nvSpPr>
          <p:cNvPr id="567" name="Google Shape;567;p44"/>
          <p:cNvSpPr txBox="1"/>
          <p:nvPr/>
        </p:nvSpPr>
        <p:spPr>
          <a:xfrm>
            <a:off x="997900" y="361732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Ans: </a:t>
            </a:r>
            <a:r>
              <a:rPr i="1" lang="en">
                <a:solidFill>
                  <a:srgbClr val="FF0000"/>
                </a:solidFill>
              </a:rPr>
              <a:t>log n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3" name="Google Shape;573;p4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74" name="Google Shape;574;p4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 on Nested loops</a:t>
            </a:r>
            <a:endParaRPr sz="2500"/>
          </a:p>
        </p:txBody>
      </p:sp>
      <p:sp>
        <p:nvSpPr>
          <p:cNvPr id="575" name="Google Shape;575;p45"/>
          <p:cNvSpPr txBox="1"/>
          <p:nvPr/>
        </p:nvSpPr>
        <p:spPr>
          <a:xfrm>
            <a:off x="631025" y="1551450"/>
            <a:ext cx="71100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n; 1 &lt; i; i = i/2)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		p = p + i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sp>
        <p:nvSpPr>
          <p:cNvPr id="576" name="Google Shape;576;p45"/>
          <p:cNvSpPr txBox="1"/>
          <p:nvPr/>
        </p:nvSpPr>
        <p:spPr>
          <a:xfrm>
            <a:off x="997900" y="361732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Ans: </a:t>
            </a:r>
            <a:r>
              <a:rPr i="1" lang="en">
                <a:solidFill>
                  <a:srgbClr val="FF0000"/>
                </a:solidFill>
              </a:rPr>
              <a:t>log n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Google Shape;58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2" name="Google Shape;582;p4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3" name="Google Shape;583;p4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 on Nested loops</a:t>
            </a:r>
            <a:endParaRPr sz="2500"/>
          </a:p>
        </p:txBody>
      </p:sp>
      <p:sp>
        <p:nvSpPr>
          <p:cNvPr id="584" name="Google Shape;584;p46"/>
          <p:cNvSpPr txBox="1"/>
          <p:nvPr/>
        </p:nvSpPr>
        <p:spPr>
          <a:xfrm>
            <a:off x="631025" y="1551450"/>
            <a:ext cx="71100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1; i * i &lt; n; i = i+1)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		p = p + i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sp>
        <p:nvSpPr>
          <p:cNvPr id="585" name="Google Shape;585;p46"/>
          <p:cNvSpPr txBox="1"/>
          <p:nvPr/>
        </p:nvSpPr>
        <p:spPr>
          <a:xfrm>
            <a:off x="997900" y="361732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Ans: √</a:t>
            </a:r>
            <a:r>
              <a:rPr i="1" lang="en">
                <a:solidFill>
                  <a:srgbClr val="FF0000"/>
                </a:solidFill>
              </a:rPr>
              <a:t>n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Google Shape;59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1" name="Google Shape;591;p4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92" name="Google Shape;592;p47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 on Nested loops</a:t>
            </a:r>
            <a:endParaRPr sz="2500"/>
          </a:p>
        </p:txBody>
      </p:sp>
      <p:sp>
        <p:nvSpPr>
          <p:cNvPr id="593" name="Google Shape;593;p47"/>
          <p:cNvSpPr txBox="1"/>
          <p:nvPr/>
        </p:nvSpPr>
        <p:spPr>
          <a:xfrm>
            <a:off x="631025" y="1551450"/>
            <a:ext cx="71100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0; i &lt; n; i++)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j = 1; j &lt; n; j = j*2)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sum += i + j;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}}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594" name="Google Shape;594;p47"/>
          <p:cNvSpPr txBox="1"/>
          <p:nvPr/>
        </p:nvSpPr>
        <p:spPr>
          <a:xfrm>
            <a:off x="997900" y="361732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Ans: </a:t>
            </a:r>
            <a:r>
              <a:rPr i="1" lang="en">
                <a:solidFill>
                  <a:srgbClr val="FF0000"/>
                </a:solidFill>
              </a:rPr>
              <a:t>n logn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9" name="Google Shape;59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0" name="Google Shape;600;p4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1" name="Google Shape;601;p48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 on Nested loops</a:t>
            </a:r>
            <a:endParaRPr sz="2500"/>
          </a:p>
        </p:txBody>
      </p:sp>
      <p:sp>
        <p:nvSpPr>
          <p:cNvPr id="602" name="Google Shape;602;p48"/>
          <p:cNvSpPr txBox="1"/>
          <p:nvPr/>
        </p:nvSpPr>
        <p:spPr>
          <a:xfrm>
            <a:off x="506300" y="1118550"/>
            <a:ext cx="7110000" cy="30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1; i &lt; n; i = i * 2)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		p = p + 1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}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for (int j = 1; j &lt; p ; j = j*2)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sum += i + j;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}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/>
              <a:t>Time complexity of the second loop?</a:t>
            </a:r>
            <a:endParaRPr b="1"/>
          </a:p>
        </p:txBody>
      </p:sp>
      <p:sp>
        <p:nvSpPr>
          <p:cNvPr id="603" name="Google Shape;603;p48"/>
          <p:cNvSpPr txBox="1"/>
          <p:nvPr/>
        </p:nvSpPr>
        <p:spPr>
          <a:xfrm>
            <a:off x="1005225" y="435105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Ans: </a:t>
            </a:r>
            <a:r>
              <a:rPr i="1" lang="en">
                <a:solidFill>
                  <a:srgbClr val="FF0000"/>
                </a:solidFill>
              </a:rPr>
              <a:t> log log n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Google Shape;60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9" name="Google Shape;609;p4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0" name="Google Shape;610;p49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 on Nested loops</a:t>
            </a:r>
            <a:endParaRPr sz="2500"/>
          </a:p>
        </p:txBody>
      </p:sp>
      <p:sp>
        <p:nvSpPr>
          <p:cNvPr id="611" name="Google Shape;611;p49"/>
          <p:cNvSpPr txBox="1"/>
          <p:nvPr/>
        </p:nvSpPr>
        <p:spPr>
          <a:xfrm>
            <a:off x="506300" y="1118550"/>
            <a:ext cx="7110000" cy="25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1; i &lt; n; i *= 2)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for (int j = 0; j &lt; i; j++)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sum += i + j;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}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1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" name="Google Shape;61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7" name="Google Shape;617;p5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8" name="Google Shape;618;p50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Characteristics of an Algorithm</a:t>
            </a:r>
            <a:endParaRPr sz="2500"/>
          </a:p>
        </p:txBody>
      </p:sp>
      <p:sp>
        <p:nvSpPr>
          <p:cNvPr id="619" name="Google Shape;619;p50"/>
          <p:cNvSpPr txBox="1"/>
          <p:nvPr/>
        </p:nvSpPr>
        <p:spPr>
          <a:xfrm>
            <a:off x="149225" y="979150"/>
            <a:ext cx="5128800" cy="22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Output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Definiteness (no vague statement)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Finiteness (must stop)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Effectiveness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50"/>
          <p:cNvSpPr txBox="1"/>
          <p:nvPr/>
        </p:nvSpPr>
        <p:spPr>
          <a:xfrm>
            <a:off x="98150" y="3275350"/>
            <a:ext cx="8711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/>
              <a:t>An algorithm</a:t>
            </a:r>
            <a:r>
              <a:rPr lang="en"/>
              <a:t> for a computational problem is </a:t>
            </a:r>
            <a:r>
              <a:rPr b="1" lang="en" u="sng"/>
              <a:t>correct</a:t>
            </a:r>
            <a:r>
              <a:rPr lang="en"/>
              <a:t> if, for every problem instance provided as input, it </a:t>
            </a:r>
            <a:r>
              <a:rPr b="1" lang="en" u="sng"/>
              <a:t>halts</a:t>
            </a:r>
            <a:r>
              <a:rPr lang="en"/>
              <a:t> its computing in finite time and outputs the correct solution to the problem instance.</a:t>
            </a:r>
            <a:endParaRPr/>
          </a:p>
        </p:txBody>
      </p:sp>
      <p:sp>
        <p:nvSpPr>
          <p:cNvPr id="621" name="Google Shape;621;p50"/>
          <p:cNvSpPr txBox="1"/>
          <p:nvPr/>
        </p:nvSpPr>
        <p:spPr>
          <a:xfrm>
            <a:off x="98150" y="4120525"/>
            <a:ext cx="8711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</a:t>
            </a:r>
            <a:r>
              <a:rPr lang="en"/>
              <a:t>ncorrect algorithms (does not halt for some instances) can sometimes be useful, if we can control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their error rate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E.g. Miller–Rabin Primality Test; Goal: Check if a number 𝑛 is prime.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Google Shape;62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7" name="Google Shape;627;p5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28" name="Google Shape;628;p51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Algorithms for …</a:t>
            </a:r>
            <a:endParaRPr sz="2500"/>
          </a:p>
        </p:txBody>
      </p:sp>
      <p:sp>
        <p:nvSpPr>
          <p:cNvPr id="629" name="Google Shape;629;p51"/>
          <p:cNvSpPr txBox="1"/>
          <p:nvPr/>
        </p:nvSpPr>
        <p:spPr>
          <a:xfrm>
            <a:off x="137900" y="1166850"/>
            <a:ext cx="527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Are there only sorting algorithms available?</a:t>
            </a:r>
            <a:endParaRPr/>
          </a:p>
        </p:txBody>
      </p:sp>
      <p:sp>
        <p:nvSpPr>
          <p:cNvPr id="630" name="Google Shape;630;p51"/>
          <p:cNvSpPr txBox="1"/>
          <p:nvPr/>
        </p:nvSpPr>
        <p:spPr>
          <a:xfrm>
            <a:off x="226650" y="1902675"/>
            <a:ext cx="79839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Determining gene sequences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Finding the best route for downloading  movie from the internet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Finding the shortest path in the Zomato app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Cryptography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Handling millions of connection requests (e.g., by Jio Hotstar)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Many more …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179800" y="166600"/>
            <a:ext cx="4883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to Algorithm</a:t>
            </a:r>
            <a:endParaRPr/>
          </a:p>
        </p:txBody>
      </p:sp>
      <p:sp>
        <p:nvSpPr>
          <p:cNvPr id="85" name="Google Shape;85;p16"/>
          <p:cNvSpPr txBox="1"/>
          <p:nvPr>
            <p:ph idx="1" type="body"/>
          </p:nvPr>
        </p:nvSpPr>
        <p:spPr>
          <a:xfrm>
            <a:off x="197825" y="1047750"/>
            <a:ext cx="8770200" cy="3868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accent1"/>
                </a:solidFill>
              </a:rPr>
              <a:t>Before </a:t>
            </a:r>
            <a:r>
              <a:rPr lang="en"/>
              <a:t>solving a problem, we </a:t>
            </a:r>
            <a:r>
              <a:rPr lang="en">
                <a:solidFill>
                  <a:schemeClr val="accent1"/>
                </a:solidFill>
              </a:rPr>
              <a:t>write down</a:t>
            </a:r>
            <a:r>
              <a:rPr lang="en"/>
              <a:t> a possible </a:t>
            </a:r>
            <a:r>
              <a:rPr lang="en">
                <a:solidFill>
                  <a:schemeClr val="accent1"/>
                </a:solidFill>
              </a:rPr>
              <a:t>solution</a:t>
            </a:r>
            <a:r>
              <a:rPr lang="en"/>
              <a:t> on </a:t>
            </a:r>
            <a:r>
              <a:rPr lang="en">
                <a:solidFill>
                  <a:schemeClr val="accent1"/>
                </a:solidFill>
              </a:rPr>
              <a:t>piece of paper</a:t>
            </a:r>
            <a:r>
              <a:rPr lang="en"/>
              <a:t> in our </a:t>
            </a:r>
            <a:r>
              <a:rPr lang="en">
                <a:solidFill>
                  <a:srgbClr val="FF0000"/>
                </a:solidFill>
              </a:rPr>
              <a:t>native language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 call it </a:t>
            </a:r>
            <a:r>
              <a:rPr lang="en" sz="2800">
                <a:solidFill>
                  <a:schemeClr val="accent1"/>
                </a:solidFill>
              </a:rPr>
              <a:t>Algorithm.</a:t>
            </a:r>
            <a:endParaRPr sz="28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86" name="Google Shape;86;p16"/>
          <p:cNvCxnSpPr/>
          <p:nvPr/>
        </p:nvCxnSpPr>
        <p:spPr>
          <a:xfrm flipH="1" rot="10800000">
            <a:off x="7325" y="82070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graphicFrame>
        <p:nvGraphicFramePr>
          <p:cNvPr id="87" name="Google Shape;87;p16"/>
          <p:cNvGraphicFramePr/>
          <p:nvPr/>
        </p:nvGraphicFramePr>
        <p:xfrm>
          <a:off x="952500" y="2322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{CC1988C7-5E42-4A2E-A8FD-1E59921CF209}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00FF"/>
                          </a:solidFill>
                        </a:rPr>
                        <a:t>Algorithm</a:t>
                      </a:r>
                      <a:endParaRPr>
                        <a:solidFill>
                          <a:srgbClr val="FF00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00FF"/>
                          </a:solidFill>
                        </a:rPr>
                        <a:t>Program</a:t>
                      </a:r>
                      <a:endParaRPr>
                        <a:solidFill>
                          <a:srgbClr val="FF00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C5E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For human being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For Computer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Native Language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Programming language, syntax and rules must be followed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Piece of Paper and Pen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Programming Environment / Hardware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Independent of any specific programming language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Dependent on Programming environment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6E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5610" y="14675"/>
            <a:ext cx="675264" cy="76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52"/>
          <p:cNvSpPr txBox="1"/>
          <p:nvPr/>
        </p:nvSpPr>
        <p:spPr>
          <a:xfrm>
            <a:off x="100800" y="1141450"/>
            <a:ext cx="8942400" cy="3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</a:rPr>
              <a:t>Deterministic Algorithm</a:t>
            </a:r>
            <a:r>
              <a:rPr lang="en" sz="1600">
                <a:solidFill>
                  <a:schemeClr val="dk1"/>
                </a:solidFill>
              </a:rPr>
              <a:t>: Deterministic steps.</a:t>
            </a:r>
            <a:br>
              <a:rPr lang="en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</a:rPr>
              <a:t>Non-deterministic Algorithm</a:t>
            </a:r>
            <a:r>
              <a:rPr lang="en" sz="1600">
                <a:solidFill>
                  <a:schemeClr val="dk1"/>
                </a:solidFill>
              </a:rPr>
              <a:t>: Some steps are not defined.</a:t>
            </a:r>
            <a:br>
              <a:rPr lang="en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</a:rPr>
              <a:t>Parallel Algorithm</a:t>
            </a:r>
            <a:r>
              <a:rPr lang="en" sz="1600">
                <a:solidFill>
                  <a:schemeClr val="dk1"/>
                </a:solidFill>
              </a:rPr>
              <a:t>: An algorithm that performs multiple operations simultaneously using multiple processors or cores.</a:t>
            </a:r>
            <a:br>
              <a:rPr lang="en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</a:rPr>
              <a:t>Approximation Algorithm</a:t>
            </a:r>
            <a:r>
              <a:rPr lang="en" sz="1600">
                <a:solidFill>
                  <a:schemeClr val="dk1"/>
                </a:solidFill>
              </a:rPr>
              <a:t>: An algorithm that finds near-optimal solutions for hard problems within a guaranteed bound.</a:t>
            </a:r>
            <a:br>
              <a:rPr lang="en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600">
                <a:solidFill>
                  <a:schemeClr val="dk1"/>
                </a:solidFill>
              </a:rPr>
              <a:t>Online Algorithm</a:t>
            </a:r>
            <a:r>
              <a:rPr lang="en" sz="1600">
                <a:solidFill>
                  <a:schemeClr val="dk1"/>
                </a:solidFill>
              </a:rPr>
              <a:t>: T</a:t>
            </a:r>
            <a:r>
              <a:rPr lang="en" sz="1600">
                <a:solidFill>
                  <a:schemeClr val="dk1"/>
                </a:solidFill>
              </a:rPr>
              <a:t>he input actually arrives over time, and the algorithm must decide how to proceed without knowing what data will arrive in the future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636" name="Google Shape;636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7" name="Google Shape;637;p5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38" name="Google Shape;638;p52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Classification of Algorithms</a:t>
            </a:r>
            <a:endParaRPr sz="25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53"/>
          <p:cNvSpPr txBox="1"/>
          <p:nvPr/>
        </p:nvSpPr>
        <p:spPr>
          <a:xfrm>
            <a:off x="100800" y="1141450"/>
            <a:ext cx="8942400" cy="3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">
                <a:solidFill>
                  <a:schemeClr val="dk1"/>
                </a:solidFill>
              </a:rPr>
              <a:t>Brute Force: </a:t>
            </a:r>
            <a:r>
              <a:rPr lang="en">
                <a:solidFill>
                  <a:schemeClr val="dk1"/>
                </a:solidFill>
              </a:rPr>
              <a:t>Tries all possible solutions to find the correct one; simple but inefficient for large inputs.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">
                <a:solidFill>
                  <a:schemeClr val="dk1"/>
                </a:solidFill>
              </a:rPr>
              <a:t>Greedy Algorithm: </a:t>
            </a:r>
            <a:r>
              <a:rPr lang="en">
                <a:solidFill>
                  <a:schemeClr val="dk1"/>
                </a:solidFill>
              </a:rPr>
              <a:t>Makes the best local choice at each step hoping to find a global optimum.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">
                <a:solidFill>
                  <a:schemeClr val="dk1"/>
                </a:solidFill>
              </a:rPr>
              <a:t>Dynamic Programming (DP): </a:t>
            </a:r>
            <a:r>
              <a:rPr lang="en">
                <a:solidFill>
                  <a:schemeClr val="dk1"/>
                </a:solidFill>
              </a:rPr>
              <a:t>Breaks problems into overlapping subproblems, solves each once, and stores the result.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">
                <a:solidFill>
                  <a:schemeClr val="dk1"/>
                </a:solidFill>
              </a:rPr>
              <a:t>Divide and Conquer: </a:t>
            </a:r>
            <a:r>
              <a:rPr lang="en">
                <a:solidFill>
                  <a:schemeClr val="dk1"/>
                </a:solidFill>
              </a:rPr>
              <a:t>Divides problems into independent subproblems, </a:t>
            </a:r>
            <a:r>
              <a:rPr lang="en">
                <a:solidFill>
                  <a:schemeClr val="dk1"/>
                </a:solidFill>
              </a:rPr>
              <a:t>solved</a:t>
            </a:r>
            <a:r>
              <a:rPr lang="en">
                <a:solidFill>
                  <a:schemeClr val="dk1"/>
                </a:solidFill>
              </a:rPr>
              <a:t> recursively, and combines solutions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">
                <a:solidFill>
                  <a:schemeClr val="dk1"/>
                </a:solidFill>
              </a:rPr>
              <a:t>Branch and Bound: </a:t>
            </a:r>
            <a:r>
              <a:rPr lang="en">
                <a:solidFill>
                  <a:schemeClr val="dk1"/>
                </a:solidFill>
              </a:rPr>
              <a:t>Explores all possible solutions but uses bounding techniques to eliminate suboptimal solutions early.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644" name="Google Shape;64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5" name="Google Shape;645;p5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6" name="Google Shape;646;p53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Algorithm Design Paradigms</a:t>
            </a:r>
            <a:endParaRPr sz="25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Google Shape;651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2" name="Google Shape;652;p5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53" name="Google Shape;653;p54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Algorithms as a technology</a:t>
            </a:r>
            <a:endParaRPr sz="2500"/>
          </a:p>
        </p:txBody>
      </p:sp>
      <p:sp>
        <p:nvSpPr>
          <p:cNvPr id="654" name="Google Shape;654;p54"/>
          <p:cNvSpPr txBox="1"/>
          <p:nvPr/>
        </p:nvSpPr>
        <p:spPr>
          <a:xfrm>
            <a:off x="106075" y="1209300"/>
            <a:ext cx="86454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If computers were infinitely fast and computer memory were free, would you have any reason to study algorithms?</a:t>
            </a:r>
            <a:endParaRPr sz="1900"/>
          </a:p>
        </p:txBody>
      </p:sp>
      <p:sp>
        <p:nvSpPr>
          <p:cNvPr id="655" name="Google Shape;655;p54"/>
          <p:cNvSpPr txBox="1"/>
          <p:nvPr/>
        </p:nvSpPr>
        <p:spPr>
          <a:xfrm>
            <a:off x="159175" y="2300150"/>
            <a:ext cx="8198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/>
              <a:t>Yes, </a:t>
            </a:r>
            <a:r>
              <a:rPr lang="en" sz="1800"/>
              <a:t>to be certain that solution method terminates and does so with the correct answer.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0" name="Google Shape;660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1" name="Google Shape;661;p5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2" name="Google Shape;662;p5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ML Vs Algorithm</a:t>
            </a:r>
            <a:endParaRPr sz="2500"/>
          </a:p>
        </p:txBody>
      </p:sp>
      <p:sp>
        <p:nvSpPr>
          <p:cNvPr id="663" name="Google Shape;663;p55"/>
          <p:cNvSpPr txBox="1"/>
          <p:nvPr/>
        </p:nvSpPr>
        <p:spPr>
          <a:xfrm>
            <a:off x="51350" y="979150"/>
            <a:ext cx="8973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Machine learning automates algorithm design for complex, poorly understood problems, </a:t>
            </a:r>
            <a:endParaRPr sz="16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but it does not replace traditional algorithms, especially for tasks where efficient solutions already exist.</a:t>
            </a:r>
            <a:endParaRPr sz="1600"/>
          </a:p>
        </p:txBody>
      </p:sp>
      <p:sp>
        <p:nvSpPr>
          <p:cNvPr id="664" name="Google Shape;664;p55"/>
          <p:cNvSpPr txBox="1"/>
          <p:nvPr/>
        </p:nvSpPr>
        <p:spPr>
          <a:xfrm>
            <a:off x="139050" y="2571750"/>
            <a:ext cx="88659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/>
              <a:t>During training:</a:t>
            </a:r>
            <a:endParaRPr sz="16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ML system learns a model from data (e.g., a decision tree.)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This learning process is done using optimization algorithms (like gradient descent).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/>
              <a:t>After training</a:t>
            </a:r>
            <a:r>
              <a:rPr lang="en" sz="1600"/>
              <a:t>: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It takes input and follows a set of steps (e.g., matrix multiplication in a neural network) to produce output.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Google Shape;66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0" name="Google Shape;670;p5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1" name="Google Shape;671;p5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Hard Problems</a:t>
            </a:r>
            <a:endParaRPr sz="2500"/>
          </a:p>
        </p:txBody>
      </p:sp>
      <p:sp>
        <p:nvSpPr>
          <p:cNvPr id="672" name="Google Shape;672;p56"/>
          <p:cNvSpPr txBox="1"/>
          <p:nvPr/>
        </p:nvSpPr>
        <p:spPr>
          <a:xfrm>
            <a:off x="139050" y="1018500"/>
            <a:ext cx="88659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There are some problems, for which there is no </a:t>
            </a:r>
            <a:r>
              <a:rPr lang="en" sz="1600"/>
              <a:t>known</a:t>
            </a:r>
            <a:r>
              <a:rPr lang="en" sz="1600"/>
              <a:t> polynomial time taking algorithms.</a:t>
            </a:r>
            <a:endParaRPr sz="1600"/>
          </a:p>
          <a:p>
            <a:pPr indent="-33020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TSP</a:t>
            </a:r>
            <a:endParaRPr sz="1600"/>
          </a:p>
          <a:p>
            <a:pPr indent="-33020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Resource allocation in Edge and Cloud computing environment</a:t>
            </a:r>
            <a:endParaRPr sz="1600"/>
          </a:p>
          <a:p>
            <a:pPr indent="-33020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0/1 Knapsack Problem</a:t>
            </a:r>
            <a:endParaRPr sz="1600"/>
          </a:p>
          <a:p>
            <a:pPr indent="-33020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Graph colouring problem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/>
              <a:t>Why these problems are interesting</a:t>
            </a:r>
            <a:r>
              <a:rPr lang="en" sz="1600"/>
              <a:t>: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If we solve one such kind of problem, then we can solve all the problems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179800" y="166600"/>
            <a:ext cx="445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life of a programmer</a:t>
            </a:r>
            <a:endParaRPr/>
          </a:p>
        </p:txBody>
      </p:sp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234450" y="1018450"/>
            <a:ext cx="8770200" cy="3868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Identify a </a:t>
            </a:r>
            <a:r>
              <a:rPr b="1" lang="en">
                <a:solidFill>
                  <a:schemeClr val="accent1"/>
                </a:solidFill>
              </a:rPr>
              <a:t>problem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Come up with an </a:t>
            </a:r>
            <a:r>
              <a:rPr b="1" lang="en">
                <a:solidFill>
                  <a:schemeClr val="accent1"/>
                </a:solidFill>
              </a:rPr>
              <a:t>algorithm</a:t>
            </a:r>
            <a:r>
              <a:rPr lang="en"/>
              <a:t> to solve it.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Represent the algorithm as a </a:t>
            </a:r>
            <a:r>
              <a:rPr b="1" lang="en">
                <a:solidFill>
                  <a:schemeClr val="accent1"/>
                </a:solidFill>
              </a:rPr>
              <a:t>program</a:t>
            </a:r>
            <a:r>
              <a:rPr lang="en"/>
              <a:t>, using a chosen programming language.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>
                <a:solidFill>
                  <a:schemeClr val="accent1"/>
                </a:solidFill>
              </a:rPr>
              <a:t>Execute</a:t>
            </a:r>
            <a:r>
              <a:rPr lang="en"/>
              <a:t> the program on a computer!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>
                <a:solidFill>
                  <a:schemeClr val="accent1"/>
                </a:solidFill>
              </a:rPr>
              <a:t>Find Error</a:t>
            </a:r>
            <a:r>
              <a:rPr lang="en"/>
              <a:t> : Goto step 2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No error (receive desired output)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Deliver the </a:t>
            </a:r>
            <a:r>
              <a:rPr b="1" lang="en">
                <a:solidFill>
                  <a:schemeClr val="accent1"/>
                </a:solidFill>
              </a:rPr>
              <a:t>output</a:t>
            </a:r>
            <a:endParaRPr b="1"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Goto Step 1 :)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cxnSp>
        <p:nvCxnSpPr>
          <p:cNvPr id="95" name="Google Shape;95;p17"/>
          <p:cNvCxnSpPr/>
          <p:nvPr/>
        </p:nvCxnSpPr>
        <p:spPr>
          <a:xfrm flipH="1" rot="10800000">
            <a:off x="7325" y="82070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0600" y="2221525"/>
            <a:ext cx="3808749" cy="23283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7"/>
          <p:cNvSpPr txBox="1"/>
          <p:nvPr/>
        </p:nvSpPr>
        <p:spPr>
          <a:xfrm>
            <a:off x="4958850" y="459252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u="sng">
                <a:solidFill>
                  <a:schemeClr val="dk2"/>
                </a:solidFill>
              </a:rPr>
              <a:t>source</a:t>
            </a:r>
            <a:r>
              <a:rPr lang="en" sz="1800">
                <a:solidFill>
                  <a:schemeClr val="dk2"/>
                </a:solidFill>
              </a:rPr>
              <a:t>: Google Image</a:t>
            </a:r>
            <a:endParaRPr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15610" y="14675"/>
            <a:ext cx="675264" cy="76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Sorting Algorithms</a:t>
            </a:r>
            <a:endParaRPr sz="2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377750" y="107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this class, we will learn</a:t>
            </a:r>
            <a:endParaRPr/>
          </a:p>
        </p:txBody>
      </p:sp>
      <p:sp>
        <p:nvSpPr>
          <p:cNvPr id="109" name="Google Shape;109;p19"/>
          <p:cNvSpPr txBox="1"/>
          <p:nvPr>
            <p:ph idx="1" type="body"/>
          </p:nvPr>
        </p:nvSpPr>
        <p:spPr>
          <a:xfrm>
            <a:off x="267675" y="1856850"/>
            <a:ext cx="8520600" cy="198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What is</a:t>
            </a:r>
            <a:r>
              <a:rPr lang="en">
                <a:solidFill>
                  <a:schemeClr val="accent1"/>
                </a:solidFill>
              </a:rPr>
              <a:t> sorting algorithm </a:t>
            </a:r>
            <a:r>
              <a:rPr lang="en">
                <a:solidFill>
                  <a:schemeClr val="dk1"/>
                </a:solidFill>
              </a:rPr>
              <a:t>and its’</a:t>
            </a:r>
            <a:r>
              <a:rPr lang="en">
                <a:solidFill>
                  <a:schemeClr val="accent1"/>
                </a:solidFill>
              </a:rPr>
              <a:t> requirement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accent1"/>
                </a:solidFill>
              </a:rPr>
              <a:t>Bubble sort</a:t>
            </a:r>
            <a:r>
              <a:rPr lang="en">
                <a:solidFill>
                  <a:schemeClr val="dk1"/>
                </a:solidFill>
              </a:rPr>
              <a:t> and its’ </a:t>
            </a:r>
            <a:r>
              <a:rPr lang="en">
                <a:solidFill>
                  <a:schemeClr val="accent1"/>
                </a:solidFill>
              </a:rPr>
              <a:t>implementation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en">
                <a:solidFill>
                  <a:schemeClr val="accent1"/>
                </a:solidFill>
              </a:rPr>
              <a:t>Optimised Bubble sort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id="110" name="Google Shape;11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5610" y="14675"/>
            <a:ext cx="675264" cy="769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1" name="Google Shape;111;p19"/>
          <p:cNvCxnSpPr/>
          <p:nvPr/>
        </p:nvCxnSpPr>
        <p:spPr>
          <a:xfrm flipH="1" rot="10800000">
            <a:off x="7325" y="82070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1339425" y="1507925"/>
            <a:ext cx="5439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you </a:t>
            </a:r>
            <a:r>
              <a:rPr lang="en">
                <a:solidFill>
                  <a:srgbClr val="FF0000"/>
                </a:solidFill>
              </a:rPr>
              <a:t>find</a:t>
            </a:r>
            <a:r>
              <a:rPr lang="en"/>
              <a:t> the </a:t>
            </a:r>
            <a:r>
              <a:rPr lang="en">
                <a:solidFill>
                  <a:srgbClr val="FF0000"/>
                </a:solidFill>
              </a:rPr>
              <a:t>smallest</a:t>
            </a:r>
            <a:r>
              <a:rPr lang="en"/>
              <a:t> number ?</a:t>
            </a:r>
            <a:endParaRPr/>
          </a:p>
        </p:txBody>
      </p:sp>
      <p:sp>
        <p:nvSpPr>
          <p:cNvPr id="117" name="Google Shape;117;p20"/>
          <p:cNvSpPr txBox="1"/>
          <p:nvPr>
            <p:ph idx="1" type="body"/>
          </p:nvPr>
        </p:nvSpPr>
        <p:spPr>
          <a:xfrm>
            <a:off x="1483425" y="2409525"/>
            <a:ext cx="1962000" cy="6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lang="en" sz="1930">
                <a:solidFill>
                  <a:schemeClr val="dk1"/>
                </a:solidFill>
              </a:rPr>
              <a:t>53, 21, 38</a:t>
            </a:r>
            <a:endParaRPr sz="1930">
              <a:solidFill>
                <a:schemeClr val="dk1"/>
              </a:solidFill>
            </a:endParaRPr>
          </a:p>
        </p:txBody>
      </p:sp>
      <p:sp>
        <p:nvSpPr>
          <p:cNvPr id="118" name="Google Shape;118;p20"/>
          <p:cNvSpPr/>
          <p:nvPr/>
        </p:nvSpPr>
        <p:spPr>
          <a:xfrm>
            <a:off x="1945725" y="2477302"/>
            <a:ext cx="312900" cy="321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19" name="Google Shape;11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5610" y="14675"/>
            <a:ext cx="675264" cy="769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" name="Google Shape;120;p20"/>
          <p:cNvCxnSpPr/>
          <p:nvPr/>
        </p:nvCxnSpPr>
        <p:spPr>
          <a:xfrm flipH="1" rot="10800000">
            <a:off x="7325" y="82070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>
            <p:ph type="title"/>
          </p:nvPr>
        </p:nvSpPr>
        <p:spPr>
          <a:xfrm>
            <a:off x="773825" y="184550"/>
            <a:ext cx="5439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you </a:t>
            </a:r>
            <a:r>
              <a:rPr lang="en">
                <a:solidFill>
                  <a:srgbClr val="FF0000"/>
                </a:solidFill>
              </a:rPr>
              <a:t>find</a:t>
            </a:r>
            <a:r>
              <a:rPr lang="en"/>
              <a:t> the </a:t>
            </a:r>
            <a:r>
              <a:rPr lang="en">
                <a:solidFill>
                  <a:srgbClr val="FF0000"/>
                </a:solidFill>
              </a:rPr>
              <a:t>smallest</a:t>
            </a:r>
            <a:r>
              <a:rPr lang="en"/>
              <a:t> number ?</a:t>
            </a:r>
            <a:endParaRPr/>
          </a:p>
        </p:txBody>
      </p:sp>
      <p:sp>
        <p:nvSpPr>
          <p:cNvPr id="126" name="Google Shape;126;p21"/>
          <p:cNvSpPr txBox="1"/>
          <p:nvPr>
            <p:ph idx="1" type="body"/>
          </p:nvPr>
        </p:nvSpPr>
        <p:spPr>
          <a:xfrm>
            <a:off x="714625" y="861050"/>
            <a:ext cx="6891900" cy="130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lang="en" sz="1330">
                <a:solidFill>
                  <a:schemeClr val="dk1"/>
                </a:solidFill>
              </a:rPr>
              <a:t>89, 42, 17, 76, 8, 93, 58, 23, 66, 4, 32, 87, 50, 65, 2, 19, 88, 14, 61, 29, 95, 31, 72, 3, 40, 96, 48, 69, 37, 51, 20, 94, 70, 26, 82, 12, 97, 73, 21, 45, 83, 55, 10, 60, 35, 74, 13, 54, 7, 85, 39, 67, 15, 80, 41, 77, 25, 79, 47, 9, 75, 91, 64, 1, 86, 57, 24, 5, 38, 92, 22, 84, 46, 78, 28, 68, 6, 59, 30, 81, 43, 63, 0, 99, 33, 98, 27, 11, 56, 16, 49, 71, 90, 18, 34, 53, 62, 36, 44, 52.</a:t>
            </a:r>
            <a:endParaRPr sz="1330">
              <a:solidFill>
                <a:schemeClr val="dk1"/>
              </a:solidFill>
            </a:endParaRPr>
          </a:p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773825" y="3468275"/>
            <a:ext cx="6891900" cy="16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lang="en" sz="1330">
                <a:solidFill>
                  <a:schemeClr val="dk1"/>
                </a:solidFill>
              </a:rPr>
              <a:t>0, 1, 2, 3, 4, 5, 6, 7, 8, 9, 10, 11, 12, 13, 14, 15, 16, 17, 18, 19, 20, 21, 22, 23, 24, 25, 26, 27, 28, 29, 30, 31, 32, 33, 34, 35, 36, 37, 38, 39, 40, 41, 42, 43, 44, 45, 46, 47, 48, 49, 50, 51, 52, 53, 54, 55, 56, 57, 58, 59, 60, 61, 62, 63, 64, 65, 66, 67, 68, 69, 70, 71, 72, 73, 74, 75, 76, 77, 78, 79, 80, 81, 82, 83, 84, 85, 86, 87, 88, 89, 90, 91, 92, 93, 94, 95, 96, 97, 98, 99.</a:t>
            </a:r>
            <a:endParaRPr sz="1330">
              <a:solidFill>
                <a:schemeClr val="dk1"/>
              </a:solidFill>
            </a:endParaRPr>
          </a:p>
        </p:txBody>
      </p:sp>
      <p:sp>
        <p:nvSpPr>
          <p:cNvPr id="128" name="Google Shape;128;p21"/>
          <p:cNvSpPr/>
          <p:nvPr/>
        </p:nvSpPr>
        <p:spPr>
          <a:xfrm>
            <a:off x="773829" y="3505140"/>
            <a:ext cx="253800" cy="2550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29" name="Google Shape;129;p21"/>
          <p:cNvSpPr/>
          <p:nvPr/>
        </p:nvSpPr>
        <p:spPr>
          <a:xfrm>
            <a:off x="3874625" y="2381269"/>
            <a:ext cx="253800" cy="7446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1"/>
          <p:cNvSpPr txBox="1"/>
          <p:nvPr/>
        </p:nvSpPr>
        <p:spPr>
          <a:xfrm>
            <a:off x="3201750" y="2039984"/>
            <a:ext cx="15735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330">
                <a:solidFill>
                  <a:schemeClr val="dk1"/>
                </a:solidFill>
              </a:rPr>
              <a:t>Unorganized data</a:t>
            </a:r>
            <a:endParaRPr/>
          </a:p>
        </p:txBody>
      </p:sp>
      <p:sp>
        <p:nvSpPr>
          <p:cNvPr id="131" name="Google Shape;131;p21"/>
          <p:cNvSpPr txBox="1"/>
          <p:nvPr/>
        </p:nvSpPr>
        <p:spPr>
          <a:xfrm>
            <a:off x="3316225" y="3034663"/>
            <a:ext cx="15735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330">
                <a:solidFill>
                  <a:schemeClr val="dk1"/>
                </a:solidFill>
              </a:rPr>
              <a:t>O</a:t>
            </a:r>
            <a:r>
              <a:rPr lang="en" sz="1330">
                <a:solidFill>
                  <a:schemeClr val="dk1"/>
                </a:solidFill>
              </a:rPr>
              <a:t>rganized data</a:t>
            </a:r>
            <a:endParaRPr/>
          </a:p>
        </p:txBody>
      </p:sp>
      <p:sp>
        <p:nvSpPr>
          <p:cNvPr id="132" name="Google Shape;132;p21"/>
          <p:cNvSpPr txBox="1"/>
          <p:nvPr/>
        </p:nvSpPr>
        <p:spPr>
          <a:xfrm>
            <a:off x="4166300" y="2480000"/>
            <a:ext cx="8925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330">
                <a:solidFill>
                  <a:srgbClr val="FF0000"/>
                </a:solidFill>
              </a:rPr>
              <a:t>Sorting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