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5143500" cx="9144000"/>
  <p:notesSz cx="6858000" cy="9144000"/>
  <p:embeddedFontLst>
    <p:embeddedFont>
      <p:font typeface="Roboto Mon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568B48-95BE-4C8D-9B27-0289B4B2B236}">
  <a:tblStyle styleId="{FB568B48-95BE-4C8D-9B27-0289B4B2B2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Mon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Mono-italic.fntdata"/><Relationship Id="rId30" Type="http://schemas.openxmlformats.org/officeDocument/2006/relationships/font" Target="fonts/RobotoMono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RobotoMono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22a94900f9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22a94900f9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22a94900f9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22a94900f9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71332b97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71332b97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22ac9b9db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22ac9b9d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22ac9b9db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22ac9b9db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22ac9b9db0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22ac9b9db0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22ac9b9db0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22ac9b9db0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22ac9b9db0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22ac9b9db0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22ac9b9db0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22ac9b9db0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22ac9b9db0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22ac9b9db0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2ac9b9db0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2ac9b9db0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22ac9b9db0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22ac9b9db0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22ac9b9db0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22ac9b9db0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22ac9b9db0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22ac9b9db0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2a94900f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22a94900f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22a94900f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22a94900f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2a94900f9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2a94900f9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4ad134a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4ad134a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22a94900f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22a94900f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22a94900f9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22a94900f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22a94900f9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22a94900f9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accent1"/>
                </a:solidFill>
              </a:rPr>
              <a:t>Data Structure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22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5" name="Google Shape;145;p22"/>
          <p:cNvSpPr txBox="1"/>
          <p:nvPr/>
        </p:nvSpPr>
        <p:spPr>
          <a:xfrm>
            <a:off x="154050" y="1291400"/>
            <a:ext cx="292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File</a:t>
            </a:r>
            <a:r>
              <a:rPr lang="en">
                <a:solidFill>
                  <a:schemeClr val="dk1"/>
                </a:solidFill>
              </a:rPr>
              <a:t> can be very </a:t>
            </a:r>
            <a:r>
              <a:rPr lang="en">
                <a:solidFill>
                  <a:schemeClr val="accent1"/>
                </a:solidFill>
              </a:rPr>
              <a:t>large</a:t>
            </a:r>
            <a:r>
              <a:rPr lang="en">
                <a:solidFill>
                  <a:schemeClr val="dk1"/>
                </a:solidFill>
              </a:rPr>
              <a:t> in </a:t>
            </a:r>
            <a:r>
              <a:rPr lang="en">
                <a:solidFill>
                  <a:schemeClr val="accent1"/>
                </a:solidFill>
              </a:rPr>
              <a:t>size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154050" y="1913400"/>
            <a:ext cx="5143500" cy="26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Need to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perform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dk2"/>
                </a:solidFill>
              </a:rPr>
              <a:t>various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operations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rgbClr val="666666"/>
                </a:solidFill>
              </a:rPr>
              <a:t>on</a:t>
            </a:r>
            <a:r>
              <a:rPr lang="en">
                <a:solidFill>
                  <a:schemeClr val="accent1"/>
                </a:solidFill>
              </a:rPr>
              <a:t> files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Insertion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Deletion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Updation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Searching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Viewing (Traversing)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Finding the employee with the maximum salary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Many more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5246225" y="2105825"/>
            <a:ext cx="293400" cy="2480100"/>
          </a:xfrm>
          <a:prstGeom prst="rightBrace">
            <a:avLst>
              <a:gd fmla="val 50000" name="adj1"/>
              <a:gd fmla="val 49704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6376200" y="3272513"/>
            <a:ext cx="2245212" cy="1394064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Organized</a:t>
            </a:r>
            <a:r>
              <a:rPr lang="en"/>
              <a:t> the data in our </a:t>
            </a:r>
            <a:r>
              <a:rPr lang="en">
                <a:solidFill>
                  <a:srgbClr val="FF0000"/>
                </a:solidFill>
              </a:rPr>
              <a:t>computer memory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5701050" y="2604725"/>
            <a:ext cx="1643544" cy="70437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Efficiently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6167575" y="1536425"/>
            <a:ext cx="22809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0000"/>
                </a:solidFill>
              </a:rPr>
              <a:t>Data Structure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Data Structure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156" name="Google Shape;15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23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8" name="Google Shape;158;p23"/>
          <p:cNvSpPr txBox="1"/>
          <p:nvPr/>
        </p:nvSpPr>
        <p:spPr>
          <a:xfrm>
            <a:off x="154050" y="1291400"/>
            <a:ext cx="7873200" cy="8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u="sng">
                <a:solidFill>
                  <a:schemeClr val="accent1"/>
                </a:solidFill>
              </a:rPr>
              <a:t>Data Structure:</a:t>
            </a:r>
            <a:r>
              <a:rPr lang="en">
                <a:solidFill>
                  <a:schemeClr val="accent1"/>
                </a:solidFill>
              </a:rPr>
              <a:t> </a:t>
            </a:r>
            <a:r>
              <a:rPr lang="en">
                <a:solidFill>
                  <a:schemeClr val="dk2"/>
                </a:solidFill>
              </a:rPr>
              <a:t>refers to the way of </a:t>
            </a:r>
            <a:r>
              <a:rPr lang="en">
                <a:solidFill>
                  <a:schemeClr val="accent1"/>
                </a:solidFill>
              </a:rPr>
              <a:t>organizing</a:t>
            </a:r>
            <a:r>
              <a:rPr lang="en">
                <a:solidFill>
                  <a:schemeClr val="dk2"/>
                </a:solidFill>
              </a:rPr>
              <a:t> and </a:t>
            </a:r>
            <a:r>
              <a:rPr lang="en">
                <a:solidFill>
                  <a:schemeClr val="accent1"/>
                </a:solidFill>
              </a:rPr>
              <a:t>storing data</a:t>
            </a:r>
            <a:r>
              <a:rPr lang="en">
                <a:solidFill>
                  <a:schemeClr val="dk2"/>
                </a:solidFill>
              </a:rPr>
              <a:t> in </a:t>
            </a:r>
            <a:r>
              <a:rPr lang="en">
                <a:solidFill>
                  <a:schemeClr val="accent1"/>
                </a:solidFill>
              </a:rPr>
              <a:t>computer memory</a:t>
            </a:r>
            <a:r>
              <a:rPr lang="en">
                <a:solidFill>
                  <a:schemeClr val="dk2"/>
                </a:solidFill>
              </a:rPr>
              <a:t> following some </a:t>
            </a:r>
            <a:r>
              <a:rPr lang="en">
                <a:solidFill>
                  <a:schemeClr val="accent1"/>
                </a:solidFill>
              </a:rPr>
              <a:t>logical</a:t>
            </a:r>
            <a:r>
              <a:rPr lang="en">
                <a:solidFill>
                  <a:schemeClr val="dk2"/>
                </a:solidFill>
              </a:rPr>
              <a:t> or </a:t>
            </a:r>
            <a:r>
              <a:rPr lang="en">
                <a:solidFill>
                  <a:schemeClr val="accent1"/>
                </a:solidFill>
              </a:rPr>
              <a:t>mathematical</a:t>
            </a:r>
            <a:r>
              <a:rPr lang="en">
                <a:solidFill>
                  <a:schemeClr val="dk2"/>
                </a:solidFill>
              </a:rPr>
              <a:t> models.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59" name="Google Shape;159;p23"/>
          <p:cNvSpPr/>
          <p:nvPr/>
        </p:nvSpPr>
        <p:spPr>
          <a:xfrm>
            <a:off x="3829494" y="2135600"/>
            <a:ext cx="1845900" cy="4716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Structures</a:t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1023903" y="3260300"/>
            <a:ext cx="1101900" cy="2385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Sequential</a:t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4450775" y="3240650"/>
            <a:ext cx="1212000" cy="277800"/>
          </a:xfrm>
          <a:prstGeom prst="rect">
            <a:avLst/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Hierarchical</a:t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>
            <a:off x="6318423" y="3260300"/>
            <a:ext cx="1101900" cy="2385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Graphical</a:t>
            </a:r>
            <a:endParaRPr/>
          </a:p>
        </p:txBody>
      </p:sp>
      <p:cxnSp>
        <p:nvCxnSpPr>
          <p:cNvPr id="163" name="Google Shape;163;p23"/>
          <p:cNvCxnSpPr>
            <a:stCxn id="159" idx="3"/>
            <a:endCxn id="160" idx="0"/>
          </p:cNvCxnSpPr>
          <p:nvPr/>
        </p:nvCxnSpPr>
        <p:spPr>
          <a:xfrm flipH="1">
            <a:off x="1574720" y="2538136"/>
            <a:ext cx="2525100" cy="72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" name="Google Shape;164;p23"/>
          <p:cNvCxnSpPr>
            <a:stCxn id="159" idx="4"/>
            <a:endCxn id="161" idx="0"/>
          </p:cNvCxnSpPr>
          <p:nvPr/>
        </p:nvCxnSpPr>
        <p:spPr>
          <a:xfrm>
            <a:off x="4752444" y="2607200"/>
            <a:ext cx="304200" cy="63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" name="Google Shape;165;p23"/>
          <p:cNvCxnSpPr>
            <a:stCxn id="159" idx="5"/>
            <a:endCxn id="162" idx="0"/>
          </p:cNvCxnSpPr>
          <p:nvPr/>
        </p:nvCxnSpPr>
        <p:spPr>
          <a:xfrm>
            <a:off x="5405068" y="2538136"/>
            <a:ext cx="1464300" cy="72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" name="Google Shape;166;p23"/>
          <p:cNvSpPr txBox="1"/>
          <p:nvPr/>
        </p:nvSpPr>
        <p:spPr>
          <a:xfrm>
            <a:off x="2698300" y="4012625"/>
            <a:ext cx="121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Linked lists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4336950" y="4245025"/>
            <a:ext cx="160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Tree, Heaps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68" name="Google Shape;168;p23"/>
          <p:cNvCxnSpPr/>
          <p:nvPr/>
        </p:nvCxnSpPr>
        <p:spPr>
          <a:xfrm>
            <a:off x="5109800" y="3529675"/>
            <a:ext cx="3300" cy="74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9" name="Google Shape;169;p23"/>
          <p:cNvSpPr txBox="1"/>
          <p:nvPr/>
        </p:nvSpPr>
        <p:spPr>
          <a:xfrm>
            <a:off x="6478478" y="3844825"/>
            <a:ext cx="78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Graphs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70" name="Google Shape;170;p23"/>
          <p:cNvCxnSpPr>
            <a:stCxn id="162" idx="2"/>
            <a:endCxn id="169" idx="0"/>
          </p:cNvCxnSpPr>
          <p:nvPr/>
        </p:nvCxnSpPr>
        <p:spPr>
          <a:xfrm>
            <a:off x="6869373" y="3498800"/>
            <a:ext cx="0" cy="34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" name="Google Shape;171;p23"/>
          <p:cNvCxnSpPr/>
          <p:nvPr/>
        </p:nvCxnSpPr>
        <p:spPr>
          <a:xfrm flipH="1">
            <a:off x="3171600" y="2598925"/>
            <a:ext cx="1135200" cy="61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2" name="Google Shape;172;p23"/>
          <p:cNvSpPr/>
          <p:nvPr/>
        </p:nvSpPr>
        <p:spPr>
          <a:xfrm>
            <a:off x="2386775" y="3260300"/>
            <a:ext cx="1601700" cy="2385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Non-Sequential</a:t>
            </a:r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194000" y="4012650"/>
            <a:ext cx="60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Array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74" name="Google Shape;174;p23"/>
          <p:cNvCxnSpPr/>
          <p:nvPr/>
        </p:nvCxnSpPr>
        <p:spPr>
          <a:xfrm>
            <a:off x="3244203" y="3498800"/>
            <a:ext cx="0" cy="45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5" name="Google Shape;175;p23"/>
          <p:cNvCxnSpPr/>
          <p:nvPr/>
        </p:nvCxnSpPr>
        <p:spPr>
          <a:xfrm>
            <a:off x="1574853" y="3529663"/>
            <a:ext cx="0" cy="45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24"/>
          <p:cNvGraphicFramePr/>
          <p:nvPr/>
        </p:nvGraphicFramePr>
        <p:xfrm>
          <a:off x="670275" y="1471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{FB568B48-95BE-4C8D-9B27-0289B4B2B236}</a:tableStyleId>
              </a:tblPr>
              <a:tblGrid>
                <a:gridCol w="1489275"/>
                <a:gridCol w="1489275"/>
                <a:gridCol w="1489275"/>
                <a:gridCol w="1489275"/>
                <a:gridCol w="1489275"/>
              </a:tblGrid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Operation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Insert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Search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Find Min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Delete Min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Unsorted Array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Sorted Array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O(log 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Linked List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Min Heap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O(log n)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O(1)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O(log n)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81" name="Google Shape;181;p24"/>
          <p:cNvSpPr/>
          <p:nvPr/>
        </p:nvSpPr>
        <p:spPr>
          <a:xfrm>
            <a:off x="2213350" y="1893175"/>
            <a:ext cx="59457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4"/>
          <p:cNvSpPr/>
          <p:nvPr/>
        </p:nvSpPr>
        <p:spPr>
          <a:xfrm>
            <a:off x="3702625" y="1893050"/>
            <a:ext cx="44565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4"/>
          <p:cNvSpPr/>
          <p:nvPr/>
        </p:nvSpPr>
        <p:spPr>
          <a:xfrm>
            <a:off x="5149350" y="1893050"/>
            <a:ext cx="29673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4"/>
          <p:cNvSpPr/>
          <p:nvPr/>
        </p:nvSpPr>
        <p:spPr>
          <a:xfrm>
            <a:off x="6680950" y="1893050"/>
            <a:ext cx="14781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5" name="Google Shape;185;p24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6" name="Google Shape;186;p24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Importance of DS</a:t>
            </a:r>
            <a:endParaRPr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Arrays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192" name="Google Shape;19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p25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4" name="Google Shape;194;p25"/>
          <p:cNvSpPr txBox="1"/>
          <p:nvPr/>
        </p:nvSpPr>
        <p:spPr>
          <a:xfrm>
            <a:off x="107300" y="1111275"/>
            <a:ext cx="4182300" cy="22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</a:t>
            </a:r>
            <a:r>
              <a:rPr lang="en">
                <a:solidFill>
                  <a:schemeClr val="dk2"/>
                </a:solidFill>
              </a:rPr>
              <a:t>t is the simplest linear data structure,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Stored in </a:t>
            </a:r>
            <a:r>
              <a:rPr lang="en">
                <a:solidFill>
                  <a:schemeClr val="accent1"/>
                </a:solidFill>
              </a:rPr>
              <a:t>contiguous block</a:t>
            </a:r>
            <a:r>
              <a:rPr lang="en">
                <a:solidFill>
                  <a:schemeClr val="dk2"/>
                </a:solidFill>
              </a:rPr>
              <a:t> of memory, 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Same data type</a:t>
            </a:r>
            <a:r>
              <a:rPr lang="en">
                <a:solidFill>
                  <a:schemeClr val="dk2"/>
                </a:solidFill>
              </a:rPr>
              <a:t> and,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Random access</a:t>
            </a:r>
            <a:endParaRPr>
              <a:solidFill>
                <a:schemeClr val="accent1"/>
              </a:solidFill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300">
                <a:solidFill>
                  <a:schemeClr val="dk2"/>
                </a:solidFill>
              </a:rPr>
              <a:t>Example:</a:t>
            </a:r>
            <a:endParaRPr sz="1300">
              <a:solidFill>
                <a:schemeClr val="dk2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int arr[5] = {10, 20, 30, 40, 50};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95" name="Google Shape;195;p25" title="Screenshot 2025-07-23 at 10.37.47 PM.png"/>
          <p:cNvPicPr preferRelativeResize="0"/>
          <p:nvPr/>
        </p:nvPicPr>
        <p:blipFill rotWithShape="1">
          <a:blip r:embed="rId4">
            <a:alphaModFix/>
          </a:blip>
          <a:srcRect b="9363" l="0" r="32428" t="0"/>
          <a:stretch/>
        </p:blipFill>
        <p:spPr>
          <a:xfrm>
            <a:off x="4289600" y="1111275"/>
            <a:ext cx="4753449" cy="199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5" title="Screenshot 2025-07-23 at 10.37.47 PM.png"/>
          <p:cNvPicPr preferRelativeResize="0"/>
          <p:nvPr/>
        </p:nvPicPr>
        <p:blipFill rotWithShape="1">
          <a:blip r:embed="rId4">
            <a:alphaModFix/>
          </a:blip>
          <a:srcRect b="59439" l="67671" r="0" t="0"/>
          <a:stretch/>
        </p:blipFill>
        <p:spPr>
          <a:xfrm>
            <a:off x="4289600" y="3525725"/>
            <a:ext cx="2541500" cy="9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Arrays: indexing (offset or position)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202" name="Google Shape;20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p26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4" name="Google Shape;204;p26"/>
          <p:cNvSpPr txBox="1"/>
          <p:nvPr/>
        </p:nvSpPr>
        <p:spPr>
          <a:xfrm>
            <a:off x="154050" y="1104025"/>
            <a:ext cx="38367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int arr[5] = {10, 20, 30, 40, 50};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1695250" y="34925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10</a:t>
            </a:r>
            <a:endParaRPr sz="1100"/>
          </a:p>
        </p:txBody>
      </p:sp>
      <p:sp>
        <p:nvSpPr>
          <p:cNvPr id="206" name="Google Shape;206;p26"/>
          <p:cNvSpPr/>
          <p:nvPr/>
        </p:nvSpPr>
        <p:spPr>
          <a:xfrm>
            <a:off x="2040250" y="34925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>
            <a:off x="2385250" y="34925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30</a:t>
            </a:r>
            <a:endParaRPr/>
          </a:p>
        </p:txBody>
      </p:sp>
      <p:sp>
        <p:nvSpPr>
          <p:cNvPr id="208" name="Google Shape;208;p26"/>
          <p:cNvSpPr/>
          <p:nvPr/>
        </p:nvSpPr>
        <p:spPr>
          <a:xfrm>
            <a:off x="2730250" y="34925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40</a:t>
            </a:r>
            <a:endParaRPr/>
          </a:p>
        </p:txBody>
      </p:sp>
      <p:sp>
        <p:nvSpPr>
          <p:cNvPr id="209" name="Google Shape;209;p26"/>
          <p:cNvSpPr/>
          <p:nvPr/>
        </p:nvSpPr>
        <p:spPr>
          <a:xfrm>
            <a:off x="3075250" y="34925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50</a:t>
            </a:r>
            <a:endParaRPr/>
          </a:p>
        </p:txBody>
      </p:sp>
      <p:sp>
        <p:nvSpPr>
          <p:cNvPr id="210" name="Google Shape;210;p26"/>
          <p:cNvSpPr txBox="1"/>
          <p:nvPr/>
        </p:nvSpPr>
        <p:spPr>
          <a:xfrm>
            <a:off x="1743575" y="370080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1</a:t>
            </a:r>
            <a:endParaRPr/>
          </a:p>
        </p:txBody>
      </p:sp>
      <p:sp>
        <p:nvSpPr>
          <p:cNvPr id="211" name="Google Shape;211;p26"/>
          <p:cNvSpPr txBox="1"/>
          <p:nvPr/>
        </p:nvSpPr>
        <p:spPr>
          <a:xfrm>
            <a:off x="2087888" y="3699116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</a:t>
            </a:r>
            <a:endParaRPr/>
          </a:p>
        </p:txBody>
      </p:sp>
      <p:sp>
        <p:nvSpPr>
          <p:cNvPr id="212" name="Google Shape;212;p26"/>
          <p:cNvSpPr txBox="1"/>
          <p:nvPr/>
        </p:nvSpPr>
        <p:spPr>
          <a:xfrm>
            <a:off x="2439539" y="36974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</a:t>
            </a:r>
            <a:endParaRPr/>
          </a:p>
        </p:txBody>
      </p:sp>
      <p:sp>
        <p:nvSpPr>
          <p:cNvPr id="213" name="Google Shape;213;p26"/>
          <p:cNvSpPr txBox="1"/>
          <p:nvPr/>
        </p:nvSpPr>
        <p:spPr>
          <a:xfrm>
            <a:off x="2776515" y="36974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</a:t>
            </a:r>
            <a:endParaRPr/>
          </a:p>
        </p:txBody>
      </p:sp>
      <p:sp>
        <p:nvSpPr>
          <p:cNvPr id="214" name="Google Shape;214;p26"/>
          <p:cNvSpPr txBox="1"/>
          <p:nvPr/>
        </p:nvSpPr>
        <p:spPr>
          <a:xfrm>
            <a:off x="3146940" y="36974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</a:t>
            </a:r>
            <a:endParaRPr/>
          </a:p>
        </p:txBody>
      </p:sp>
      <p:sp>
        <p:nvSpPr>
          <p:cNvPr id="215" name="Google Shape;215;p26"/>
          <p:cNvSpPr/>
          <p:nvPr/>
        </p:nvSpPr>
        <p:spPr>
          <a:xfrm>
            <a:off x="1736225" y="22589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10</a:t>
            </a:r>
            <a:endParaRPr sz="1100"/>
          </a:p>
        </p:txBody>
      </p:sp>
      <p:sp>
        <p:nvSpPr>
          <p:cNvPr id="216" name="Google Shape;216;p26"/>
          <p:cNvSpPr/>
          <p:nvPr/>
        </p:nvSpPr>
        <p:spPr>
          <a:xfrm>
            <a:off x="2081225" y="22589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217" name="Google Shape;217;p26"/>
          <p:cNvSpPr/>
          <p:nvPr/>
        </p:nvSpPr>
        <p:spPr>
          <a:xfrm>
            <a:off x="2426225" y="22589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30</a:t>
            </a:r>
            <a:endParaRPr/>
          </a:p>
        </p:txBody>
      </p:sp>
      <p:sp>
        <p:nvSpPr>
          <p:cNvPr id="218" name="Google Shape;218;p26"/>
          <p:cNvSpPr/>
          <p:nvPr/>
        </p:nvSpPr>
        <p:spPr>
          <a:xfrm>
            <a:off x="2771225" y="22589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40</a:t>
            </a:r>
            <a:endParaRPr/>
          </a:p>
        </p:txBody>
      </p:sp>
      <p:sp>
        <p:nvSpPr>
          <p:cNvPr id="219" name="Google Shape;219;p26"/>
          <p:cNvSpPr/>
          <p:nvPr/>
        </p:nvSpPr>
        <p:spPr>
          <a:xfrm>
            <a:off x="3116225" y="22589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50</a:t>
            </a:r>
            <a:endParaRPr/>
          </a:p>
        </p:txBody>
      </p:sp>
      <p:sp>
        <p:nvSpPr>
          <p:cNvPr id="220" name="Google Shape;220;p26"/>
          <p:cNvSpPr txBox="1"/>
          <p:nvPr/>
        </p:nvSpPr>
        <p:spPr>
          <a:xfrm>
            <a:off x="1784550" y="2457077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0</a:t>
            </a:r>
            <a:endParaRPr/>
          </a:p>
        </p:txBody>
      </p:sp>
      <p:sp>
        <p:nvSpPr>
          <p:cNvPr id="221" name="Google Shape;221;p26"/>
          <p:cNvSpPr txBox="1"/>
          <p:nvPr/>
        </p:nvSpPr>
        <p:spPr>
          <a:xfrm>
            <a:off x="2136201" y="246724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1</a:t>
            </a:r>
            <a:endParaRPr/>
          </a:p>
        </p:txBody>
      </p:sp>
      <p:sp>
        <p:nvSpPr>
          <p:cNvPr id="222" name="Google Shape;222;p26"/>
          <p:cNvSpPr txBox="1"/>
          <p:nvPr/>
        </p:nvSpPr>
        <p:spPr>
          <a:xfrm>
            <a:off x="2480514" y="2465556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</a:t>
            </a:r>
            <a:endParaRPr/>
          </a:p>
        </p:txBody>
      </p:sp>
      <p:sp>
        <p:nvSpPr>
          <p:cNvPr id="223" name="Google Shape;223;p26"/>
          <p:cNvSpPr txBox="1"/>
          <p:nvPr/>
        </p:nvSpPr>
        <p:spPr>
          <a:xfrm>
            <a:off x="2832164" y="246387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</a:t>
            </a:r>
            <a:endParaRPr/>
          </a:p>
        </p:txBody>
      </p:sp>
      <p:sp>
        <p:nvSpPr>
          <p:cNvPr id="224" name="Google Shape;224;p26"/>
          <p:cNvSpPr txBox="1"/>
          <p:nvPr/>
        </p:nvSpPr>
        <p:spPr>
          <a:xfrm>
            <a:off x="3169140" y="246387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</a:t>
            </a:r>
            <a:endParaRPr/>
          </a:p>
        </p:txBody>
      </p:sp>
      <p:sp>
        <p:nvSpPr>
          <p:cNvPr id="225" name="Google Shape;225;p26"/>
          <p:cNvSpPr txBox="1"/>
          <p:nvPr/>
        </p:nvSpPr>
        <p:spPr>
          <a:xfrm>
            <a:off x="73525" y="1672950"/>
            <a:ext cx="816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n">
                <a:solidFill>
                  <a:schemeClr val="accent1"/>
                </a:solidFill>
              </a:rPr>
              <a:t>0-Based Indexing:</a:t>
            </a:r>
            <a:r>
              <a:rPr lang="en">
                <a:solidFill>
                  <a:schemeClr val="dk1"/>
                </a:solidFill>
              </a:rPr>
              <a:t> Indices start from 0 (most common in programming languages).</a:t>
            </a:r>
            <a:endParaRPr/>
          </a:p>
        </p:txBody>
      </p:sp>
      <p:sp>
        <p:nvSpPr>
          <p:cNvPr id="226" name="Google Shape;226;p26"/>
          <p:cNvSpPr txBox="1"/>
          <p:nvPr/>
        </p:nvSpPr>
        <p:spPr>
          <a:xfrm>
            <a:off x="645675" y="2992550"/>
            <a:ext cx="739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2.    </a:t>
            </a:r>
            <a:r>
              <a:rPr b="1" lang="en">
                <a:solidFill>
                  <a:schemeClr val="accent1"/>
                </a:solidFill>
              </a:rPr>
              <a:t>1-Based Indexing</a:t>
            </a:r>
            <a:r>
              <a:rPr b="1" lang="en">
                <a:solidFill>
                  <a:schemeClr val="dk1"/>
                </a:solidFill>
              </a:rPr>
              <a:t>:</a:t>
            </a:r>
            <a:r>
              <a:rPr lang="en">
                <a:solidFill>
                  <a:schemeClr val="dk1"/>
                </a:solidFill>
              </a:rPr>
              <a:t> Indices start from 1. (only in theories)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27" name="Google Shape;227;p26" title="arr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4825" y="2705000"/>
            <a:ext cx="3214176" cy="2142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7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0000"/>
                </a:solidFill>
              </a:rPr>
              <a:t>Arrays: Operations</a:t>
            </a:r>
            <a:endParaRPr sz="2500">
              <a:solidFill>
                <a:srgbClr val="FF0000"/>
              </a:solidFill>
            </a:endParaRPr>
          </a:p>
        </p:txBody>
      </p:sp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4" name="Google Shape;234;p27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5" name="Google Shape;235;p27"/>
          <p:cNvSpPr txBox="1"/>
          <p:nvPr/>
        </p:nvSpPr>
        <p:spPr>
          <a:xfrm>
            <a:off x="1173925" y="944700"/>
            <a:ext cx="7176000" cy="4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Traversal:</a:t>
            </a:r>
            <a:r>
              <a:rPr lang="en"/>
              <a:t> Iterating through elements.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0; i &lt; n; i++) {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printf("%d ", A[i]);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Insertion:</a:t>
            </a:r>
            <a:r>
              <a:rPr lang="en"/>
              <a:t> Adding an element at a specific index.</a:t>
            </a:r>
            <a:endParaRPr/>
          </a:p>
          <a:p>
            <a:pPr indent="45720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 [index] = 5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Deletion:</a:t>
            </a:r>
            <a:r>
              <a:rPr lang="en"/>
              <a:t> Removing an element at a specific index (requires shifting).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for (int i = index; i &lt; n - 1; i++) {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A[i] = A[i + 1];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} n--;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Search:</a:t>
            </a:r>
            <a:r>
              <a:rPr lang="en"/>
              <a:t> Finding an element (Linear or Binary Search).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Update:</a:t>
            </a:r>
            <a:r>
              <a:rPr lang="en"/>
              <a:t> Modifying an element.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7"/>
          <p:cNvSpPr txBox="1"/>
          <p:nvPr/>
        </p:nvSpPr>
        <p:spPr>
          <a:xfrm>
            <a:off x="5231525" y="10947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7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end="19" st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Arrays: indexing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242" name="Google Shape;2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28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4" name="Google Shape;244;p28"/>
          <p:cNvSpPr txBox="1"/>
          <p:nvPr/>
        </p:nvSpPr>
        <p:spPr>
          <a:xfrm>
            <a:off x="631850" y="1129875"/>
            <a:ext cx="4930800" cy="3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300"/>
              <a:buChar char="●"/>
            </a:pPr>
            <a:r>
              <a:rPr b="1" lang="en" sz="1300">
                <a:solidFill>
                  <a:schemeClr val="accent1"/>
                </a:solidFill>
              </a:rPr>
              <a:t>Strengths:</a:t>
            </a:r>
            <a:endParaRPr b="1" sz="1300">
              <a:solidFill>
                <a:schemeClr val="accent1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dk2"/>
                </a:solidFill>
              </a:rPr>
              <a:t>Fast access to elements via </a:t>
            </a:r>
            <a:r>
              <a:rPr lang="en" sz="1300">
                <a:solidFill>
                  <a:schemeClr val="accent1"/>
                </a:solidFill>
              </a:rPr>
              <a:t>index</a:t>
            </a:r>
            <a:r>
              <a:rPr lang="en" sz="1300">
                <a:solidFill>
                  <a:schemeClr val="dk2"/>
                </a:solidFill>
              </a:rPr>
              <a:t>.</a:t>
            </a:r>
            <a:endParaRPr sz="1300">
              <a:solidFill>
                <a:schemeClr val="dk2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dk2"/>
                </a:solidFill>
              </a:rPr>
              <a:t>Easy to implement and use.</a:t>
            </a:r>
            <a:endParaRPr sz="1300">
              <a:solidFill>
                <a:schemeClr val="dk2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1300"/>
              <a:buChar char="●"/>
            </a:pPr>
            <a:r>
              <a:rPr b="1" lang="en" sz="1300">
                <a:solidFill>
                  <a:srgbClr val="FF0000"/>
                </a:solidFill>
              </a:rPr>
              <a:t>Limitations:</a:t>
            </a:r>
            <a:endParaRPr b="1" sz="1300">
              <a:solidFill>
                <a:srgbClr val="FF0000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dk2"/>
                </a:solidFill>
              </a:rPr>
              <a:t>Fixed size; </a:t>
            </a:r>
            <a:r>
              <a:rPr lang="en" sz="1300">
                <a:solidFill>
                  <a:schemeClr val="accent1"/>
                </a:solidFill>
              </a:rPr>
              <a:t>resizing</a:t>
            </a:r>
            <a:r>
              <a:rPr lang="en" sz="1300">
                <a:solidFill>
                  <a:schemeClr val="dk2"/>
                </a:solidFill>
              </a:rPr>
              <a:t> requires creating a new array.</a:t>
            </a:r>
            <a:endParaRPr sz="1300">
              <a:solidFill>
                <a:schemeClr val="dk2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accent1"/>
                </a:solidFill>
              </a:rPr>
              <a:t>Costly insertions and deletions</a:t>
            </a:r>
            <a:r>
              <a:rPr lang="en" sz="1300">
                <a:solidFill>
                  <a:schemeClr val="dk2"/>
                </a:solidFill>
              </a:rPr>
              <a:t> (due to shifting).</a:t>
            </a:r>
            <a:br>
              <a:rPr lang="en" sz="1300">
                <a:solidFill>
                  <a:schemeClr val="dk2"/>
                </a:solidFill>
              </a:rPr>
            </a:br>
            <a:endParaRPr sz="13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Arrays: Addressing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250" name="Google Shape;25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" name="Google Shape;251;p29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2" name="Google Shape;252;p29"/>
          <p:cNvSpPr/>
          <p:nvPr/>
        </p:nvSpPr>
        <p:spPr>
          <a:xfrm>
            <a:off x="1695250" y="39497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10</a:t>
            </a:r>
            <a:endParaRPr sz="1100"/>
          </a:p>
        </p:txBody>
      </p:sp>
      <p:sp>
        <p:nvSpPr>
          <p:cNvPr id="253" name="Google Shape;253;p29"/>
          <p:cNvSpPr/>
          <p:nvPr/>
        </p:nvSpPr>
        <p:spPr>
          <a:xfrm>
            <a:off x="2040250" y="39497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254" name="Google Shape;254;p29"/>
          <p:cNvSpPr/>
          <p:nvPr/>
        </p:nvSpPr>
        <p:spPr>
          <a:xfrm>
            <a:off x="2385250" y="39497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30</a:t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2730250" y="39497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40</a:t>
            </a:r>
            <a:endParaRPr/>
          </a:p>
        </p:txBody>
      </p:sp>
      <p:sp>
        <p:nvSpPr>
          <p:cNvPr id="256" name="Google Shape;256;p29"/>
          <p:cNvSpPr/>
          <p:nvPr/>
        </p:nvSpPr>
        <p:spPr>
          <a:xfrm>
            <a:off x="3075250" y="394975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50</a:t>
            </a:r>
            <a:endParaRPr/>
          </a:p>
        </p:txBody>
      </p:sp>
      <p:sp>
        <p:nvSpPr>
          <p:cNvPr id="257" name="Google Shape;257;p29"/>
          <p:cNvSpPr txBox="1"/>
          <p:nvPr/>
        </p:nvSpPr>
        <p:spPr>
          <a:xfrm>
            <a:off x="1743575" y="415800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1</a:t>
            </a:r>
            <a:endParaRPr/>
          </a:p>
        </p:txBody>
      </p:sp>
      <p:sp>
        <p:nvSpPr>
          <p:cNvPr id="258" name="Google Shape;258;p29"/>
          <p:cNvSpPr txBox="1"/>
          <p:nvPr/>
        </p:nvSpPr>
        <p:spPr>
          <a:xfrm>
            <a:off x="2087888" y="4156316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</a:t>
            </a:r>
            <a:endParaRPr/>
          </a:p>
        </p:txBody>
      </p:sp>
      <p:sp>
        <p:nvSpPr>
          <p:cNvPr id="259" name="Google Shape;259;p29"/>
          <p:cNvSpPr txBox="1"/>
          <p:nvPr/>
        </p:nvSpPr>
        <p:spPr>
          <a:xfrm>
            <a:off x="2439539" y="41546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</a:t>
            </a:r>
            <a:endParaRPr/>
          </a:p>
        </p:txBody>
      </p:sp>
      <p:sp>
        <p:nvSpPr>
          <p:cNvPr id="260" name="Google Shape;260;p29"/>
          <p:cNvSpPr txBox="1"/>
          <p:nvPr/>
        </p:nvSpPr>
        <p:spPr>
          <a:xfrm>
            <a:off x="2776515" y="41546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</a:t>
            </a:r>
            <a:endParaRPr/>
          </a:p>
        </p:txBody>
      </p:sp>
      <p:sp>
        <p:nvSpPr>
          <p:cNvPr id="261" name="Google Shape;261;p29"/>
          <p:cNvSpPr txBox="1"/>
          <p:nvPr/>
        </p:nvSpPr>
        <p:spPr>
          <a:xfrm>
            <a:off x="3146940" y="4154632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</a:t>
            </a:r>
            <a:endParaRPr/>
          </a:p>
        </p:txBody>
      </p:sp>
      <p:sp>
        <p:nvSpPr>
          <p:cNvPr id="262" name="Google Shape;262;p29"/>
          <p:cNvSpPr/>
          <p:nvPr/>
        </p:nvSpPr>
        <p:spPr>
          <a:xfrm>
            <a:off x="1736225" y="17255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10</a:t>
            </a:r>
            <a:endParaRPr sz="1100"/>
          </a:p>
        </p:txBody>
      </p:sp>
      <p:sp>
        <p:nvSpPr>
          <p:cNvPr id="263" name="Google Shape;263;p29"/>
          <p:cNvSpPr/>
          <p:nvPr/>
        </p:nvSpPr>
        <p:spPr>
          <a:xfrm>
            <a:off x="2081225" y="17255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264" name="Google Shape;264;p29"/>
          <p:cNvSpPr/>
          <p:nvPr/>
        </p:nvSpPr>
        <p:spPr>
          <a:xfrm>
            <a:off x="2426225" y="17255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30</a:t>
            </a:r>
            <a:endParaRPr/>
          </a:p>
        </p:txBody>
      </p:sp>
      <p:sp>
        <p:nvSpPr>
          <p:cNvPr id="265" name="Google Shape;265;p29"/>
          <p:cNvSpPr/>
          <p:nvPr/>
        </p:nvSpPr>
        <p:spPr>
          <a:xfrm>
            <a:off x="2771225" y="17255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40</a:t>
            </a:r>
            <a:endParaRPr/>
          </a:p>
        </p:txBody>
      </p:sp>
      <p:sp>
        <p:nvSpPr>
          <p:cNvPr id="266" name="Google Shape;266;p29"/>
          <p:cNvSpPr/>
          <p:nvPr/>
        </p:nvSpPr>
        <p:spPr>
          <a:xfrm>
            <a:off x="3116225" y="1725590"/>
            <a:ext cx="345000" cy="2643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50</a:t>
            </a:r>
            <a:endParaRPr/>
          </a:p>
        </p:txBody>
      </p:sp>
      <p:sp>
        <p:nvSpPr>
          <p:cNvPr id="267" name="Google Shape;267;p29"/>
          <p:cNvSpPr txBox="1"/>
          <p:nvPr/>
        </p:nvSpPr>
        <p:spPr>
          <a:xfrm>
            <a:off x="1784550" y="1923677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0</a:t>
            </a:r>
            <a:endParaRPr/>
          </a:p>
        </p:txBody>
      </p:sp>
      <p:sp>
        <p:nvSpPr>
          <p:cNvPr id="268" name="Google Shape;268;p29"/>
          <p:cNvSpPr txBox="1"/>
          <p:nvPr/>
        </p:nvSpPr>
        <p:spPr>
          <a:xfrm>
            <a:off x="2136201" y="193384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1</a:t>
            </a:r>
            <a:endParaRPr/>
          </a:p>
        </p:txBody>
      </p:sp>
      <p:sp>
        <p:nvSpPr>
          <p:cNvPr id="269" name="Google Shape;269;p29"/>
          <p:cNvSpPr txBox="1"/>
          <p:nvPr/>
        </p:nvSpPr>
        <p:spPr>
          <a:xfrm>
            <a:off x="2480514" y="1932156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2</a:t>
            </a:r>
            <a:endParaRPr/>
          </a:p>
        </p:txBody>
      </p:sp>
      <p:sp>
        <p:nvSpPr>
          <p:cNvPr id="270" name="Google Shape;270;p29"/>
          <p:cNvSpPr txBox="1"/>
          <p:nvPr/>
        </p:nvSpPr>
        <p:spPr>
          <a:xfrm>
            <a:off x="2832164" y="193047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3</a:t>
            </a:r>
            <a:endParaRPr/>
          </a:p>
        </p:txBody>
      </p:sp>
      <p:sp>
        <p:nvSpPr>
          <p:cNvPr id="271" name="Google Shape;271;p29"/>
          <p:cNvSpPr txBox="1"/>
          <p:nvPr/>
        </p:nvSpPr>
        <p:spPr>
          <a:xfrm>
            <a:off x="3169140" y="1930471"/>
            <a:ext cx="219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4</a:t>
            </a:r>
            <a:endParaRPr/>
          </a:p>
        </p:txBody>
      </p:sp>
      <p:sp>
        <p:nvSpPr>
          <p:cNvPr id="272" name="Google Shape;272;p29"/>
          <p:cNvSpPr txBox="1"/>
          <p:nvPr/>
        </p:nvSpPr>
        <p:spPr>
          <a:xfrm>
            <a:off x="73525" y="1139550"/>
            <a:ext cx="816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b="1" lang="en">
                <a:solidFill>
                  <a:schemeClr val="accent1"/>
                </a:solidFill>
              </a:rPr>
              <a:t>0-Based Indexing:</a:t>
            </a:r>
            <a:r>
              <a:rPr lang="en">
                <a:solidFill>
                  <a:schemeClr val="dk1"/>
                </a:solidFill>
              </a:rPr>
              <a:t> Indices start from 0 (most common in programming languages).</a:t>
            </a:r>
            <a:endParaRPr/>
          </a:p>
        </p:txBody>
      </p:sp>
      <p:sp>
        <p:nvSpPr>
          <p:cNvPr id="273" name="Google Shape;273;p29"/>
          <p:cNvSpPr txBox="1"/>
          <p:nvPr/>
        </p:nvSpPr>
        <p:spPr>
          <a:xfrm>
            <a:off x="645675" y="3449750"/>
            <a:ext cx="739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2.    1-Based Indexing</a:t>
            </a:r>
            <a:r>
              <a:rPr b="1" lang="en">
                <a:solidFill>
                  <a:schemeClr val="dk1"/>
                </a:solidFill>
              </a:rPr>
              <a:t>:</a:t>
            </a:r>
            <a:r>
              <a:rPr lang="en">
                <a:solidFill>
                  <a:schemeClr val="dk1"/>
                </a:solidFill>
              </a:rPr>
              <a:t> Indices start from 1. (only in theories)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649375" y="2544650"/>
            <a:ext cx="701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Address of the element at the index: </a:t>
            </a:r>
            <a:r>
              <a:rPr i="1"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4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  =  </a:t>
            </a:r>
            <a:r>
              <a:rPr lang="en">
                <a:solidFill>
                  <a:srgbClr val="FF9900"/>
                </a:solidFill>
              </a:rPr>
              <a:t>Base_address + data_size </a:t>
            </a:r>
            <a:r>
              <a:rPr lang="en">
                <a:solidFill>
                  <a:srgbClr val="FF9900"/>
                </a:solidFill>
              </a:rPr>
              <a:t>* </a:t>
            </a:r>
            <a:r>
              <a:rPr i="1" lang="en">
                <a:solidFill>
                  <a:srgbClr val="FF9900"/>
                </a:solidFill>
              </a:rPr>
              <a:t>i</a:t>
            </a:r>
            <a:endParaRPr i="1">
              <a:solidFill>
                <a:srgbClr val="FF9900"/>
              </a:solidFill>
            </a:endParaRPr>
          </a:p>
        </p:txBody>
      </p:sp>
      <p:sp>
        <p:nvSpPr>
          <p:cNvPr id="275" name="Google Shape;275;p29"/>
          <p:cNvSpPr txBox="1"/>
          <p:nvPr/>
        </p:nvSpPr>
        <p:spPr>
          <a:xfrm>
            <a:off x="581650" y="4512000"/>
            <a:ext cx="701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1"/>
                </a:solidFill>
              </a:rPr>
              <a:t>Address of the element at the index: </a:t>
            </a:r>
            <a:r>
              <a:rPr i="1" lang="en">
                <a:solidFill>
                  <a:schemeClr val="accent4"/>
                </a:solidFill>
              </a:rPr>
              <a:t>i</a:t>
            </a:r>
            <a:r>
              <a:rPr lang="en">
                <a:solidFill>
                  <a:schemeClr val="accent4"/>
                </a:solidFill>
              </a:rPr>
              <a:t> </a:t>
            </a:r>
            <a:r>
              <a:rPr lang="en">
                <a:solidFill>
                  <a:schemeClr val="accent1"/>
                </a:solidFill>
              </a:rPr>
              <a:t>  =  </a:t>
            </a:r>
            <a:r>
              <a:rPr lang="en">
                <a:solidFill>
                  <a:srgbClr val="FF9900"/>
                </a:solidFill>
              </a:rPr>
              <a:t>Base_address + data_size *(</a:t>
            </a:r>
            <a:r>
              <a:rPr i="1" lang="en">
                <a:solidFill>
                  <a:srgbClr val="FF9900"/>
                </a:solidFill>
              </a:rPr>
              <a:t>i </a:t>
            </a:r>
            <a:r>
              <a:rPr lang="en">
                <a:solidFill>
                  <a:srgbClr val="FF9900"/>
                </a:solidFill>
              </a:rPr>
              <a:t>-1</a:t>
            </a:r>
            <a:r>
              <a:rPr i="1" lang="en">
                <a:solidFill>
                  <a:srgbClr val="FF9900"/>
                </a:solidFill>
              </a:rPr>
              <a:t>)</a:t>
            </a:r>
            <a:endParaRPr i="1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2 Dimensional (2D) </a:t>
            </a:r>
            <a:r>
              <a:rPr lang="en" sz="2500">
                <a:solidFill>
                  <a:schemeClr val="accent1"/>
                </a:solidFill>
              </a:rPr>
              <a:t>Arrays 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281" name="Google Shape;28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30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3" name="Google Shape;283;p30"/>
          <p:cNvSpPr txBox="1"/>
          <p:nvPr/>
        </p:nvSpPr>
        <p:spPr>
          <a:xfrm>
            <a:off x="249475" y="1269375"/>
            <a:ext cx="75576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en" sz="1300">
                <a:solidFill>
                  <a:schemeClr val="dk2"/>
                </a:solidFill>
              </a:rPr>
              <a:t>A 2D array is an array of arrays, representing data in </a:t>
            </a:r>
            <a:r>
              <a:rPr lang="en" sz="1300">
                <a:solidFill>
                  <a:schemeClr val="accent1"/>
                </a:solidFill>
              </a:rPr>
              <a:t>rows</a:t>
            </a:r>
            <a:r>
              <a:rPr lang="en" sz="1300">
                <a:solidFill>
                  <a:schemeClr val="dk2"/>
                </a:solidFill>
              </a:rPr>
              <a:t> and </a:t>
            </a:r>
            <a:r>
              <a:rPr lang="en" sz="1300">
                <a:solidFill>
                  <a:schemeClr val="accent1"/>
                </a:solidFill>
              </a:rPr>
              <a:t>columns</a:t>
            </a:r>
            <a:r>
              <a:rPr lang="en" sz="1300">
                <a:solidFill>
                  <a:schemeClr val="dk2"/>
                </a:solidFill>
              </a:rPr>
              <a:t> (matrix format).</a:t>
            </a:r>
            <a:endParaRPr sz="13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en" sz="1300">
                <a:solidFill>
                  <a:schemeClr val="dk2"/>
                </a:solidFill>
              </a:rPr>
              <a:t>Elements are accessed using two indices:</a:t>
            </a:r>
            <a:endParaRPr sz="1300">
              <a:solidFill>
                <a:schemeClr val="dk2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dk2"/>
                </a:solidFill>
              </a:rPr>
              <a:t>Row index</a:t>
            </a:r>
            <a:endParaRPr sz="1300">
              <a:solidFill>
                <a:schemeClr val="dk2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</a:pPr>
            <a:r>
              <a:rPr lang="en" sz="1300">
                <a:solidFill>
                  <a:schemeClr val="dk2"/>
                </a:solidFill>
              </a:rPr>
              <a:t>Column index</a:t>
            </a:r>
            <a:endParaRPr sz="13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Ex: A[i][j]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284" name="Google Shape;284;p30"/>
          <p:cNvSpPr txBox="1"/>
          <p:nvPr/>
        </p:nvSpPr>
        <p:spPr>
          <a:xfrm>
            <a:off x="689700" y="3115350"/>
            <a:ext cx="47253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arr[3][4] = {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{1, 2, 3, 4},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{5, 6, 7, 8},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{9, 10, 11, 12}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};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accent1"/>
                </a:solidFill>
              </a:rPr>
              <a:t>2D Arrays: Memory Representation 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290" name="Google Shape;2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1" name="Google Shape;291;p31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2" name="Google Shape;292;p31"/>
          <p:cNvSpPr txBox="1"/>
          <p:nvPr/>
        </p:nvSpPr>
        <p:spPr>
          <a:xfrm>
            <a:off x="440225" y="1005125"/>
            <a:ext cx="47253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arr[3][4] = {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{1, 2, 3, 4},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{5, 6, 7, 8},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{9, 10, 11, 12}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};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3" name="Google Shape;293;p31"/>
          <p:cNvCxnSpPr/>
          <p:nvPr/>
        </p:nvCxnSpPr>
        <p:spPr>
          <a:xfrm flipH="1" rot="10800000">
            <a:off x="4395100" y="1621425"/>
            <a:ext cx="909900" cy="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4" name="Google Shape;294;p31"/>
          <p:cNvSpPr txBox="1"/>
          <p:nvPr/>
        </p:nvSpPr>
        <p:spPr>
          <a:xfrm>
            <a:off x="5583750" y="1152450"/>
            <a:ext cx="1768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00, 01, 02, 03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10, 11, 12, 13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20, 21, 22, 23</a:t>
            </a:r>
            <a:endParaRPr/>
          </a:p>
        </p:txBody>
      </p:sp>
      <p:sp>
        <p:nvSpPr>
          <p:cNvPr id="295" name="Google Shape;295;p31"/>
          <p:cNvSpPr/>
          <p:nvPr/>
        </p:nvSpPr>
        <p:spPr>
          <a:xfrm>
            <a:off x="5554525" y="1187850"/>
            <a:ext cx="80700" cy="7605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1"/>
          <p:cNvSpPr/>
          <p:nvPr/>
        </p:nvSpPr>
        <p:spPr>
          <a:xfrm>
            <a:off x="7271250" y="1187850"/>
            <a:ext cx="80700" cy="760500"/>
          </a:xfrm>
          <a:prstGeom prst="righ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1"/>
          <p:cNvSpPr txBox="1"/>
          <p:nvPr/>
        </p:nvSpPr>
        <p:spPr>
          <a:xfrm>
            <a:off x="7394375" y="1691100"/>
            <a:ext cx="566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x 4</a:t>
            </a:r>
            <a:endParaRPr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8" name="Google Shape;298;p31"/>
          <p:cNvSpPr txBox="1"/>
          <p:nvPr/>
        </p:nvSpPr>
        <p:spPr>
          <a:xfrm>
            <a:off x="102725" y="2854250"/>
            <a:ext cx="806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R</a:t>
            </a:r>
            <a:r>
              <a:rPr b="1" lang="en">
                <a:solidFill>
                  <a:schemeClr val="accent1"/>
                </a:solidFill>
              </a:rPr>
              <a:t>ow-major order:</a:t>
            </a:r>
            <a:r>
              <a:rPr lang="en">
                <a:solidFill>
                  <a:schemeClr val="dk2"/>
                </a:solidFill>
              </a:rPr>
              <a:t> Elements of a row are stored sequentially. [</a:t>
            </a:r>
            <a:r>
              <a:rPr lang="en">
                <a:solidFill>
                  <a:schemeClr val="accent1"/>
                </a:solidFill>
              </a:rPr>
              <a:t>1, 2, 3, 4</a:t>
            </a:r>
            <a:r>
              <a:rPr lang="en">
                <a:solidFill>
                  <a:schemeClr val="dk2"/>
                </a:solidFill>
              </a:rPr>
              <a:t>, </a:t>
            </a:r>
            <a:r>
              <a:rPr lang="en">
                <a:solidFill>
                  <a:schemeClr val="accent4"/>
                </a:solidFill>
              </a:rPr>
              <a:t>5, 6, 7, 8</a:t>
            </a:r>
            <a:r>
              <a:rPr lang="en">
                <a:solidFill>
                  <a:schemeClr val="dk2"/>
                </a:solidFill>
              </a:rPr>
              <a:t>, </a:t>
            </a:r>
            <a:r>
              <a:rPr lang="en">
                <a:solidFill>
                  <a:srgbClr val="FF00FF"/>
                </a:solidFill>
              </a:rPr>
              <a:t>9, 10, 11, 12</a:t>
            </a:r>
            <a:r>
              <a:rPr lang="en">
                <a:solidFill>
                  <a:schemeClr val="dk2"/>
                </a:solidFill>
              </a:rPr>
              <a:t>]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99" name="Google Shape;299;p31"/>
          <p:cNvSpPr txBox="1"/>
          <p:nvPr/>
        </p:nvSpPr>
        <p:spPr>
          <a:xfrm>
            <a:off x="102725" y="3740400"/>
            <a:ext cx="882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Column</a:t>
            </a:r>
            <a:r>
              <a:rPr b="1" lang="en">
                <a:solidFill>
                  <a:schemeClr val="accent1"/>
                </a:solidFill>
              </a:rPr>
              <a:t>-major order:</a:t>
            </a:r>
            <a:r>
              <a:rPr lang="en">
                <a:solidFill>
                  <a:schemeClr val="dk2"/>
                </a:solidFill>
              </a:rPr>
              <a:t> Elements of a column are stored sequentially. [</a:t>
            </a:r>
            <a:r>
              <a:rPr lang="en">
                <a:solidFill>
                  <a:schemeClr val="accent1"/>
                </a:solidFill>
              </a:rPr>
              <a:t>1, 5, 9, </a:t>
            </a:r>
            <a:r>
              <a:rPr lang="en">
                <a:solidFill>
                  <a:srgbClr val="FF9900"/>
                </a:solidFill>
              </a:rPr>
              <a:t>2, 6, 10</a:t>
            </a:r>
            <a:r>
              <a:rPr lang="en">
                <a:solidFill>
                  <a:schemeClr val="accent1"/>
                </a:solidFill>
              </a:rPr>
              <a:t>, </a:t>
            </a:r>
            <a:r>
              <a:rPr lang="en">
                <a:solidFill>
                  <a:srgbClr val="FF0000"/>
                </a:solidFill>
              </a:rPr>
              <a:t>3, 7, 11</a:t>
            </a:r>
            <a:r>
              <a:rPr lang="en">
                <a:solidFill>
                  <a:schemeClr val="accent1"/>
                </a:solidFill>
              </a:rPr>
              <a:t>, </a:t>
            </a:r>
            <a:r>
              <a:rPr lang="en">
                <a:solidFill>
                  <a:srgbClr val="FF00FF"/>
                </a:solidFill>
              </a:rPr>
              <a:t>4, 8,</a:t>
            </a:r>
            <a:r>
              <a:rPr lang="en">
                <a:solidFill>
                  <a:srgbClr val="FF00FF"/>
                </a:solidFill>
              </a:rPr>
              <a:t> 12</a:t>
            </a:r>
            <a:r>
              <a:rPr lang="en">
                <a:solidFill>
                  <a:schemeClr val="dk2"/>
                </a:solidFill>
              </a:rPr>
              <a:t>]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616475" y="1584000"/>
            <a:ext cx="7660200" cy="143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Introduction to </a:t>
            </a:r>
            <a:r>
              <a:rPr lang="en" sz="2800"/>
              <a:t>Data Structures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&amp;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Algorithms</a:t>
            </a:r>
            <a:endParaRPr sz="28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2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accent1"/>
                </a:solidFill>
              </a:rPr>
              <a:t>2D Arrays: 0 addressing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305" name="Google Shape;30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32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7" name="Google Shape;307;p32"/>
          <p:cNvSpPr txBox="1"/>
          <p:nvPr/>
        </p:nvSpPr>
        <p:spPr>
          <a:xfrm>
            <a:off x="390000" y="975800"/>
            <a:ext cx="47253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int arr[3][4] = {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{1, 2, 3, 4},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{5, 6, 7, 8},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{9, 10, 11, 12}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       };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8" name="Google Shape;308;p32"/>
          <p:cNvCxnSpPr/>
          <p:nvPr/>
        </p:nvCxnSpPr>
        <p:spPr>
          <a:xfrm>
            <a:off x="4332625" y="1628125"/>
            <a:ext cx="693600" cy="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9" name="Google Shape;309;p32"/>
          <p:cNvSpPr txBox="1"/>
          <p:nvPr/>
        </p:nvSpPr>
        <p:spPr>
          <a:xfrm>
            <a:off x="5471575" y="1146625"/>
            <a:ext cx="1768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00, 01, 02, 03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, 11, 12, 13 </a:t>
            </a:r>
            <a:endParaRPr b="1">
              <a:solidFill>
                <a:schemeClr val="accent4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20, 21, 22, 23</a:t>
            </a:r>
            <a:endParaRPr/>
          </a:p>
        </p:txBody>
      </p:sp>
      <p:sp>
        <p:nvSpPr>
          <p:cNvPr id="310" name="Google Shape;310;p32"/>
          <p:cNvSpPr/>
          <p:nvPr/>
        </p:nvSpPr>
        <p:spPr>
          <a:xfrm>
            <a:off x="5442350" y="1182025"/>
            <a:ext cx="80700" cy="7605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2"/>
          <p:cNvSpPr/>
          <p:nvPr/>
        </p:nvSpPr>
        <p:spPr>
          <a:xfrm>
            <a:off x="7159075" y="1182025"/>
            <a:ext cx="80700" cy="760500"/>
          </a:xfrm>
          <a:prstGeom prst="rightBracket">
            <a:avLst>
              <a:gd fmla="val 8333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2"/>
          <p:cNvSpPr/>
          <p:nvPr/>
        </p:nvSpPr>
        <p:spPr>
          <a:xfrm>
            <a:off x="6357700" y="1641625"/>
            <a:ext cx="352200" cy="3009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2"/>
          <p:cNvSpPr txBox="1"/>
          <p:nvPr/>
        </p:nvSpPr>
        <p:spPr>
          <a:xfrm>
            <a:off x="470725" y="2816738"/>
            <a:ext cx="780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arr[i=2][j=2] = Base_address + ((i * 4) + j)*size </a:t>
            </a:r>
            <a:r>
              <a:rPr lang="en">
                <a:solidFill>
                  <a:schemeClr val="accent1"/>
                </a:solidFill>
              </a:rPr>
              <a:t>(in row major order)</a:t>
            </a:r>
            <a:r>
              <a:rPr b="1" lang="en">
                <a:solidFill>
                  <a:schemeClr val="accent4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/>
          </a:p>
        </p:txBody>
      </p:sp>
      <p:sp>
        <p:nvSpPr>
          <p:cNvPr id="314" name="Google Shape;314;p32"/>
          <p:cNvSpPr txBox="1"/>
          <p:nvPr/>
        </p:nvSpPr>
        <p:spPr>
          <a:xfrm>
            <a:off x="7282200" y="1685275"/>
            <a:ext cx="566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x 4</a:t>
            </a:r>
            <a:endParaRPr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345975" y="3258875"/>
            <a:ext cx="7008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  </a:t>
            </a:r>
            <a:r>
              <a:rPr b="1" lang="en">
                <a:solidFill>
                  <a:schemeClr val="accent1"/>
                </a:solidFill>
              </a:rPr>
              <a:t>Address = Base Address + ((i * Number of Columns) + j) × Size of Data Type</a:t>
            </a:r>
            <a:endParaRPr b="1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16" name="Google Shape;316;p32"/>
          <p:cNvSpPr txBox="1"/>
          <p:nvPr/>
        </p:nvSpPr>
        <p:spPr>
          <a:xfrm>
            <a:off x="470725" y="4055775"/>
            <a:ext cx="846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</a:rPr>
              <a:t>Address = Base Address + ((j × Number of Rows) + i ) × Size of Data Type</a:t>
            </a:r>
            <a:r>
              <a:rPr lang="en"/>
              <a:t> </a:t>
            </a:r>
            <a:r>
              <a:rPr lang="en">
                <a:solidFill>
                  <a:schemeClr val="accent1"/>
                </a:solidFill>
              </a:rPr>
              <a:t>(in column major order)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3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Question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322" name="Google Shape;32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33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4" name="Google Shape;324;p33"/>
          <p:cNvSpPr txBox="1"/>
          <p:nvPr/>
        </p:nvSpPr>
        <p:spPr>
          <a:xfrm>
            <a:off x="154050" y="1342750"/>
            <a:ext cx="8621700" cy="31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An character array A [1…10] [1…15] stored in the computer memory following the row major order. The base </a:t>
            </a:r>
            <a:r>
              <a:rPr lang="en" sz="1600">
                <a:solidFill>
                  <a:schemeClr val="dk2"/>
                </a:solidFill>
              </a:rPr>
              <a:t>address</a:t>
            </a:r>
            <a:r>
              <a:rPr lang="en" sz="1600">
                <a:solidFill>
                  <a:schemeClr val="dk2"/>
                </a:solidFill>
              </a:rPr>
              <a:t> of the array is 100. What is the address of the element A[i][j]?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dk2"/>
                </a:solidFill>
              </a:rPr>
              <a:t>Ans:</a:t>
            </a:r>
            <a:r>
              <a:rPr lang="en" sz="1600">
                <a:solidFill>
                  <a:schemeClr val="dk2"/>
                </a:solidFill>
              </a:rPr>
              <a:t> 15i + j + 84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4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Observations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330" name="Google Shape;33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p34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32" name="Google Shape;33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950" y="1005125"/>
            <a:ext cx="7874701" cy="201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950" y="3323825"/>
            <a:ext cx="7874698" cy="15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198075" y="19077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4A86E8"/>
                </a:solidFill>
              </a:rPr>
              <a:t>Design and Analysis of Algorithms</a:t>
            </a:r>
            <a:endParaRPr sz="2500">
              <a:solidFill>
                <a:srgbClr val="4A86E8"/>
              </a:solidFill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4600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285000" y="4324625"/>
            <a:ext cx="182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highlight>
                  <a:srgbClr val="FFFFFF"/>
                </a:highlight>
              </a:rPr>
              <a:t>Theory: 3; Tutorial: 1  </a:t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71" name="Google Shape;71;p15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2" name="Google Shape;72;p15" title="Screenshot 2026-07-26 at 2.13.3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075" y="1276588"/>
            <a:ext cx="8589839" cy="284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ctrTitle"/>
          </p:nvPr>
        </p:nvSpPr>
        <p:spPr>
          <a:xfrm>
            <a:off x="242100" y="227450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S</a:t>
            </a:r>
            <a:r>
              <a:rPr lang="en" sz="2500">
                <a:solidFill>
                  <a:schemeClr val="accent1"/>
                </a:solidFill>
              </a:rPr>
              <a:t>yllabus 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6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0" name="Google Shape;80;p16" title="Screenshot 2026-07-26 at 2.16.3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150" y="954550"/>
            <a:ext cx="6764099" cy="407892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4631475" y="3205075"/>
            <a:ext cx="110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accent1"/>
                </a:solidFill>
              </a:rPr>
              <a:t>Text Book</a:t>
            </a:r>
            <a:endParaRPr u="sng">
              <a:solidFill>
                <a:schemeClr val="accent1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631475" y="3719375"/>
            <a:ext cx="3727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900"/>
                </a:solidFill>
              </a:rPr>
              <a:t>T. H. Cormen, C. E. Leiserson, R. L. Rivest, C. Stein: Introduction to algorithms, PHI, 3rd</a:t>
            </a:r>
            <a:endParaRPr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900"/>
                </a:solidFill>
              </a:rPr>
              <a:t>Edition, 2010</a:t>
            </a:r>
            <a:endParaRPr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Assessment Structure: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154050" y="1217925"/>
            <a:ext cx="4190700" cy="16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Quizzes:</a:t>
            </a:r>
            <a:r>
              <a:rPr lang="en" sz="1600">
                <a:solidFill>
                  <a:schemeClr val="dk1"/>
                </a:solidFill>
              </a:rPr>
              <a:t> 20% (</a:t>
            </a:r>
            <a:r>
              <a:rPr b="1" lang="en" sz="1600">
                <a:solidFill>
                  <a:schemeClr val="accent1"/>
                </a:solidFill>
              </a:rPr>
              <a:t>Class Participation</a:t>
            </a:r>
            <a:r>
              <a:rPr lang="en" sz="1600">
                <a:solidFill>
                  <a:schemeClr val="dk1"/>
                </a:solidFill>
              </a:rPr>
              <a:t>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Mid-term Exam:</a:t>
            </a:r>
            <a:r>
              <a:rPr b="1" lang="en" sz="1600">
                <a:solidFill>
                  <a:schemeClr val="dk1"/>
                </a:solidFill>
              </a:rPr>
              <a:t> </a:t>
            </a:r>
            <a:r>
              <a:rPr lang="en" sz="1600">
                <a:solidFill>
                  <a:schemeClr val="dk1"/>
                </a:solidFill>
              </a:rPr>
              <a:t>30%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Final Exam:</a:t>
            </a:r>
            <a:r>
              <a:rPr lang="en" sz="1600">
                <a:solidFill>
                  <a:schemeClr val="accent1"/>
                </a:solidFill>
              </a:rPr>
              <a:t> </a:t>
            </a:r>
            <a:r>
              <a:rPr lang="en" sz="1600">
                <a:solidFill>
                  <a:schemeClr val="dk1"/>
                </a:solidFill>
              </a:rPr>
              <a:t>50%</a:t>
            </a:r>
            <a:r>
              <a:rPr b="1" lang="en" sz="1600">
                <a:solidFill>
                  <a:schemeClr val="dk1"/>
                </a:solidFill>
              </a:rPr>
              <a:t>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154050" y="3040025"/>
            <a:ext cx="3632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0000"/>
                </a:solidFill>
              </a:rPr>
              <a:t>Tuesday: Tutorial (9 - 9.30 AM)</a:t>
            </a:r>
            <a:endParaRPr sz="1600">
              <a:solidFill>
                <a:srgbClr val="FF0000"/>
              </a:solidFill>
            </a:endParaRPr>
          </a:p>
        </p:txBody>
      </p:sp>
      <p:cxnSp>
        <p:nvCxnSpPr>
          <p:cNvPr id="91" name="Google Shape;91;p17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p17"/>
          <p:cNvSpPr txBox="1"/>
          <p:nvPr/>
        </p:nvSpPr>
        <p:spPr>
          <a:xfrm>
            <a:off x="154050" y="3983900"/>
            <a:ext cx="3206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</a:rPr>
              <a:t>Tutorial topic will be announced on </a:t>
            </a:r>
            <a:r>
              <a:rPr lang="en" sz="1600">
                <a:solidFill>
                  <a:srgbClr val="FF0000"/>
                </a:solidFill>
              </a:rPr>
              <a:t>Soon</a:t>
            </a:r>
            <a:r>
              <a:rPr lang="en" sz="1600">
                <a:solidFill>
                  <a:schemeClr val="accent1"/>
                </a:solidFill>
              </a:rPr>
              <a:t> !!!</a:t>
            </a:r>
            <a:endParaRPr sz="1600">
              <a:solidFill>
                <a:schemeClr val="accent1"/>
              </a:solidFill>
            </a:endParaRPr>
          </a:p>
        </p:txBody>
      </p:sp>
      <p:pic>
        <p:nvPicPr>
          <p:cNvPr id="93" name="Google Shape;93;p17" title="WhatsApp Image 2026-07-23 at 18.17.14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675" y="1005125"/>
            <a:ext cx="3819649" cy="402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Lab </a:t>
            </a:r>
            <a:r>
              <a:rPr lang="en" sz="2500">
                <a:solidFill>
                  <a:schemeClr val="accent1"/>
                </a:solidFill>
              </a:rPr>
              <a:t>Assessment Structure: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18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1" name="Google Shape;101;p18"/>
          <p:cNvSpPr txBox="1"/>
          <p:nvPr/>
        </p:nvSpPr>
        <p:spPr>
          <a:xfrm>
            <a:off x="94300" y="1505075"/>
            <a:ext cx="5602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</a:pPr>
            <a:r>
              <a:rPr b="1" lang="en" sz="1600">
                <a:solidFill>
                  <a:schemeClr val="accent1"/>
                </a:solidFill>
              </a:rPr>
              <a:t>Every week </a:t>
            </a:r>
            <a:r>
              <a:rPr b="1" lang="en" sz="1600">
                <a:solidFill>
                  <a:schemeClr val="accent1"/>
                </a:solidFill>
              </a:rPr>
              <a:t>assessment</a:t>
            </a:r>
            <a:r>
              <a:rPr b="1" lang="en" sz="1600">
                <a:solidFill>
                  <a:schemeClr val="accent1"/>
                </a:solidFill>
              </a:rPr>
              <a:t> (</a:t>
            </a:r>
            <a:r>
              <a:rPr b="1" lang="en" sz="1600">
                <a:solidFill>
                  <a:srgbClr val="FF0000"/>
                </a:solidFill>
              </a:rPr>
              <a:t>30% final grading</a:t>
            </a:r>
            <a:r>
              <a:rPr b="1" lang="en" sz="1600">
                <a:solidFill>
                  <a:schemeClr val="accent1"/>
                </a:solidFill>
              </a:rPr>
              <a:t>)</a:t>
            </a:r>
            <a:endParaRPr b="1" sz="1600">
              <a:solidFill>
                <a:schemeClr val="accen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Every </a:t>
            </a:r>
            <a:r>
              <a:rPr lang="en" sz="1600">
                <a:solidFill>
                  <a:schemeClr val="accent1"/>
                </a:solidFill>
              </a:rPr>
              <a:t>Tuesday</a:t>
            </a:r>
            <a:r>
              <a:rPr lang="en" sz="1600">
                <a:solidFill>
                  <a:schemeClr val="dk1"/>
                </a:solidFill>
              </a:rPr>
              <a:t>, at most 10 Lab questions will be given 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At most 3 questions need to be solved</a:t>
            </a:r>
            <a:endParaRPr sz="1600">
              <a:solidFill>
                <a:schemeClr val="dk1"/>
              </a:solidFill>
            </a:endParaRPr>
          </a:p>
          <a:p>
            <a:pPr indent="-3302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1600"/>
              <a:buChar char="■"/>
            </a:pPr>
            <a:r>
              <a:rPr lang="en" sz="1600">
                <a:solidFill>
                  <a:srgbClr val="4A86E8"/>
                </a:solidFill>
              </a:rPr>
              <a:t>Without any external help</a:t>
            </a:r>
            <a:endParaRPr sz="1600">
              <a:solidFill>
                <a:srgbClr val="4A86E8"/>
              </a:solidFill>
            </a:endParaRPr>
          </a:p>
        </p:txBody>
      </p:sp>
      <p:pic>
        <p:nvPicPr>
          <p:cNvPr id="102" name="Google Shape;102;p18" title="ChatGPT Image Jul 26, 2026, 02_29_24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8475" y="1454150"/>
            <a:ext cx="3470673" cy="2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3675450" y="1845375"/>
            <a:ext cx="17931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Any Question?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3710425" y="2439675"/>
            <a:ext cx="17931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Let’s begin …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Data and </a:t>
            </a:r>
            <a:r>
              <a:rPr lang="en" sz="2500">
                <a:solidFill>
                  <a:schemeClr val="accent1"/>
                </a:solidFill>
              </a:rPr>
              <a:t>Information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/>
        </p:nvSpPr>
        <p:spPr>
          <a:xfrm>
            <a:off x="154050" y="1335325"/>
            <a:ext cx="85629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What is</a:t>
            </a:r>
            <a:r>
              <a:rPr b="1" lang="en" sz="1600">
                <a:solidFill>
                  <a:schemeClr val="accent1"/>
                </a:solidFill>
              </a:rPr>
              <a:t> data?</a:t>
            </a:r>
            <a:endParaRPr b="1" sz="16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-"/>
            </a:pPr>
            <a:r>
              <a:rPr b="1" lang="en" sz="1600">
                <a:solidFill>
                  <a:schemeClr val="dk2"/>
                </a:solidFill>
              </a:rPr>
              <a:t>Any </a:t>
            </a:r>
            <a:r>
              <a:rPr b="1" lang="en" sz="1600">
                <a:solidFill>
                  <a:schemeClr val="accent1"/>
                </a:solidFill>
              </a:rPr>
              <a:t>fact </a:t>
            </a:r>
            <a:r>
              <a:rPr b="1" lang="en" sz="1600">
                <a:solidFill>
                  <a:schemeClr val="dk2"/>
                </a:solidFill>
              </a:rPr>
              <a:t>that can be</a:t>
            </a:r>
            <a:r>
              <a:rPr b="1" lang="en" sz="1600">
                <a:solidFill>
                  <a:schemeClr val="accent1"/>
                </a:solidFill>
              </a:rPr>
              <a:t> recorded </a:t>
            </a:r>
            <a:r>
              <a:rPr b="1" lang="en" sz="1600">
                <a:solidFill>
                  <a:schemeClr val="dk2"/>
                </a:solidFill>
              </a:rPr>
              <a:t>or </a:t>
            </a:r>
            <a:r>
              <a:rPr b="1" lang="en" sz="1600">
                <a:solidFill>
                  <a:schemeClr val="accent1"/>
                </a:solidFill>
              </a:rPr>
              <a:t>stored. </a:t>
            </a:r>
            <a:r>
              <a:rPr b="1" lang="en" sz="1600">
                <a:solidFill>
                  <a:schemeClr val="dk2"/>
                </a:solidFill>
              </a:rPr>
              <a:t>Ex: number, image, video, audio</a:t>
            </a:r>
            <a:endParaRPr b="1"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1"/>
                </a:solidFill>
              </a:rPr>
              <a:t>What is information?</a:t>
            </a:r>
            <a:endParaRPr b="1" sz="16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-"/>
            </a:pPr>
            <a:r>
              <a:rPr b="1" lang="en" sz="1600">
                <a:solidFill>
                  <a:schemeClr val="accent1"/>
                </a:solidFill>
              </a:rPr>
              <a:t>Processed </a:t>
            </a:r>
            <a:r>
              <a:rPr b="1" lang="en" sz="1600">
                <a:solidFill>
                  <a:schemeClr val="dk2"/>
                </a:solidFill>
              </a:rPr>
              <a:t>data</a:t>
            </a:r>
            <a:r>
              <a:rPr b="1" lang="en" sz="1600">
                <a:solidFill>
                  <a:schemeClr val="accent1"/>
                </a:solidFill>
              </a:rPr>
              <a:t> or add meaning </a:t>
            </a:r>
            <a:r>
              <a:rPr b="1" lang="en" sz="1600">
                <a:solidFill>
                  <a:schemeClr val="dk2"/>
                </a:solidFill>
              </a:rPr>
              <a:t>to the data</a:t>
            </a:r>
            <a:r>
              <a:rPr b="1" lang="en" sz="1600">
                <a:solidFill>
                  <a:schemeClr val="accent1"/>
                </a:solidFill>
              </a:rPr>
              <a:t>. Ex: 5 </a:t>
            </a:r>
            <a:r>
              <a:rPr b="1" lang="en" sz="1600" u="sng">
                <a:solidFill>
                  <a:schemeClr val="accent1"/>
                </a:solidFill>
              </a:rPr>
              <a:t>years</a:t>
            </a:r>
            <a:endParaRPr b="1" sz="1600" u="sng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accent1"/>
              </a:solidFill>
            </a:endParaRPr>
          </a:p>
        </p:txBody>
      </p:sp>
      <p:cxnSp>
        <p:nvCxnSpPr>
          <p:cNvPr id="117" name="Google Shape;117;p20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ctrTitle"/>
          </p:nvPr>
        </p:nvSpPr>
        <p:spPr>
          <a:xfrm>
            <a:off x="154050" y="229525"/>
            <a:ext cx="6816300" cy="55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</a:rPr>
              <a:t>Information</a:t>
            </a:r>
            <a:endParaRPr sz="2500">
              <a:solidFill>
                <a:schemeClr val="accent1"/>
              </a:solidFill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9925" y="0"/>
            <a:ext cx="740949" cy="8440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4" name="Google Shape;124;p21"/>
          <p:cNvCxnSpPr/>
          <p:nvPr/>
        </p:nvCxnSpPr>
        <p:spPr>
          <a:xfrm flipH="1" rot="10800000">
            <a:off x="0" y="890775"/>
            <a:ext cx="9142500" cy="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21"/>
          <p:cNvSpPr/>
          <p:nvPr/>
        </p:nvSpPr>
        <p:spPr>
          <a:xfrm>
            <a:off x="3045000" y="1372100"/>
            <a:ext cx="2252700" cy="667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Information</a:t>
            </a:r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1342750" y="2964300"/>
            <a:ext cx="1034700" cy="3375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Field</a:t>
            </a:r>
            <a:endParaRPr/>
          </a:p>
        </p:txBody>
      </p:sp>
      <p:sp>
        <p:nvSpPr>
          <p:cNvPr id="127" name="Google Shape;127;p21"/>
          <p:cNvSpPr/>
          <p:nvPr/>
        </p:nvSpPr>
        <p:spPr>
          <a:xfrm>
            <a:off x="3654000" y="2964300"/>
            <a:ext cx="1034700" cy="337500"/>
          </a:xfrm>
          <a:prstGeom prst="rect">
            <a:avLst/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Record</a:t>
            </a:r>
            <a:endParaRPr/>
          </a:p>
        </p:txBody>
      </p:sp>
      <p:sp>
        <p:nvSpPr>
          <p:cNvPr id="128" name="Google Shape;128;p21"/>
          <p:cNvSpPr/>
          <p:nvPr/>
        </p:nvSpPr>
        <p:spPr>
          <a:xfrm>
            <a:off x="6237725" y="2964300"/>
            <a:ext cx="1034700" cy="337500"/>
          </a:xfrm>
          <a:prstGeom prst="rect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File</a:t>
            </a:r>
            <a:endParaRPr/>
          </a:p>
        </p:txBody>
      </p:sp>
      <p:cxnSp>
        <p:nvCxnSpPr>
          <p:cNvPr id="129" name="Google Shape;129;p21"/>
          <p:cNvCxnSpPr>
            <a:stCxn id="125" idx="3"/>
            <a:endCxn id="126" idx="0"/>
          </p:cNvCxnSpPr>
          <p:nvPr/>
        </p:nvCxnSpPr>
        <p:spPr>
          <a:xfrm flipH="1">
            <a:off x="1860200" y="1942103"/>
            <a:ext cx="1514700" cy="102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0" name="Google Shape;130;p21"/>
          <p:cNvCxnSpPr>
            <a:stCxn id="125" idx="4"/>
            <a:endCxn id="127" idx="0"/>
          </p:cNvCxnSpPr>
          <p:nvPr/>
        </p:nvCxnSpPr>
        <p:spPr>
          <a:xfrm>
            <a:off x="4171350" y="2039900"/>
            <a:ext cx="0" cy="92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1" name="Google Shape;131;p21"/>
          <p:cNvCxnSpPr>
            <a:stCxn id="125" idx="5"/>
            <a:endCxn id="128" idx="0"/>
          </p:cNvCxnSpPr>
          <p:nvPr/>
        </p:nvCxnSpPr>
        <p:spPr>
          <a:xfrm>
            <a:off x="4967800" y="1942103"/>
            <a:ext cx="1787400" cy="102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2" name="Google Shape;132;p21"/>
          <p:cNvSpPr txBox="1"/>
          <p:nvPr/>
        </p:nvSpPr>
        <p:spPr>
          <a:xfrm>
            <a:off x="157750" y="3837425"/>
            <a:ext cx="3404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Single element of information: Eg. </a:t>
            </a:r>
            <a:r>
              <a:rPr lang="en">
                <a:solidFill>
                  <a:schemeClr val="accent1"/>
                </a:solidFill>
              </a:rPr>
              <a:t>Age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33" name="Google Shape;133;p21"/>
          <p:cNvCxnSpPr>
            <a:stCxn id="126" idx="2"/>
            <a:endCxn id="132" idx="0"/>
          </p:cNvCxnSpPr>
          <p:nvPr/>
        </p:nvCxnSpPr>
        <p:spPr>
          <a:xfrm>
            <a:off x="1860100" y="3301800"/>
            <a:ext cx="0" cy="53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4" name="Google Shape;134;p21"/>
          <p:cNvSpPr txBox="1"/>
          <p:nvPr/>
        </p:nvSpPr>
        <p:spPr>
          <a:xfrm>
            <a:off x="2469000" y="4364100"/>
            <a:ext cx="3404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Collection of field values:</a:t>
            </a:r>
            <a:r>
              <a:rPr lang="en">
                <a:solidFill>
                  <a:schemeClr val="dk2"/>
                </a:solidFill>
              </a:rPr>
              <a:t> Eg. </a:t>
            </a:r>
            <a:r>
              <a:rPr lang="en">
                <a:solidFill>
                  <a:schemeClr val="accent1"/>
                </a:solidFill>
              </a:rPr>
              <a:t>An </a:t>
            </a:r>
            <a:r>
              <a:rPr lang="en">
                <a:solidFill>
                  <a:schemeClr val="accent1"/>
                </a:solidFill>
              </a:rPr>
              <a:t>employee of a company (name, age, dept.)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35" name="Google Shape;135;p21"/>
          <p:cNvCxnSpPr>
            <a:stCxn id="127" idx="2"/>
            <a:endCxn id="134" idx="0"/>
          </p:cNvCxnSpPr>
          <p:nvPr/>
        </p:nvCxnSpPr>
        <p:spPr>
          <a:xfrm>
            <a:off x="4171350" y="3301800"/>
            <a:ext cx="0" cy="106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6" name="Google Shape;136;p21"/>
          <p:cNvSpPr txBox="1"/>
          <p:nvPr/>
        </p:nvSpPr>
        <p:spPr>
          <a:xfrm>
            <a:off x="4903325" y="3748500"/>
            <a:ext cx="3703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Collection of records: Eg. </a:t>
            </a:r>
            <a:r>
              <a:rPr lang="en">
                <a:solidFill>
                  <a:schemeClr val="accent1"/>
                </a:solidFill>
              </a:rPr>
              <a:t>All the </a:t>
            </a:r>
            <a:r>
              <a:rPr lang="en">
                <a:solidFill>
                  <a:schemeClr val="accent1"/>
                </a:solidFill>
              </a:rPr>
              <a:t>employees</a:t>
            </a:r>
            <a:r>
              <a:rPr lang="en">
                <a:solidFill>
                  <a:schemeClr val="accent1"/>
                </a:solidFill>
              </a:rPr>
              <a:t> of a company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37" name="Google Shape;137;p21"/>
          <p:cNvCxnSpPr>
            <a:stCxn id="128" idx="2"/>
            <a:endCxn id="136" idx="0"/>
          </p:cNvCxnSpPr>
          <p:nvPr/>
        </p:nvCxnSpPr>
        <p:spPr>
          <a:xfrm>
            <a:off x="6755075" y="3301800"/>
            <a:ext cx="0" cy="446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